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5" roundtripDataSignature="AMtx7mjb7LlNKnsOGBF9iDr5Vz+tiAKRS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customschemas.google.com/relationships/presentationmetadata" Target="metadata"/><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GB"/>
              <a:t>Jo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Should we add in something about principles within the MOU? </a:t>
            </a:r>
            <a:endParaRPr/>
          </a:p>
          <a:p>
            <a:pPr indent="0" lvl="0" marL="0" rtl="0" algn="l">
              <a:spcBef>
                <a:spcPts val="0"/>
              </a:spcBef>
              <a:spcAft>
                <a:spcPts val="0"/>
              </a:spcAft>
              <a:buNone/>
            </a:pPr>
            <a:r>
              <a:rPr i="1" lang="en-GB"/>
              <a:t>Safe</a:t>
            </a:r>
            <a:endParaRPr/>
          </a:p>
          <a:p>
            <a:pPr indent="0" lvl="0" marL="0" rtl="0" algn="l">
              <a:spcBef>
                <a:spcPts val="0"/>
              </a:spcBef>
              <a:spcAft>
                <a:spcPts val="0"/>
              </a:spcAft>
              <a:buNone/>
            </a:pPr>
            <a:r>
              <a:rPr i="1" lang="en-GB"/>
              <a:t>Person-Centred </a:t>
            </a:r>
            <a:endParaRPr/>
          </a:p>
          <a:p>
            <a:pPr indent="0" lvl="0" marL="0" rtl="0" algn="l">
              <a:spcBef>
                <a:spcPts val="0"/>
              </a:spcBef>
              <a:spcAft>
                <a:spcPts val="0"/>
              </a:spcAft>
              <a:buNone/>
            </a:pPr>
            <a:r>
              <a:rPr i="1" lang="en-GB"/>
              <a:t>Equitable </a:t>
            </a:r>
            <a:endParaRPr/>
          </a:p>
          <a:p>
            <a:pPr indent="0" lvl="0" marL="0" rtl="0" algn="l">
              <a:spcBef>
                <a:spcPts val="0"/>
              </a:spcBef>
              <a:spcAft>
                <a:spcPts val="0"/>
              </a:spcAft>
              <a:buNone/>
            </a:pPr>
            <a:r>
              <a:rPr i="1" lang="en-GB"/>
              <a:t>Outcome focused </a:t>
            </a:r>
            <a:endParaRPr/>
          </a:p>
          <a:p>
            <a:pPr indent="0" lvl="0" marL="0" rtl="0" algn="l">
              <a:spcBef>
                <a:spcPts val="0"/>
              </a:spcBef>
              <a:spcAft>
                <a:spcPts val="0"/>
              </a:spcAft>
              <a:buNone/>
            </a:pPr>
            <a:r>
              <a:rPr i="1" lang="en-GB"/>
              <a:t>Effective </a:t>
            </a:r>
            <a:endParaRPr/>
          </a:p>
          <a:p>
            <a:pPr indent="0" lvl="0" marL="0" rtl="0" algn="l">
              <a:spcBef>
                <a:spcPts val="0"/>
              </a:spcBef>
              <a:spcAft>
                <a:spcPts val="0"/>
              </a:spcAft>
              <a:buNone/>
            </a:pPr>
            <a:r>
              <a:rPr i="1" lang="en-GB"/>
              <a:t>Sustainable</a:t>
            </a:r>
            <a:endParaRPr/>
          </a:p>
          <a:p>
            <a:pPr indent="0" lvl="0" marL="0" rtl="0" algn="l">
              <a:spcBef>
                <a:spcPts val="0"/>
              </a:spcBef>
              <a:spcAft>
                <a:spcPts val="0"/>
              </a:spcAft>
              <a:buNone/>
            </a:pPr>
            <a:r>
              <a:rPr i="1" lang="en-GB"/>
              <a:t>Affordability and value for money</a:t>
            </a:r>
            <a:endParaRPr/>
          </a:p>
          <a:p>
            <a:pPr indent="0" lvl="0" marL="0" rtl="0" algn="l">
              <a:spcBef>
                <a:spcPts val="0"/>
              </a:spcBef>
              <a:spcAft>
                <a:spcPts val="0"/>
              </a:spcAft>
              <a:buNone/>
            </a:pPr>
            <a:r>
              <a:t/>
            </a:r>
            <a:endParaRPr/>
          </a:p>
        </p:txBody>
      </p:sp>
      <p:sp>
        <p:nvSpPr>
          <p:cNvPr id="99" name="Google Shape;9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GB" sz="1200">
                <a:solidFill>
                  <a:schemeClr val="dk1"/>
                </a:solidFill>
              </a:rPr>
              <a:t>Policy and Strategic Context</a:t>
            </a:r>
            <a:endParaRPr/>
          </a:p>
          <a:p>
            <a:pPr indent="-457200" lvl="0" marL="457200" rtl="0" algn="l">
              <a:spcBef>
                <a:spcPts val="0"/>
              </a:spcBef>
              <a:spcAft>
                <a:spcPts val="0"/>
              </a:spcAft>
              <a:buClr>
                <a:schemeClr val="dk1"/>
              </a:buClr>
              <a:buSzPts val="1200"/>
              <a:buFont typeface="Arial"/>
              <a:buChar char="•"/>
            </a:pPr>
            <a:r>
              <a:rPr lang="en-GB" sz="1200">
                <a:solidFill>
                  <a:schemeClr val="dk1"/>
                </a:solidFill>
              </a:rPr>
              <a:t>New GP Contract agreed with Scottish Government in 2018</a:t>
            </a:r>
            <a:endParaRPr/>
          </a:p>
          <a:p>
            <a:pPr indent="-457200" lvl="0" marL="457200" rtl="0" algn="l">
              <a:spcBef>
                <a:spcPts val="0"/>
              </a:spcBef>
              <a:spcAft>
                <a:spcPts val="0"/>
              </a:spcAft>
              <a:buClr>
                <a:schemeClr val="dk1"/>
              </a:buClr>
              <a:buSzPts val="1200"/>
              <a:buFont typeface="Arial"/>
              <a:buChar char="•"/>
            </a:pPr>
            <a:r>
              <a:rPr lang="en-GB" sz="1200">
                <a:solidFill>
                  <a:schemeClr val="dk1"/>
                </a:solidFill>
              </a:rPr>
              <a:t>Focus on a wider multi-disciplinary team offering Primary Care services</a:t>
            </a:r>
            <a:endParaRPr/>
          </a:p>
          <a:p>
            <a:pPr indent="-457200" lvl="0" marL="457200" rtl="0" algn="l">
              <a:spcBef>
                <a:spcPts val="0"/>
              </a:spcBef>
              <a:spcAft>
                <a:spcPts val="0"/>
              </a:spcAft>
              <a:buClr>
                <a:schemeClr val="dk1"/>
              </a:buClr>
              <a:buSzPts val="1200"/>
              <a:buFont typeface="Arial"/>
              <a:buChar char="•"/>
            </a:pPr>
            <a:r>
              <a:rPr lang="en-GB" sz="1200">
                <a:solidFill>
                  <a:schemeClr val="dk1"/>
                </a:solidFill>
              </a:rPr>
              <a:t>Mental Health Strategy 2017-2027</a:t>
            </a:r>
            <a:endParaRPr/>
          </a:p>
          <a:p>
            <a:pPr indent="-457200" lvl="0" marL="457200" rtl="0" algn="l">
              <a:spcBef>
                <a:spcPts val="0"/>
              </a:spcBef>
              <a:spcAft>
                <a:spcPts val="0"/>
              </a:spcAft>
              <a:buClr>
                <a:schemeClr val="dk1"/>
              </a:buClr>
              <a:buSzPts val="1200"/>
              <a:buFont typeface="Arial"/>
              <a:buChar char="•"/>
            </a:pPr>
            <a:r>
              <a:rPr lang="en-GB" sz="1200">
                <a:solidFill>
                  <a:schemeClr val="dk1"/>
                </a:solidFill>
              </a:rPr>
              <a:t>East Lothian IJB Strategic Plan 2019-22 and Primary Care Improvement Plan.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Should we add in something about principles within the MOU? </a:t>
            </a:r>
            <a:endParaRPr/>
          </a:p>
          <a:p>
            <a:pPr indent="0" lvl="0" marL="0" rtl="0" algn="l">
              <a:spcBef>
                <a:spcPts val="0"/>
              </a:spcBef>
              <a:spcAft>
                <a:spcPts val="0"/>
              </a:spcAft>
              <a:buNone/>
            </a:pPr>
            <a:r>
              <a:rPr i="1" lang="en-GB"/>
              <a:t>Safe</a:t>
            </a:r>
            <a:endParaRPr/>
          </a:p>
          <a:p>
            <a:pPr indent="0" lvl="0" marL="0" rtl="0" algn="l">
              <a:spcBef>
                <a:spcPts val="0"/>
              </a:spcBef>
              <a:spcAft>
                <a:spcPts val="0"/>
              </a:spcAft>
              <a:buNone/>
            </a:pPr>
            <a:r>
              <a:rPr i="1" lang="en-GB"/>
              <a:t>Person-Centred </a:t>
            </a:r>
            <a:endParaRPr/>
          </a:p>
          <a:p>
            <a:pPr indent="0" lvl="0" marL="0" rtl="0" algn="l">
              <a:spcBef>
                <a:spcPts val="0"/>
              </a:spcBef>
              <a:spcAft>
                <a:spcPts val="0"/>
              </a:spcAft>
              <a:buNone/>
            </a:pPr>
            <a:r>
              <a:rPr i="1" lang="en-GB"/>
              <a:t>Equitable </a:t>
            </a:r>
            <a:endParaRPr/>
          </a:p>
          <a:p>
            <a:pPr indent="0" lvl="0" marL="0" rtl="0" algn="l">
              <a:spcBef>
                <a:spcPts val="0"/>
              </a:spcBef>
              <a:spcAft>
                <a:spcPts val="0"/>
              </a:spcAft>
              <a:buNone/>
            </a:pPr>
            <a:r>
              <a:rPr i="1" lang="en-GB"/>
              <a:t>Outcome focused </a:t>
            </a:r>
            <a:endParaRPr/>
          </a:p>
          <a:p>
            <a:pPr indent="0" lvl="0" marL="0" rtl="0" algn="l">
              <a:spcBef>
                <a:spcPts val="0"/>
              </a:spcBef>
              <a:spcAft>
                <a:spcPts val="0"/>
              </a:spcAft>
              <a:buNone/>
            </a:pPr>
            <a:r>
              <a:rPr i="1" lang="en-GB"/>
              <a:t>Effective </a:t>
            </a:r>
            <a:endParaRPr/>
          </a:p>
          <a:p>
            <a:pPr indent="0" lvl="0" marL="0" rtl="0" algn="l">
              <a:spcBef>
                <a:spcPts val="0"/>
              </a:spcBef>
              <a:spcAft>
                <a:spcPts val="0"/>
              </a:spcAft>
              <a:buNone/>
            </a:pPr>
            <a:r>
              <a:rPr i="1" lang="en-GB"/>
              <a:t>Sustainable</a:t>
            </a:r>
            <a:endParaRPr/>
          </a:p>
          <a:p>
            <a:pPr indent="0" lvl="0" marL="0" rtl="0" algn="l">
              <a:spcBef>
                <a:spcPts val="0"/>
              </a:spcBef>
              <a:spcAft>
                <a:spcPts val="0"/>
              </a:spcAft>
              <a:buNone/>
            </a:pPr>
            <a:r>
              <a:rPr i="1" lang="en-GB"/>
              <a:t>Affordability and value for money</a:t>
            </a:r>
            <a:endParaRPr/>
          </a:p>
          <a:p>
            <a:pPr indent="0" lvl="0" marL="0" rtl="0" algn="l">
              <a:spcBef>
                <a:spcPts val="0"/>
              </a:spcBef>
              <a:spcAft>
                <a:spcPts val="0"/>
              </a:spcAft>
              <a:buNone/>
            </a:pPr>
            <a:r>
              <a:t/>
            </a:r>
            <a:endParaRPr/>
          </a:p>
        </p:txBody>
      </p:sp>
      <p:sp>
        <p:nvSpPr>
          <p:cNvPr id="111" name="Google Shape;11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194944" lvl="1" marL="742950" rtl="0" algn="l">
              <a:lnSpc>
                <a:spcPct val="80000"/>
              </a:lnSpc>
              <a:spcBef>
                <a:spcPts val="0"/>
              </a:spcBef>
              <a:spcAft>
                <a:spcPts val="0"/>
              </a:spcAft>
              <a:buClr>
                <a:schemeClr val="dk1"/>
              </a:buClr>
              <a:buSzPts val="1430"/>
              <a:buFont typeface="Arial"/>
              <a:buNone/>
            </a:pPr>
            <a:r>
              <a:t/>
            </a:r>
            <a:endParaRPr sz="1430">
              <a:latin typeface="Calibri"/>
              <a:ea typeface="Calibri"/>
              <a:cs typeface="Calibri"/>
              <a:sym typeface="Calibri"/>
            </a:endParaRPr>
          </a:p>
          <a:p>
            <a:pPr indent="-194944" lvl="1" marL="742950" rtl="0" algn="l">
              <a:lnSpc>
                <a:spcPct val="80000"/>
              </a:lnSpc>
              <a:spcBef>
                <a:spcPts val="0"/>
              </a:spcBef>
              <a:spcAft>
                <a:spcPts val="0"/>
              </a:spcAft>
              <a:buClr>
                <a:schemeClr val="dk1"/>
              </a:buClr>
              <a:buSzPts val="1430"/>
              <a:buFont typeface="Arial"/>
              <a:buNone/>
            </a:pPr>
            <a:r>
              <a:t/>
            </a:r>
            <a:endParaRPr sz="1430">
              <a:latin typeface="Calibri"/>
              <a:ea typeface="Calibri"/>
              <a:cs typeface="Calibri"/>
              <a:sym typeface="Calibri"/>
            </a:endParaRPr>
          </a:p>
          <a:p>
            <a:pPr indent="0" lvl="0" marL="0" rtl="0" algn="l">
              <a:lnSpc>
                <a:spcPct val="80000"/>
              </a:lnSpc>
              <a:spcBef>
                <a:spcPts val="0"/>
              </a:spcBef>
              <a:spcAft>
                <a:spcPts val="0"/>
              </a:spcAft>
              <a:buNone/>
            </a:pPr>
            <a:r>
              <a:t/>
            </a:r>
            <a:endParaRPr b="0" i="0" sz="660" u="none" strike="noStrike">
              <a:solidFill>
                <a:schemeClr val="dk1"/>
              </a:solidFill>
              <a:latin typeface="Calibri"/>
              <a:ea typeface="Calibri"/>
              <a:cs typeface="Calibri"/>
              <a:sym typeface="Calibri"/>
            </a:endParaRPr>
          </a:p>
          <a:p>
            <a:pPr indent="0" lvl="0" marL="0" rtl="0" algn="l">
              <a:lnSpc>
                <a:spcPct val="80000"/>
              </a:lnSpc>
              <a:spcBef>
                <a:spcPts val="0"/>
              </a:spcBef>
              <a:spcAft>
                <a:spcPts val="0"/>
              </a:spcAft>
              <a:buNone/>
            </a:pPr>
            <a:r>
              <a:rPr b="0" i="0" lang="en-GB" sz="660" u="none" strike="noStrike">
                <a:solidFill>
                  <a:schemeClr val="dk1"/>
                </a:solidFill>
                <a:latin typeface="Calibri"/>
                <a:ea typeface="Calibri"/>
                <a:cs typeface="Calibri"/>
                <a:sym typeface="Calibri"/>
              </a:rPr>
              <a:t> </a:t>
            </a:r>
            <a:endParaRPr/>
          </a:p>
          <a:p>
            <a:pPr indent="0" lvl="0" marL="0" rtl="0" algn="l">
              <a:lnSpc>
                <a:spcPct val="80000"/>
              </a:lnSpc>
              <a:spcBef>
                <a:spcPts val="0"/>
              </a:spcBef>
              <a:spcAft>
                <a:spcPts val="0"/>
              </a:spcAft>
              <a:buNone/>
            </a:pPr>
            <a:r>
              <a:rPr b="0" i="0" lang="en-GB" sz="660" u="none" strike="noStrike">
                <a:solidFill>
                  <a:schemeClr val="dk1"/>
                </a:solidFill>
                <a:latin typeface="Calibri"/>
                <a:ea typeface="Calibri"/>
                <a:cs typeface="Calibri"/>
                <a:sym typeface="Calibri"/>
              </a:rPr>
              <a:t> the pace and changes to how we work, including greater risk of isolation </a:t>
            </a:r>
            <a:endParaRPr/>
          </a:p>
          <a:p>
            <a:pPr indent="0" lvl="0" marL="0" rtl="0" algn="l">
              <a:lnSpc>
                <a:spcPct val="80000"/>
              </a:lnSpc>
              <a:spcBef>
                <a:spcPts val="0"/>
              </a:spcBef>
              <a:spcAft>
                <a:spcPts val="0"/>
              </a:spcAft>
              <a:buNone/>
            </a:pPr>
            <a:r>
              <a:rPr b="0" i="0" lang="en-GB" sz="660" u="none" strike="noStrike">
                <a:solidFill>
                  <a:schemeClr val="dk1"/>
                </a:solidFill>
                <a:latin typeface="Calibri"/>
                <a:ea typeface="Calibri"/>
                <a:cs typeface="Calibri"/>
                <a:sym typeface="Calibri"/>
              </a:rPr>
              <a:t> escalation in both the demand and levels of distress of patients requiring support </a:t>
            </a:r>
            <a:endParaRPr/>
          </a:p>
          <a:p>
            <a:pPr indent="0" lvl="0" marL="0" rtl="0" algn="l">
              <a:lnSpc>
                <a:spcPct val="80000"/>
              </a:lnSpc>
              <a:spcBef>
                <a:spcPts val="0"/>
              </a:spcBef>
              <a:spcAft>
                <a:spcPts val="0"/>
              </a:spcAft>
              <a:buNone/>
            </a:pPr>
            <a:r>
              <a:rPr b="0" i="0" lang="en-GB" sz="660" u="none" strike="noStrike">
                <a:solidFill>
                  <a:schemeClr val="dk1"/>
                </a:solidFill>
                <a:latin typeface="Calibri"/>
                <a:ea typeface="Calibri"/>
                <a:cs typeface="Calibri"/>
                <a:sym typeface="Calibri"/>
              </a:rPr>
              <a:t> difficulties managing staff and co-worker absences </a:t>
            </a:r>
            <a:endParaRPr/>
          </a:p>
          <a:p>
            <a:pPr indent="0" lvl="0" marL="0" rtl="0" algn="l">
              <a:lnSpc>
                <a:spcPct val="80000"/>
              </a:lnSpc>
              <a:spcBef>
                <a:spcPts val="0"/>
              </a:spcBef>
              <a:spcAft>
                <a:spcPts val="0"/>
              </a:spcAft>
              <a:buNone/>
            </a:pPr>
            <a:r>
              <a:rPr b="0" i="0" lang="en-GB" sz="660" u="none" strike="noStrike">
                <a:solidFill>
                  <a:schemeClr val="dk1"/>
                </a:solidFill>
                <a:latin typeface="Calibri"/>
                <a:ea typeface="Calibri"/>
                <a:cs typeface="Calibri"/>
                <a:sym typeface="Calibri"/>
              </a:rPr>
              <a:t> higher potential risk of fatigue, burn-out and secondary trauma </a:t>
            </a:r>
            <a:endParaRPr/>
          </a:p>
          <a:p>
            <a:pPr indent="0" lvl="0" marL="0" rtl="0" algn="l">
              <a:lnSpc>
                <a:spcPct val="80000"/>
              </a:lnSpc>
              <a:spcBef>
                <a:spcPts val="0"/>
              </a:spcBef>
              <a:spcAft>
                <a:spcPts val="0"/>
              </a:spcAft>
              <a:buNone/>
            </a:pPr>
            <a:r>
              <a:rPr b="0" i="0" lang="en-GB" sz="660" u="none" strike="noStrike">
                <a:solidFill>
                  <a:schemeClr val="dk1"/>
                </a:solidFill>
                <a:latin typeface="Calibri"/>
                <a:ea typeface="Calibri"/>
                <a:cs typeface="Calibri"/>
                <a:sym typeface="Calibri"/>
              </a:rPr>
              <a:t> each individual’s own personal circumstances dealing with loss or anticipated loss in relation to COVID-19. </a:t>
            </a:r>
            <a:endParaRPr/>
          </a:p>
          <a:p>
            <a:pPr indent="-194944" lvl="1" marL="742950" rtl="0" algn="l">
              <a:lnSpc>
                <a:spcPct val="80000"/>
              </a:lnSpc>
              <a:spcBef>
                <a:spcPts val="0"/>
              </a:spcBef>
              <a:spcAft>
                <a:spcPts val="0"/>
              </a:spcAft>
              <a:buClr>
                <a:schemeClr val="dk1"/>
              </a:buClr>
              <a:buSzPts val="1430"/>
              <a:buFont typeface="Arial"/>
              <a:buNone/>
            </a:pPr>
            <a:r>
              <a:t/>
            </a:r>
            <a:endParaRPr sz="1430">
              <a:latin typeface="Calibri"/>
              <a:ea typeface="Calibri"/>
              <a:cs typeface="Calibri"/>
              <a:sym typeface="Calibri"/>
            </a:endParaRPr>
          </a:p>
          <a:p>
            <a:pPr indent="-285750" lvl="1" marL="742950" rtl="0" algn="l">
              <a:lnSpc>
                <a:spcPct val="80000"/>
              </a:lnSpc>
              <a:spcBef>
                <a:spcPts val="0"/>
              </a:spcBef>
              <a:spcAft>
                <a:spcPts val="0"/>
              </a:spcAft>
              <a:buClr>
                <a:schemeClr val="dk1"/>
              </a:buClr>
              <a:buSzPts val="1430"/>
              <a:buFont typeface="Arial"/>
              <a:buChar char="•"/>
            </a:pPr>
            <a:r>
              <a:rPr lang="en-GB" sz="1430">
                <a:latin typeface="Calibri"/>
                <a:ea typeface="Calibri"/>
                <a:cs typeface="Calibri"/>
                <a:sym typeface="Calibri"/>
              </a:rPr>
              <a:t>Increased risk for isolation</a:t>
            </a:r>
            <a:endParaRPr/>
          </a:p>
          <a:p>
            <a:pPr indent="-285750" lvl="1" marL="742950" rtl="0" algn="l">
              <a:lnSpc>
                <a:spcPct val="80000"/>
              </a:lnSpc>
              <a:spcBef>
                <a:spcPts val="0"/>
              </a:spcBef>
              <a:spcAft>
                <a:spcPts val="0"/>
              </a:spcAft>
              <a:buClr>
                <a:schemeClr val="dk1"/>
              </a:buClr>
              <a:buSzPts val="1430"/>
              <a:buFont typeface="Arial"/>
              <a:buChar char="•"/>
            </a:pPr>
            <a:r>
              <a:rPr lang="en-GB" sz="1430">
                <a:latin typeface="Calibri"/>
                <a:ea typeface="Calibri"/>
                <a:cs typeface="Calibri"/>
                <a:sym typeface="Calibri"/>
              </a:rPr>
              <a:t>Limited access to current support systems and coping strategies</a:t>
            </a:r>
            <a:endParaRPr/>
          </a:p>
          <a:p>
            <a:pPr indent="-285750" lvl="1" marL="742950" rtl="0" algn="l">
              <a:lnSpc>
                <a:spcPct val="80000"/>
              </a:lnSpc>
              <a:spcBef>
                <a:spcPts val="0"/>
              </a:spcBef>
              <a:spcAft>
                <a:spcPts val="0"/>
              </a:spcAft>
              <a:buClr>
                <a:schemeClr val="dk1"/>
              </a:buClr>
              <a:buSzPts val="1430"/>
              <a:buFont typeface="Arial"/>
              <a:buChar char="•"/>
            </a:pPr>
            <a:r>
              <a:rPr lang="en-GB" sz="1430">
                <a:latin typeface="Calibri"/>
                <a:ea typeface="Calibri"/>
                <a:cs typeface="Calibri"/>
                <a:sym typeface="Calibri"/>
              </a:rPr>
              <a:t>Increased responsibilities and stress for carers</a:t>
            </a:r>
            <a:endParaRPr/>
          </a:p>
          <a:p>
            <a:pPr indent="-285750" lvl="1" marL="742950" rtl="0" algn="l">
              <a:lnSpc>
                <a:spcPct val="80000"/>
              </a:lnSpc>
              <a:spcBef>
                <a:spcPts val="0"/>
              </a:spcBef>
              <a:spcAft>
                <a:spcPts val="0"/>
              </a:spcAft>
              <a:buClr>
                <a:schemeClr val="dk1"/>
              </a:buClr>
              <a:buSzPts val="1430"/>
              <a:buFont typeface="Arial"/>
              <a:buChar char="•"/>
            </a:pPr>
            <a:r>
              <a:rPr lang="en-GB" sz="1430">
                <a:latin typeface="Calibri"/>
                <a:ea typeface="Calibri"/>
                <a:cs typeface="Calibri"/>
                <a:sym typeface="Calibri"/>
              </a:rPr>
              <a:t>Increased likelihood for trauma and abuse</a:t>
            </a:r>
            <a:endParaRPr/>
          </a:p>
          <a:p>
            <a:pPr indent="-285750" lvl="0" marL="285750" rtl="0" algn="l">
              <a:lnSpc>
                <a:spcPct val="80000"/>
              </a:lnSpc>
              <a:spcBef>
                <a:spcPts val="0"/>
              </a:spcBef>
              <a:spcAft>
                <a:spcPts val="0"/>
              </a:spcAft>
              <a:buClr>
                <a:schemeClr val="dk1"/>
              </a:buClr>
              <a:buSzPts val="660"/>
              <a:buFont typeface="Arial"/>
              <a:buChar char="•"/>
            </a:pPr>
            <a:r>
              <a:rPr lang="en-GB" sz="660">
                <a:latin typeface="Calibri"/>
                <a:ea typeface="Calibri"/>
                <a:cs typeface="Calibri"/>
                <a:sym typeface="Calibri"/>
              </a:rPr>
              <a:t>Nearly 3 fold increase county-wide in Mental Health A&amp;E related presentations</a:t>
            </a:r>
            <a:endParaRPr/>
          </a:p>
          <a:p>
            <a:pPr indent="-285750" lvl="0" marL="285750" rtl="0" algn="l">
              <a:lnSpc>
                <a:spcPct val="80000"/>
              </a:lnSpc>
              <a:spcBef>
                <a:spcPts val="0"/>
              </a:spcBef>
              <a:spcAft>
                <a:spcPts val="0"/>
              </a:spcAft>
              <a:buClr>
                <a:schemeClr val="dk1"/>
              </a:buClr>
              <a:buSzPts val="660"/>
              <a:buFont typeface="Arial"/>
              <a:buChar char="•"/>
            </a:pPr>
            <a:r>
              <a:rPr lang="en-GB" sz="660">
                <a:latin typeface="Calibri"/>
                <a:ea typeface="Calibri"/>
                <a:cs typeface="Calibri"/>
                <a:sym typeface="Calibri"/>
              </a:rPr>
              <a:t>Domestic abuse reports up 33%</a:t>
            </a:r>
            <a:endParaRPr/>
          </a:p>
          <a:p>
            <a:pPr indent="-285750" lvl="0" marL="285750" rtl="0" algn="l">
              <a:lnSpc>
                <a:spcPct val="80000"/>
              </a:lnSpc>
              <a:spcBef>
                <a:spcPts val="0"/>
              </a:spcBef>
              <a:spcAft>
                <a:spcPts val="0"/>
              </a:spcAft>
              <a:buClr>
                <a:schemeClr val="dk1"/>
              </a:buClr>
              <a:buSzPts val="660"/>
              <a:buFont typeface="Arial"/>
              <a:buChar char="•"/>
            </a:pPr>
            <a:r>
              <a:rPr lang="en-GB" sz="660">
                <a:latin typeface="Calibri"/>
                <a:ea typeface="Calibri"/>
                <a:cs typeface="Calibri"/>
                <a:sym typeface="Calibri"/>
              </a:rPr>
              <a:t>Anecdotal evidence - individuals presenting in distress to Contact Centre and local Connected Communities Resilience Bases</a:t>
            </a:r>
            <a:endParaRPr/>
          </a:p>
          <a:p>
            <a:pPr indent="0" lvl="0" marL="0" rtl="0" algn="l">
              <a:lnSpc>
                <a:spcPct val="80000"/>
              </a:lnSpc>
              <a:spcBef>
                <a:spcPts val="0"/>
              </a:spcBef>
              <a:spcAft>
                <a:spcPts val="0"/>
              </a:spcAft>
              <a:buNone/>
            </a:pPr>
            <a:r>
              <a:t/>
            </a:r>
            <a:endParaRPr sz="660"/>
          </a:p>
          <a:p>
            <a:pPr indent="0" lvl="0" marL="0" rtl="0" algn="l">
              <a:lnSpc>
                <a:spcPct val="80000"/>
              </a:lnSpc>
              <a:spcBef>
                <a:spcPts val="0"/>
              </a:spcBef>
              <a:spcAft>
                <a:spcPts val="0"/>
              </a:spcAft>
              <a:buNone/>
            </a:pPr>
            <a:r>
              <a:t/>
            </a:r>
            <a:endParaRPr sz="660"/>
          </a:p>
          <a:p>
            <a:pPr indent="-342900" lvl="1" marL="800100" rtl="0" algn="l">
              <a:lnSpc>
                <a:spcPct val="80000"/>
              </a:lnSpc>
              <a:spcBef>
                <a:spcPts val="0"/>
              </a:spcBef>
              <a:spcAft>
                <a:spcPts val="0"/>
              </a:spcAft>
              <a:buClr>
                <a:schemeClr val="dk1"/>
              </a:buClr>
              <a:buSzPts val="1430"/>
              <a:buFont typeface="Arial"/>
              <a:buChar char="•"/>
            </a:pPr>
            <a:r>
              <a:rPr lang="en-GB" sz="1430">
                <a:solidFill>
                  <a:schemeClr val="dk1"/>
                </a:solidFill>
              </a:rPr>
              <a:t>Establishment of Covid Assessment Centre</a:t>
            </a:r>
            <a:endParaRPr/>
          </a:p>
          <a:p>
            <a:pPr indent="-342900" lvl="1" marL="800100" rtl="0" algn="l">
              <a:lnSpc>
                <a:spcPct val="80000"/>
              </a:lnSpc>
              <a:spcBef>
                <a:spcPts val="0"/>
              </a:spcBef>
              <a:spcAft>
                <a:spcPts val="0"/>
              </a:spcAft>
              <a:buClr>
                <a:schemeClr val="dk1"/>
              </a:buClr>
              <a:buSzPts val="1430"/>
              <a:buFont typeface="Arial"/>
              <a:buChar char="•"/>
            </a:pPr>
            <a:r>
              <a:rPr lang="en-GB" sz="1430">
                <a:solidFill>
                  <a:schemeClr val="dk1"/>
                </a:solidFill>
              </a:rPr>
              <a:t>Planning for 40% staff absence</a:t>
            </a:r>
            <a:endParaRPr/>
          </a:p>
          <a:p>
            <a:pPr indent="-342900" lvl="1" marL="800100" rtl="0" algn="l">
              <a:lnSpc>
                <a:spcPct val="80000"/>
              </a:lnSpc>
              <a:spcBef>
                <a:spcPts val="0"/>
              </a:spcBef>
              <a:spcAft>
                <a:spcPts val="0"/>
              </a:spcAft>
              <a:buClr>
                <a:schemeClr val="dk1"/>
              </a:buClr>
              <a:buSzPts val="1430"/>
              <a:buFont typeface="Arial"/>
              <a:buChar char="•"/>
            </a:pPr>
            <a:r>
              <a:rPr lang="en-GB" sz="1430">
                <a:solidFill>
                  <a:schemeClr val="dk1"/>
                </a:solidFill>
              </a:rPr>
              <a:t>Additional risk of fatigue and burn-out</a:t>
            </a:r>
            <a:endParaRPr/>
          </a:p>
          <a:p>
            <a:pPr indent="-342900" lvl="1" marL="800100" rtl="0" algn="l">
              <a:lnSpc>
                <a:spcPct val="80000"/>
              </a:lnSpc>
              <a:spcBef>
                <a:spcPts val="0"/>
              </a:spcBef>
              <a:spcAft>
                <a:spcPts val="0"/>
              </a:spcAft>
              <a:buClr>
                <a:schemeClr val="dk1"/>
              </a:buClr>
              <a:buSzPts val="1430"/>
              <a:buFont typeface="Arial"/>
              <a:buChar char="•"/>
            </a:pPr>
            <a:r>
              <a:rPr lang="en-GB" sz="1430">
                <a:solidFill>
                  <a:schemeClr val="dk1"/>
                </a:solidFill>
              </a:rPr>
              <a:t>Reliance on video and phone conferencing – limited face-to-face</a:t>
            </a:r>
            <a:endParaRPr sz="660"/>
          </a:p>
        </p:txBody>
      </p:sp>
      <p:sp>
        <p:nvSpPr>
          <p:cNvPr id="123" name="Google Shape;12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GB">
                <a:solidFill>
                  <a:schemeClr val="dk1"/>
                </a:solidFill>
              </a:rPr>
              <a:t>Increasing pressure in Primary Care with estimated 30% of all Primary Care presentations in relation to Mental Health</a:t>
            </a:r>
            <a:endParaRPr/>
          </a:p>
          <a:p>
            <a:pPr indent="0" lvl="0" marL="0" rtl="0" algn="l">
              <a:spcBef>
                <a:spcPts val="0"/>
              </a:spcBef>
              <a:spcAft>
                <a:spcPts val="0"/>
              </a:spcAft>
              <a:buClr>
                <a:schemeClr val="dk1"/>
              </a:buClr>
              <a:buSzPts val="1200"/>
              <a:buFont typeface="Calibri"/>
              <a:buNone/>
            </a:pPr>
            <a:r>
              <a:t/>
            </a:r>
            <a:endParaRPr i="1"/>
          </a:p>
          <a:p>
            <a:pPr indent="0" lvl="0" marL="0" rtl="0" algn="l">
              <a:spcBef>
                <a:spcPts val="0"/>
              </a:spcBef>
              <a:spcAft>
                <a:spcPts val="0"/>
              </a:spcAft>
              <a:buNone/>
            </a:pPr>
            <a:r>
              <a:rPr lang="en-GB"/>
              <a:t>Separate funding streams and governance leading to two distinct local models for Primary Care Mental Health</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Should we add in something about principles within the MOU? </a:t>
            </a:r>
            <a:endParaRPr/>
          </a:p>
          <a:p>
            <a:pPr indent="0" lvl="0" marL="0" rtl="0" algn="l">
              <a:spcBef>
                <a:spcPts val="0"/>
              </a:spcBef>
              <a:spcAft>
                <a:spcPts val="0"/>
              </a:spcAft>
              <a:buNone/>
            </a:pPr>
            <a:r>
              <a:rPr i="1" lang="en-GB"/>
              <a:t>Safe</a:t>
            </a:r>
            <a:endParaRPr/>
          </a:p>
          <a:p>
            <a:pPr indent="0" lvl="0" marL="0" rtl="0" algn="l">
              <a:spcBef>
                <a:spcPts val="0"/>
              </a:spcBef>
              <a:spcAft>
                <a:spcPts val="0"/>
              </a:spcAft>
              <a:buNone/>
            </a:pPr>
            <a:r>
              <a:rPr i="1" lang="en-GB"/>
              <a:t>Person-Centred </a:t>
            </a:r>
            <a:endParaRPr/>
          </a:p>
          <a:p>
            <a:pPr indent="0" lvl="0" marL="0" rtl="0" algn="l">
              <a:spcBef>
                <a:spcPts val="0"/>
              </a:spcBef>
              <a:spcAft>
                <a:spcPts val="0"/>
              </a:spcAft>
              <a:buNone/>
            </a:pPr>
            <a:r>
              <a:rPr i="1" lang="en-GB"/>
              <a:t>Equitable </a:t>
            </a:r>
            <a:endParaRPr/>
          </a:p>
          <a:p>
            <a:pPr indent="0" lvl="0" marL="0" rtl="0" algn="l">
              <a:spcBef>
                <a:spcPts val="0"/>
              </a:spcBef>
              <a:spcAft>
                <a:spcPts val="0"/>
              </a:spcAft>
              <a:buNone/>
            </a:pPr>
            <a:r>
              <a:rPr i="1" lang="en-GB"/>
              <a:t>Outcome focused </a:t>
            </a:r>
            <a:endParaRPr/>
          </a:p>
          <a:p>
            <a:pPr indent="0" lvl="0" marL="0" rtl="0" algn="l">
              <a:spcBef>
                <a:spcPts val="0"/>
              </a:spcBef>
              <a:spcAft>
                <a:spcPts val="0"/>
              </a:spcAft>
              <a:buNone/>
            </a:pPr>
            <a:r>
              <a:rPr i="1" lang="en-GB"/>
              <a:t>Effective </a:t>
            </a:r>
            <a:endParaRPr/>
          </a:p>
          <a:p>
            <a:pPr indent="0" lvl="0" marL="0" rtl="0" algn="l">
              <a:spcBef>
                <a:spcPts val="0"/>
              </a:spcBef>
              <a:spcAft>
                <a:spcPts val="0"/>
              </a:spcAft>
              <a:buNone/>
            </a:pPr>
            <a:r>
              <a:rPr i="1" lang="en-GB"/>
              <a:t>Sustainable</a:t>
            </a:r>
            <a:endParaRPr/>
          </a:p>
          <a:p>
            <a:pPr indent="0" lvl="0" marL="0" rtl="0" algn="l">
              <a:spcBef>
                <a:spcPts val="0"/>
              </a:spcBef>
              <a:spcAft>
                <a:spcPts val="0"/>
              </a:spcAft>
              <a:buNone/>
            </a:pPr>
            <a:r>
              <a:rPr i="1" lang="en-GB"/>
              <a:t>Affordability and value for money</a:t>
            </a:r>
            <a:endParaRPr/>
          </a:p>
          <a:p>
            <a:pPr indent="0" lvl="0" marL="0" rtl="0" algn="l">
              <a:spcBef>
                <a:spcPts val="0"/>
              </a:spcBef>
              <a:spcAft>
                <a:spcPts val="0"/>
              </a:spcAft>
              <a:buNone/>
            </a:pPr>
            <a:r>
              <a:t/>
            </a:r>
            <a:endParaRPr/>
          </a:p>
        </p:txBody>
      </p:sp>
      <p:sp>
        <p:nvSpPr>
          <p:cNvPr id="137" name="Google Shape;13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GB"/>
              <a:t>Jo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Should we add in something about principles within the MOU? </a:t>
            </a:r>
            <a:endParaRPr/>
          </a:p>
          <a:p>
            <a:pPr indent="0" lvl="0" marL="0" rtl="0" algn="l">
              <a:spcBef>
                <a:spcPts val="0"/>
              </a:spcBef>
              <a:spcAft>
                <a:spcPts val="0"/>
              </a:spcAft>
              <a:buNone/>
            </a:pPr>
            <a:r>
              <a:rPr i="1" lang="en-GB"/>
              <a:t>Safe</a:t>
            </a:r>
            <a:endParaRPr/>
          </a:p>
          <a:p>
            <a:pPr indent="0" lvl="0" marL="0" rtl="0" algn="l">
              <a:spcBef>
                <a:spcPts val="0"/>
              </a:spcBef>
              <a:spcAft>
                <a:spcPts val="0"/>
              </a:spcAft>
              <a:buNone/>
            </a:pPr>
            <a:r>
              <a:rPr i="1" lang="en-GB"/>
              <a:t>Person-Centred </a:t>
            </a:r>
            <a:endParaRPr/>
          </a:p>
          <a:p>
            <a:pPr indent="0" lvl="0" marL="0" rtl="0" algn="l">
              <a:spcBef>
                <a:spcPts val="0"/>
              </a:spcBef>
              <a:spcAft>
                <a:spcPts val="0"/>
              </a:spcAft>
              <a:buNone/>
            </a:pPr>
            <a:r>
              <a:rPr i="1" lang="en-GB"/>
              <a:t>Equitable </a:t>
            </a:r>
            <a:endParaRPr/>
          </a:p>
          <a:p>
            <a:pPr indent="0" lvl="0" marL="0" rtl="0" algn="l">
              <a:spcBef>
                <a:spcPts val="0"/>
              </a:spcBef>
              <a:spcAft>
                <a:spcPts val="0"/>
              </a:spcAft>
              <a:buNone/>
            </a:pPr>
            <a:r>
              <a:rPr i="1" lang="en-GB"/>
              <a:t>Outcome focused </a:t>
            </a:r>
            <a:endParaRPr/>
          </a:p>
          <a:p>
            <a:pPr indent="0" lvl="0" marL="0" rtl="0" algn="l">
              <a:spcBef>
                <a:spcPts val="0"/>
              </a:spcBef>
              <a:spcAft>
                <a:spcPts val="0"/>
              </a:spcAft>
              <a:buNone/>
            </a:pPr>
            <a:r>
              <a:rPr i="1" lang="en-GB"/>
              <a:t>Effective </a:t>
            </a:r>
            <a:endParaRPr/>
          </a:p>
          <a:p>
            <a:pPr indent="0" lvl="0" marL="0" rtl="0" algn="l">
              <a:spcBef>
                <a:spcPts val="0"/>
              </a:spcBef>
              <a:spcAft>
                <a:spcPts val="0"/>
              </a:spcAft>
              <a:buNone/>
            </a:pPr>
            <a:r>
              <a:rPr i="1" lang="en-GB"/>
              <a:t>Sustainable</a:t>
            </a:r>
            <a:endParaRPr/>
          </a:p>
          <a:p>
            <a:pPr indent="0" lvl="0" marL="0" rtl="0" algn="l">
              <a:spcBef>
                <a:spcPts val="0"/>
              </a:spcBef>
              <a:spcAft>
                <a:spcPts val="0"/>
              </a:spcAft>
              <a:buNone/>
            </a:pPr>
            <a:r>
              <a:rPr i="1" lang="en-GB"/>
              <a:t>Affordability and value for money</a:t>
            </a:r>
            <a:endParaRPr/>
          </a:p>
          <a:p>
            <a:pPr indent="0" lvl="0" marL="0" rtl="0" algn="l">
              <a:spcBef>
                <a:spcPts val="0"/>
              </a:spcBef>
              <a:spcAft>
                <a:spcPts val="0"/>
              </a:spcAft>
              <a:buNone/>
            </a:pPr>
            <a:r>
              <a:t/>
            </a:r>
            <a:endParaRPr/>
          </a:p>
        </p:txBody>
      </p:sp>
      <p:sp>
        <p:nvSpPr>
          <p:cNvPr id="150" name="Google Shape;15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GB"/>
              <a:t>Jo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Should we add in something about principles within the MOU? </a:t>
            </a:r>
            <a:endParaRPr/>
          </a:p>
          <a:p>
            <a:pPr indent="0" lvl="0" marL="0" rtl="0" algn="l">
              <a:spcBef>
                <a:spcPts val="0"/>
              </a:spcBef>
              <a:spcAft>
                <a:spcPts val="0"/>
              </a:spcAft>
              <a:buNone/>
            </a:pPr>
            <a:r>
              <a:rPr i="1" lang="en-GB"/>
              <a:t>Safe</a:t>
            </a:r>
            <a:endParaRPr/>
          </a:p>
          <a:p>
            <a:pPr indent="0" lvl="0" marL="0" rtl="0" algn="l">
              <a:spcBef>
                <a:spcPts val="0"/>
              </a:spcBef>
              <a:spcAft>
                <a:spcPts val="0"/>
              </a:spcAft>
              <a:buNone/>
            </a:pPr>
            <a:r>
              <a:rPr i="1" lang="en-GB"/>
              <a:t>Person-Centred </a:t>
            </a:r>
            <a:endParaRPr/>
          </a:p>
          <a:p>
            <a:pPr indent="0" lvl="0" marL="0" rtl="0" algn="l">
              <a:spcBef>
                <a:spcPts val="0"/>
              </a:spcBef>
              <a:spcAft>
                <a:spcPts val="0"/>
              </a:spcAft>
              <a:buNone/>
            </a:pPr>
            <a:r>
              <a:rPr i="1" lang="en-GB"/>
              <a:t>Equitable </a:t>
            </a:r>
            <a:endParaRPr/>
          </a:p>
          <a:p>
            <a:pPr indent="0" lvl="0" marL="0" rtl="0" algn="l">
              <a:spcBef>
                <a:spcPts val="0"/>
              </a:spcBef>
              <a:spcAft>
                <a:spcPts val="0"/>
              </a:spcAft>
              <a:buNone/>
            </a:pPr>
            <a:r>
              <a:rPr i="1" lang="en-GB"/>
              <a:t>Outcome focused </a:t>
            </a:r>
            <a:endParaRPr/>
          </a:p>
          <a:p>
            <a:pPr indent="0" lvl="0" marL="0" rtl="0" algn="l">
              <a:spcBef>
                <a:spcPts val="0"/>
              </a:spcBef>
              <a:spcAft>
                <a:spcPts val="0"/>
              </a:spcAft>
              <a:buNone/>
            </a:pPr>
            <a:r>
              <a:rPr i="1" lang="en-GB"/>
              <a:t>Effective </a:t>
            </a:r>
            <a:endParaRPr/>
          </a:p>
          <a:p>
            <a:pPr indent="0" lvl="0" marL="0" rtl="0" algn="l">
              <a:spcBef>
                <a:spcPts val="0"/>
              </a:spcBef>
              <a:spcAft>
                <a:spcPts val="0"/>
              </a:spcAft>
              <a:buNone/>
            </a:pPr>
            <a:r>
              <a:rPr i="1" lang="en-GB"/>
              <a:t>Sustainable</a:t>
            </a:r>
            <a:endParaRPr/>
          </a:p>
          <a:p>
            <a:pPr indent="0" lvl="0" marL="0" rtl="0" algn="l">
              <a:spcBef>
                <a:spcPts val="0"/>
              </a:spcBef>
              <a:spcAft>
                <a:spcPts val="0"/>
              </a:spcAft>
              <a:buNone/>
            </a:pPr>
            <a:r>
              <a:rPr i="1" lang="en-GB"/>
              <a:t>Affordability and value for money</a:t>
            </a:r>
            <a:endParaRPr/>
          </a:p>
          <a:p>
            <a:pPr indent="0" lvl="0" marL="0" rtl="0" algn="l">
              <a:spcBef>
                <a:spcPts val="0"/>
              </a:spcBef>
              <a:spcAft>
                <a:spcPts val="0"/>
              </a:spcAft>
              <a:buNone/>
            </a:pPr>
            <a:r>
              <a:t/>
            </a:r>
            <a:endParaRPr/>
          </a:p>
        </p:txBody>
      </p:sp>
      <p:sp>
        <p:nvSpPr>
          <p:cNvPr id="173" name="Google Shape;173;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GB"/>
              <a:t>Jo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Should we add in something about principles within the MOU? </a:t>
            </a:r>
            <a:endParaRPr/>
          </a:p>
          <a:p>
            <a:pPr indent="0" lvl="0" marL="0" rtl="0" algn="l">
              <a:spcBef>
                <a:spcPts val="0"/>
              </a:spcBef>
              <a:spcAft>
                <a:spcPts val="0"/>
              </a:spcAft>
              <a:buNone/>
            </a:pPr>
            <a:r>
              <a:rPr i="1" lang="en-GB"/>
              <a:t>Safe</a:t>
            </a:r>
            <a:endParaRPr/>
          </a:p>
          <a:p>
            <a:pPr indent="0" lvl="0" marL="0" rtl="0" algn="l">
              <a:spcBef>
                <a:spcPts val="0"/>
              </a:spcBef>
              <a:spcAft>
                <a:spcPts val="0"/>
              </a:spcAft>
              <a:buNone/>
            </a:pPr>
            <a:r>
              <a:rPr i="1" lang="en-GB"/>
              <a:t>Person-Centred </a:t>
            </a:r>
            <a:endParaRPr/>
          </a:p>
          <a:p>
            <a:pPr indent="0" lvl="0" marL="0" rtl="0" algn="l">
              <a:spcBef>
                <a:spcPts val="0"/>
              </a:spcBef>
              <a:spcAft>
                <a:spcPts val="0"/>
              </a:spcAft>
              <a:buNone/>
            </a:pPr>
            <a:r>
              <a:rPr i="1" lang="en-GB"/>
              <a:t>Equitable </a:t>
            </a:r>
            <a:endParaRPr/>
          </a:p>
          <a:p>
            <a:pPr indent="0" lvl="0" marL="0" rtl="0" algn="l">
              <a:spcBef>
                <a:spcPts val="0"/>
              </a:spcBef>
              <a:spcAft>
                <a:spcPts val="0"/>
              </a:spcAft>
              <a:buNone/>
            </a:pPr>
            <a:r>
              <a:rPr i="1" lang="en-GB"/>
              <a:t>Outcome focused </a:t>
            </a:r>
            <a:endParaRPr/>
          </a:p>
          <a:p>
            <a:pPr indent="0" lvl="0" marL="0" rtl="0" algn="l">
              <a:spcBef>
                <a:spcPts val="0"/>
              </a:spcBef>
              <a:spcAft>
                <a:spcPts val="0"/>
              </a:spcAft>
              <a:buNone/>
            </a:pPr>
            <a:r>
              <a:rPr i="1" lang="en-GB"/>
              <a:t>Effective </a:t>
            </a:r>
            <a:endParaRPr/>
          </a:p>
          <a:p>
            <a:pPr indent="0" lvl="0" marL="0" rtl="0" algn="l">
              <a:spcBef>
                <a:spcPts val="0"/>
              </a:spcBef>
              <a:spcAft>
                <a:spcPts val="0"/>
              </a:spcAft>
              <a:buNone/>
            </a:pPr>
            <a:r>
              <a:rPr i="1" lang="en-GB"/>
              <a:t>Sustainable</a:t>
            </a:r>
            <a:endParaRPr/>
          </a:p>
          <a:p>
            <a:pPr indent="0" lvl="0" marL="0" rtl="0" algn="l">
              <a:spcBef>
                <a:spcPts val="0"/>
              </a:spcBef>
              <a:spcAft>
                <a:spcPts val="0"/>
              </a:spcAft>
              <a:buNone/>
            </a:pPr>
            <a:r>
              <a:rPr i="1" lang="en-GB"/>
              <a:t>Affordability and value for money</a:t>
            </a:r>
            <a:endParaRPr/>
          </a:p>
          <a:p>
            <a:pPr indent="0" lvl="0" marL="0" rtl="0" algn="l">
              <a:spcBef>
                <a:spcPts val="0"/>
              </a:spcBef>
              <a:spcAft>
                <a:spcPts val="0"/>
              </a:spcAft>
              <a:buNone/>
            </a:pPr>
            <a:r>
              <a:t/>
            </a:r>
            <a:endParaRPr/>
          </a:p>
        </p:txBody>
      </p:sp>
      <p:sp>
        <p:nvSpPr>
          <p:cNvPr id="210" name="Google Shape;210;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23" name="Google Shape;223;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35" name="Google Shape;235;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GB"/>
              <a:t>Jo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Should we add in something about principles within the MOU? </a:t>
            </a:r>
            <a:endParaRPr/>
          </a:p>
          <a:p>
            <a:pPr indent="0" lvl="0" marL="0" rtl="0" algn="l">
              <a:spcBef>
                <a:spcPts val="0"/>
              </a:spcBef>
              <a:spcAft>
                <a:spcPts val="0"/>
              </a:spcAft>
              <a:buNone/>
            </a:pPr>
            <a:r>
              <a:rPr i="1" lang="en-GB"/>
              <a:t>Safe</a:t>
            </a:r>
            <a:endParaRPr/>
          </a:p>
          <a:p>
            <a:pPr indent="0" lvl="0" marL="0" rtl="0" algn="l">
              <a:spcBef>
                <a:spcPts val="0"/>
              </a:spcBef>
              <a:spcAft>
                <a:spcPts val="0"/>
              </a:spcAft>
              <a:buNone/>
            </a:pPr>
            <a:r>
              <a:rPr i="1" lang="en-GB"/>
              <a:t>Person-Centred </a:t>
            </a:r>
            <a:endParaRPr/>
          </a:p>
          <a:p>
            <a:pPr indent="0" lvl="0" marL="0" rtl="0" algn="l">
              <a:spcBef>
                <a:spcPts val="0"/>
              </a:spcBef>
              <a:spcAft>
                <a:spcPts val="0"/>
              </a:spcAft>
              <a:buNone/>
            </a:pPr>
            <a:r>
              <a:rPr i="1" lang="en-GB"/>
              <a:t>Equitable </a:t>
            </a:r>
            <a:endParaRPr/>
          </a:p>
          <a:p>
            <a:pPr indent="0" lvl="0" marL="0" rtl="0" algn="l">
              <a:spcBef>
                <a:spcPts val="0"/>
              </a:spcBef>
              <a:spcAft>
                <a:spcPts val="0"/>
              </a:spcAft>
              <a:buNone/>
            </a:pPr>
            <a:r>
              <a:rPr i="1" lang="en-GB"/>
              <a:t>Outcome focused </a:t>
            </a:r>
            <a:endParaRPr/>
          </a:p>
          <a:p>
            <a:pPr indent="0" lvl="0" marL="0" rtl="0" algn="l">
              <a:spcBef>
                <a:spcPts val="0"/>
              </a:spcBef>
              <a:spcAft>
                <a:spcPts val="0"/>
              </a:spcAft>
              <a:buNone/>
            </a:pPr>
            <a:r>
              <a:rPr i="1" lang="en-GB"/>
              <a:t>Effective </a:t>
            </a:r>
            <a:endParaRPr/>
          </a:p>
          <a:p>
            <a:pPr indent="0" lvl="0" marL="0" rtl="0" algn="l">
              <a:spcBef>
                <a:spcPts val="0"/>
              </a:spcBef>
              <a:spcAft>
                <a:spcPts val="0"/>
              </a:spcAft>
              <a:buNone/>
            </a:pPr>
            <a:r>
              <a:rPr i="1" lang="en-GB"/>
              <a:t>Sustainable</a:t>
            </a:r>
            <a:endParaRPr/>
          </a:p>
          <a:p>
            <a:pPr indent="0" lvl="0" marL="0" rtl="0" algn="l">
              <a:spcBef>
                <a:spcPts val="0"/>
              </a:spcBef>
              <a:spcAft>
                <a:spcPts val="0"/>
              </a:spcAft>
              <a:buNone/>
            </a:pPr>
            <a:r>
              <a:rPr i="1" lang="en-GB"/>
              <a:t>Affordability and value for money</a:t>
            </a:r>
            <a:endParaRPr/>
          </a:p>
          <a:p>
            <a:pPr indent="0" lvl="0" marL="0" rtl="0" algn="l">
              <a:spcBef>
                <a:spcPts val="0"/>
              </a:spcBef>
              <a:spcAft>
                <a:spcPts val="0"/>
              </a:spcAft>
              <a:buNone/>
            </a:pPr>
            <a:r>
              <a:t/>
            </a:r>
            <a:endParaRPr/>
          </a:p>
        </p:txBody>
      </p:sp>
      <p:sp>
        <p:nvSpPr>
          <p:cNvPr id="247" name="Google Shape;24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GB"/>
              <a:t>Jo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Should we add in something about principles within the MOU? </a:t>
            </a:r>
            <a:endParaRPr/>
          </a:p>
          <a:p>
            <a:pPr indent="0" lvl="0" marL="0" rtl="0" algn="l">
              <a:spcBef>
                <a:spcPts val="0"/>
              </a:spcBef>
              <a:spcAft>
                <a:spcPts val="0"/>
              </a:spcAft>
              <a:buNone/>
            </a:pPr>
            <a:r>
              <a:rPr i="1" lang="en-GB"/>
              <a:t>Safe</a:t>
            </a:r>
            <a:endParaRPr/>
          </a:p>
          <a:p>
            <a:pPr indent="0" lvl="0" marL="0" rtl="0" algn="l">
              <a:spcBef>
                <a:spcPts val="0"/>
              </a:spcBef>
              <a:spcAft>
                <a:spcPts val="0"/>
              </a:spcAft>
              <a:buNone/>
            </a:pPr>
            <a:r>
              <a:rPr i="1" lang="en-GB"/>
              <a:t>Person-Centred </a:t>
            </a:r>
            <a:endParaRPr/>
          </a:p>
          <a:p>
            <a:pPr indent="0" lvl="0" marL="0" rtl="0" algn="l">
              <a:spcBef>
                <a:spcPts val="0"/>
              </a:spcBef>
              <a:spcAft>
                <a:spcPts val="0"/>
              </a:spcAft>
              <a:buNone/>
            </a:pPr>
            <a:r>
              <a:rPr i="1" lang="en-GB"/>
              <a:t>Equitable </a:t>
            </a:r>
            <a:endParaRPr/>
          </a:p>
          <a:p>
            <a:pPr indent="0" lvl="0" marL="0" rtl="0" algn="l">
              <a:spcBef>
                <a:spcPts val="0"/>
              </a:spcBef>
              <a:spcAft>
                <a:spcPts val="0"/>
              </a:spcAft>
              <a:buNone/>
            </a:pPr>
            <a:r>
              <a:rPr i="1" lang="en-GB"/>
              <a:t>Outcome focused </a:t>
            </a:r>
            <a:endParaRPr/>
          </a:p>
          <a:p>
            <a:pPr indent="0" lvl="0" marL="0" rtl="0" algn="l">
              <a:spcBef>
                <a:spcPts val="0"/>
              </a:spcBef>
              <a:spcAft>
                <a:spcPts val="0"/>
              </a:spcAft>
              <a:buNone/>
            </a:pPr>
            <a:r>
              <a:rPr i="1" lang="en-GB"/>
              <a:t>Effective </a:t>
            </a:r>
            <a:endParaRPr/>
          </a:p>
          <a:p>
            <a:pPr indent="0" lvl="0" marL="0" rtl="0" algn="l">
              <a:spcBef>
                <a:spcPts val="0"/>
              </a:spcBef>
              <a:spcAft>
                <a:spcPts val="0"/>
              </a:spcAft>
              <a:buNone/>
            </a:pPr>
            <a:r>
              <a:rPr i="1" lang="en-GB"/>
              <a:t>Sustainable</a:t>
            </a:r>
            <a:endParaRPr/>
          </a:p>
          <a:p>
            <a:pPr indent="0" lvl="0" marL="0" rtl="0" algn="l">
              <a:spcBef>
                <a:spcPts val="0"/>
              </a:spcBef>
              <a:spcAft>
                <a:spcPts val="0"/>
              </a:spcAft>
              <a:buNone/>
            </a:pPr>
            <a:r>
              <a:rPr i="1" lang="en-GB"/>
              <a:t>Affordability and value for money</a:t>
            </a:r>
            <a:endParaRPr/>
          </a:p>
          <a:p>
            <a:pPr indent="0" lvl="0" marL="0" rtl="0" algn="l">
              <a:spcBef>
                <a:spcPts val="0"/>
              </a:spcBef>
              <a:spcAft>
                <a:spcPts val="0"/>
              </a:spcAft>
              <a:buNone/>
            </a:pPr>
            <a:r>
              <a:t/>
            </a:r>
            <a:endParaRPr/>
          </a:p>
        </p:txBody>
      </p:sp>
      <p:sp>
        <p:nvSpPr>
          <p:cNvPr id="259" name="Google Shape;25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1" name="Google Shape;27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GB"/>
              <a:t>Jo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Should we add in something about principles within the MOU? </a:t>
            </a:r>
            <a:endParaRPr/>
          </a:p>
          <a:p>
            <a:pPr indent="0" lvl="0" marL="0" rtl="0" algn="l">
              <a:spcBef>
                <a:spcPts val="0"/>
              </a:spcBef>
              <a:spcAft>
                <a:spcPts val="0"/>
              </a:spcAft>
              <a:buNone/>
            </a:pPr>
            <a:r>
              <a:rPr i="1" lang="en-GB"/>
              <a:t>Safe</a:t>
            </a:r>
            <a:endParaRPr/>
          </a:p>
          <a:p>
            <a:pPr indent="0" lvl="0" marL="0" rtl="0" algn="l">
              <a:spcBef>
                <a:spcPts val="0"/>
              </a:spcBef>
              <a:spcAft>
                <a:spcPts val="0"/>
              </a:spcAft>
              <a:buNone/>
            </a:pPr>
            <a:r>
              <a:rPr i="1" lang="en-GB"/>
              <a:t>Person-Centred </a:t>
            </a:r>
            <a:endParaRPr/>
          </a:p>
          <a:p>
            <a:pPr indent="0" lvl="0" marL="0" rtl="0" algn="l">
              <a:spcBef>
                <a:spcPts val="0"/>
              </a:spcBef>
              <a:spcAft>
                <a:spcPts val="0"/>
              </a:spcAft>
              <a:buNone/>
            </a:pPr>
            <a:r>
              <a:rPr i="1" lang="en-GB"/>
              <a:t>Equitable </a:t>
            </a:r>
            <a:endParaRPr/>
          </a:p>
          <a:p>
            <a:pPr indent="0" lvl="0" marL="0" rtl="0" algn="l">
              <a:spcBef>
                <a:spcPts val="0"/>
              </a:spcBef>
              <a:spcAft>
                <a:spcPts val="0"/>
              </a:spcAft>
              <a:buNone/>
            </a:pPr>
            <a:r>
              <a:rPr i="1" lang="en-GB"/>
              <a:t>Outcome focused </a:t>
            </a:r>
            <a:endParaRPr/>
          </a:p>
          <a:p>
            <a:pPr indent="0" lvl="0" marL="0" rtl="0" algn="l">
              <a:spcBef>
                <a:spcPts val="0"/>
              </a:spcBef>
              <a:spcAft>
                <a:spcPts val="0"/>
              </a:spcAft>
              <a:buNone/>
            </a:pPr>
            <a:r>
              <a:rPr i="1" lang="en-GB"/>
              <a:t>Effective </a:t>
            </a:r>
            <a:endParaRPr/>
          </a:p>
          <a:p>
            <a:pPr indent="0" lvl="0" marL="0" rtl="0" algn="l">
              <a:spcBef>
                <a:spcPts val="0"/>
              </a:spcBef>
              <a:spcAft>
                <a:spcPts val="0"/>
              </a:spcAft>
              <a:buNone/>
            </a:pPr>
            <a:r>
              <a:rPr i="1" lang="en-GB"/>
              <a:t>Sustainable</a:t>
            </a:r>
            <a:endParaRPr/>
          </a:p>
          <a:p>
            <a:pPr indent="0" lvl="0" marL="0" rtl="0" algn="l">
              <a:spcBef>
                <a:spcPts val="0"/>
              </a:spcBef>
              <a:spcAft>
                <a:spcPts val="0"/>
              </a:spcAft>
              <a:buNone/>
            </a:pPr>
            <a:r>
              <a:rPr i="1" lang="en-GB"/>
              <a:t>Affordability and value for money</a:t>
            </a:r>
            <a:endParaRPr/>
          </a:p>
          <a:p>
            <a:pPr indent="0" lvl="0" marL="0" rtl="0" algn="l">
              <a:spcBef>
                <a:spcPts val="0"/>
              </a:spcBef>
              <a:spcAft>
                <a:spcPts val="0"/>
              </a:spcAft>
              <a:buNone/>
            </a:pPr>
            <a:r>
              <a:t/>
            </a:r>
            <a:endParaRPr/>
          </a:p>
        </p:txBody>
      </p:sp>
      <p:sp>
        <p:nvSpPr>
          <p:cNvPr id="272" name="Google Shape;27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85" name="Google Shape;28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98" name="Google Shape;298;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337" name="Google Shape;337;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7" name="Google Shape;377;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Areas for improvement by patient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Make people more aware that the line exists, I was only aware from my GP</a:t>
            </a:r>
            <a:endParaRPr/>
          </a:p>
          <a:p>
            <a:pPr indent="0" lvl="0" marL="0" rtl="0" algn="l">
              <a:spcBef>
                <a:spcPts val="0"/>
              </a:spcBef>
              <a:spcAft>
                <a:spcPts val="0"/>
              </a:spcAft>
              <a:buNone/>
            </a:pPr>
            <a:r>
              <a:rPr lang="en-GB"/>
              <a:t>It would be good if there was also a non-phone contact option e.g. email or online chat. I find phone calls very stressful and difficult especially when I don't know who will answer or how they will treat me. Something a little less direct (e.g. online text chat) would enable me to use this more easily without having to arrange support to help me.</a:t>
            </a:r>
            <a:endParaRPr/>
          </a:p>
          <a:p>
            <a:pPr indent="0" lvl="0" marL="0" rtl="0" algn="l">
              <a:spcBef>
                <a:spcPts val="0"/>
              </a:spcBef>
              <a:spcAft>
                <a:spcPts val="0"/>
              </a:spcAft>
              <a:buNone/>
            </a:pPr>
            <a:r>
              <a:rPr lang="en-GB"/>
              <a:t>I’m not sure if any medication help can be given if not it would help if this was available</a:t>
            </a:r>
            <a:endParaRPr/>
          </a:p>
          <a:p>
            <a:pPr indent="0" lvl="0" marL="0" rtl="0" algn="l">
              <a:spcBef>
                <a:spcPts val="0"/>
              </a:spcBef>
              <a:spcAft>
                <a:spcPts val="0"/>
              </a:spcAft>
              <a:buNone/>
            </a:pPr>
            <a:r>
              <a:rPr lang="en-GB"/>
              <a:t>Waiting for information to arrive by post taken 2 weeks. Having this information electronically and sending it via email would be a great benefit.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sz="1200"/>
              <a:t>Need for better communication prior to service starting and the detail of how service works, and more information regarding pathways to secondary care services </a:t>
            </a:r>
            <a:endParaRPr/>
          </a:p>
          <a:p>
            <a:pPr indent="0" lvl="0" marL="0" rtl="0" algn="l">
              <a:spcBef>
                <a:spcPts val="0"/>
              </a:spcBef>
              <a:spcAft>
                <a:spcPts val="0"/>
              </a:spcAft>
              <a:buNone/>
            </a:pPr>
            <a:r>
              <a:rPr lang="en-GB" sz="1200"/>
              <a:t>Concerns regarding practical telephony capacity. </a:t>
            </a:r>
            <a:endParaRPr/>
          </a:p>
          <a:p>
            <a:pPr indent="0" lvl="0" marL="0" rtl="0" algn="l">
              <a:spcBef>
                <a:spcPts val="0"/>
              </a:spcBef>
              <a:spcAft>
                <a:spcPts val="0"/>
              </a:spcAft>
              <a:buNone/>
            </a:pPr>
            <a:r>
              <a:rPr lang="en-GB" sz="1200"/>
              <a:t>Query from one respondent regarding whether traditional access routes via GP aided greater patient compliance. </a:t>
            </a:r>
            <a:endParaRPr/>
          </a:p>
          <a:p>
            <a:pPr indent="0" lvl="0" marL="0" rtl="0" algn="l">
              <a:spcBef>
                <a:spcPts val="0"/>
              </a:spcBef>
              <a:spcAft>
                <a:spcPts val="0"/>
              </a:spcAft>
              <a:buNone/>
            </a:pPr>
            <a:r>
              <a:rPr lang="en-GB" sz="1200"/>
              <a:t>Concerns re: patients with long-term mental health needs, and ensuring long-term relational approaches</a:t>
            </a:r>
            <a:endParaRPr/>
          </a:p>
          <a:p>
            <a:pPr indent="0" lvl="0" marL="0" rtl="0" algn="l">
              <a:spcBef>
                <a:spcPts val="0"/>
              </a:spcBef>
              <a:spcAft>
                <a:spcPts val="0"/>
              </a:spcAft>
              <a:buNone/>
            </a:pPr>
            <a:r>
              <a:rPr lang="en-GB" sz="1200"/>
              <a:t>Ability for GP Practice staff to care navigate and potential risks of patient drop-off after being given the number. One respondent highlighted the view that without care navigation the service would not be in direct support of GPs.</a:t>
            </a:r>
            <a:endParaRPr/>
          </a:p>
          <a:p>
            <a:pPr indent="0" lvl="0" marL="0" rtl="0" algn="l">
              <a:spcBef>
                <a:spcPts val="0"/>
              </a:spcBef>
              <a:spcAft>
                <a:spcPts val="0"/>
              </a:spcAft>
              <a:buNone/>
            </a:pPr>
            <a:r>
              <a:rPr lang="en-GB" sz="1200"/>
              <a:t>Mixed views regarding prescribing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200"/>
              <a:buFont typeface="Calibri"/>
              <a:buNone/>
            </a:pPr>
            <a:r>
              <a:rPr lang="en-GB"/>
              <a:t>Actions:</a:t>
            </a:r>
            <a:endParaRPr/>
          </a:p>
          <a:p>
            <a:pPr indent="0" lvl="0" marL="0" rtl="0" algn="l">
              <a:spcBef>
                <a:spcPts val="0"/>
              </a:spcBef>
              <a:spcAft>
                <a:spcPts val="0"/>
              </a:spcAft>
              <a:buNone/>
            </a:pPr>
            <a:r>
              <a:rPr lang="en-GB"/>
              <a:t>Social Media Campaign and development of comms materials</a:t>
            </a:r>
            <a:endParaRPr/>
          </a:p>
          <a:p>
            <a:pPr indent="0" lvl="0" marL="0" rtl="0" algn="l">
              <a:spcBef>
                <a:spcPts val="0"/>
              </a:spcBef>
              <a:spcAft>
                <a:spcPts val="0"/>
              </a:spcAft>
              <a:buNone/>
            </a:pPr>
            <a:r>
              <a:rPr lang="en-GB"/>
              <a:t>Information can now be sent via email</a:t>
            </a:r>
            <a:endParaRPr/>
          </a:p>
          <a:p>
            <a:pPr indent="0" lvl="0" marL="0" rtl="0" algn="l">
              <a:spcBef>
                <a:spcPts val="0"/>
              </a:spcBef>
              <a:spcAft>
                <a:spcPts val="0"/>
              </a:spcAft>
              <a:buNone/>
            </a:pPr>
            <a:r>
              <a:rPr lang="en-GB"/>
              <a:t>Staff link in with third sector groups</a:t>
            </a:r>
            <a:endParaRPr/>
          </a:p>
          <a:p>
            <a:pPr indent="0" lvl="0" marL="0" rtl="0" algn="l">
              <a:spcBef>
                <a:spcPts val="0"/>
              </a:spcBef>
              <a:spcAft>
                <a:spcPts val="0"/>
              </a:spcAft>
              <a:buNone/>
            </a:pPr>
            <a:r>
              <a:t/>
            </a:r>
            <a:endParaRPr/>
          </a:p>
        </p:txBody>
      </p:sp>
      <p:sp>
        <p:nvSpPr>
          <p:cNvPr id="378" name="Google Shape;378;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6" name="Google Shape;38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 name="Google Shape;394;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GB"/>
              <a:t>	The primary benefit identified by respondents was improving access and timeliness of mental health support for patients. In addition respondents highlighted the benefit of an additional resource for professionals. </a:t>
            </a:r>
            <a:endParaRPr/>
          </a:p>
          <a:p>
            <a:pPr indent="0" lvl="0" marL="0" rtl="0" algn="l">
              <a:spcBef>
                <a:spcPts val="0"/>
              </a:spcBef>
              <a:spcAft>
                <a:spcPts val="0"/>
              </a:spcAft>
              <a:buClr>
                <a:schemeClr val="dk1"/>
              </a:buClr>
              <a:buSzPts val="1200"/>
              <a:buFont typeface="Calibri"/>
              <a:buNone/>
            </a:pPr>
            <a:r>
              <a:rPr lang="en-GB"/>
              <a:t>	Respondents wrote: </a:t>
            </a:r>
            <a:endParaRPr/>
          </a:p>
          <a:p>
            <a:pPr indent="0" lvl="0" marL="0" rtl="0" algn="l">
              <a:spcBef>
                <a:spcPts val="0"/>
              </a:spcBef>
              <a:spcAft>
                <a:spcPts val="0"/>
              </a:spcAft>
              <a:buNone/>
            </a:pPr>
            <a:r>
              <a:rPr lang="en-GB"/>
              <a:t>‘Easy and quick access to initial assessment, patients feel engaged early and even if then added to waiting list for CBT/psychology they have been assessed promptly and given support’ </a:t>
            </a:r>
            <a:endParaRPr/>
          </a:p>
          <a:p>
            <a:pPr indent="0" lvl="0" marL="0" rtl="0" algn="l">
              <a:spcBef>
                <a:spcPts val="0"/>
              </a:spcBef>
              <a:spcAft>
                <a:spcPts val="0"/>
              </a:spcAft>
              <a:buNone/>
            </a:pPr>
            <a:r>
              <a:rPr lang="en-GB"/>
              <a:t>‘Same day access for patients, no need for GP to generate a referral as patients can self-refer, patients get timely appropriate mental health support/intervention/signposting’ </a:t>
            </a:r>
            <a:endParaRPr/>
          </a:p>
          <a:p>
            <a:pPr indent="0" lvl="0" marL="0" rtl="0" algn="l">
              <a:spcBef>
                <a:spcPts val="0"/>
              </a:spcBef>
              <a:spcAft>
                <a:spcPts val="0"/>
              </a:spcAft>
              <a:buNone/>
            </a:pPr>
            <a:r>
              <a:rPr lang="en-GB"/>
              <a:t>‘Better access for patients to obtain help with their mental health. - Helps in patient's taking initiative for their mental health.’ </a:t>
            </a:r>
            <a:endParaRPr/>
          </a:p>
          <a:p>
            <a:pPr indent="0" lvl="0" marL="0" rtl="0" algn="l">
              <a:spcBef>
                <a:spcPts val="0"/>
              </a:spcBef>
              <a:spcAft>
                <a:spcPts val="0"/>
              </a:spcAft>
              <a:buNone/>
            </a:pPr>
            <a:r>
              <a:rPr lang="en-GB"/>
              <a:t>‘Rapid access to appropriate help at a time when more people are struggling with mental health.’ </a:t>
            </a:r>
            <a:endParaRPr/>
          </a:p>
          <a:p>
            <a:pPr indent="0" lvl="0" marL="0" rtl="0" algn="l">
              <a:spcBef>
                <a:spcPts val="0"/>
              </a:spcBef>
              <a:spcAft>
                <a:spcPts val="0"/>
              </a:spcAft>
              <a:buNone/>
            </a:pPr>
            <a:r>
              <a:rPr lang="en-GB"/>
              <a:t>‘Easy and straight forward to access. Very good idea. Much needed at this time. Useful to have’</a:t>
            </a:r>
            <a:endParaRPr/>
          </a:p>
          <a:p>
            <a:pPr indent="0" lvl="0" marL="0" rtl="0" algn="l">
              <a:spcBef>
                <a:spcPts val="0"/>
              </a:spcBef>
              <a:spcAft>
                <a:spcPts val="0"/>
              </a:spcAft>
              <a:buNone/>
            </a:pPr>
            <a:r>
              <a:rPr lang="en-GB"/>
              <a:t>‘one port of call for various problems and to have good signposting for patients.’ </a:t>
            </a:r>
            <a:endParaRPr/>
          </a:p>
          <a:p>
            <a:pPr indent="0" lvl="0" marL="0" rtl="0" algn="l">
              <a:spcBef>
                <a:spcPts val="0"/>
              </a:spcBef>
              <a:spcAft>
                <a:spcPts val="0"/>
              </a:spcAft>
              <a:buNone/>
            </a:pPr>
            <a:r>
              <a:t/>
            </a:r>
            <a:endParaRPr/>
          </a:p>
        </p:txBody>
      </p:sp>
      <p:sp>
        <p:nvSpPr>
          <p:cNvPr id="403" name="Google Shape;403;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5" name="Google Shape;41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9" name="Google Shape;429;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Areas for improvement by patient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Make people more aware that the line exists, I was only aware from my GP</a:t>
            </a:r>
            <a:endParaRPr/>
          </a:p>
          <a:p>
            <a:pPr indent="0" lvl="0" marL="0" rtl="0" algn="l">
              <a:spcBef>
                <a:spcPts val="0"/>
              </a:spcBef>
              <a:spcAft>
                <a:spcPts val="0"/>
              </a:spcAft>
              <a:buNone/>
            </a:pPr>
            <a:r>
              <a:rPr lang="en-GB"/>
              <a:t>It would be good if there was also a non-phone contact option e.g. email or online chat. I find phone calls very stressful and difficult especially when I don't know who will answer or how they will treat me. Something a little less direct (e.g. online text chat) would enable me to use this more easily without having to arrange support to help me.</a:t>
            </a:r>
            <a:endParaRPr/>
          </a:p>
          <a:p>
            <a:pPr indent="0" lvl="0" marL="0" rtl="0" algn="l">
              <a:spcBef>
                <a:spcPts val="0"/>
              </a:spcBef>
              <a:spcAft>
                <a:spcPts val="0"/>
              </a:spcAft>
              <a:buNone/>
            </a:pPr>
            <a:r>
              <a:rPr lang="en-GB"/>
              <a:t>I’m not sure if any medication help can be given if not it would help if this was available</a:t>
            </a:r>
            <a:endParaRPr/>
          </a:p>
          <a:p>
            <a:pPr indent="0" lvl="0" marL="0" rtl="0" algn="l">
              <a:spcBef>
                <a:spcPts val="0"/>
              </a:spcBef>
              <a:spcAft>
                <a:spcPts val="0"/>
              </a:spcAft>
              <a:buNone/>
            </a:pPr>
            <a:r>
              <a:rPr lang="en-GB"/>
              <a:t>Waiting for information to arrive by post taken 2 weeks. Having this information electronically and sending it via email would be a great benefit.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sz="1200"/>
              <a:t>Need for better communication prior to service starting and the detail of how service works, and more information regarding pathways to secondary care services </a:t>
            </a:r>
            <a:endParaRPr/>
          </a:p>
          <a:p>
            <a:pPr indent="0" lvl="0" marL="0" rtl="0" algn="l">
              <a:spcBef>
                <a:spcPts val="0"/>
              </a:spcBef>
              <a:spcAft>
                <a:spcPts val="0"/>
              </a:spcAft>
              <a:buNone/>
            </a:pPr>
            <a:r>
              <a:rPr lang="en-GB" sz="1200"/>
              <a:t>Concerns regarding practical telephony capacity. </a:t>
            </a:r>
            <a:endParaRPr/>
          </a:p>
          <a:p>
            <a:pPr indent="0" lvl="0" marL="0" rtl="0" algn="l">
              <a:spcBef>
                <a:spcPts val="0"/>
              </a:spcBef>
              <a:spcAft>
                <a:spcPts val="0"/>
              </a:spcAft>
              <a:buNone/>
            </a:pPr>
            <a:r>
              <a:rPr lang="en-GB" sz="1200"/>
              <a:t>Query from one respondent regarding whether traditional access routes via GP aided greater patient compliance. </a:t>
            </a:r>
            <a:endParaRPr/>
          </a:p>
          <a:p>
            <a:pPr indent="0" lvl="0" marL="0" rtl="0" algn="l">
              <a:spcBef>
                <a:spcPts val="0"/>
              </a:spcBef>
              <a:spcAft>
                <a:spcPts val="0"/>
              </a:spcAft>
              <a:buNone/>
            </a:pPr>
            <a:r>
              <a:rPr lang="en-GB" sz="1200"/>
              <a:t>Concerns re: patients with long-term mental health needs, and ensuring long-term relational approaches</a:t>
            </a:r>
            <a:endParaRPr/>
          </a:p>
          <a:p>
            <a:pPr indent="0" lvl="0" marL="0" rtl="0" algn="l">
              <a:spcBef>
                <a:spcPts val="0"/>
              </a:spcBef>
              <a:spcAft>
                <a:spcPts val="0"/>
              </a:spcAft>
              <a:buNone/>
            </a:pPr>
            <a:r>
              <a:rPr lang="en-GB" sz="1200"/>
              <a:t>Ability for GP Practice staff to care navigate and potential risks of patient drop-off after being given the number. One respondent highlighted the view that without care navigation the service would not be in direct support of GPs.</a:t>
            </a:r>
            <a:endParaRPr/>
          </a:p>
          <a:p>
            <a:pPr indent="0" lvl="0" marL="0" rtl="0" algn="l">
              <a:spcBef>
                <a:spcPts val="0"/>
              </a:spcBef>
              <a:spcAft>
                <a:spcPts val="0"/>
              </a:spcAft>
              <a:buNone/>
            </a:pPr>
            <a:r>
              <a:rPr lang="en-GB" sz="1200"/>
              <a:t>Mixed views regarding prescribing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200"/>
              <a:buFont typeface="Calibri"/>
              <a:buNone/>
            </a:pPr>
            <a:r>
              <a:rPr lang="en-GB"/>
              <a:t>Actions:</a:t>
            </a:r>
            <a:endParaRPr/>
          </a:p>
          <a:p>
            <a:pPr indent="0" lvl="0" marL="0" rtl="0" algn="l">
              <a:spcBef>
                <a:spcPts val="0"/>
              </a:spcBef>
              <a:spcAft>
                <a:spcPts val="0"/>
              </a:spcAft>
              <a:buNone/>
            </a:pPr>
            <a:r>
              <a:rPr lang="en-GB"/>
              <a:t>Book in with same practitioner where possible</a:t>
            </a:r>
            <a:endParaRPr/>
          </a:p>
          <a:p>
            <a:pPr indent="0" lvl="0" marL="0" rtl="0" algn="l">
              <a:spcBef>
                <a:spcPts val="0"/>
              </a:spcBef>
              <a:spcAft>
                <a:spcPts val="0"/>
              </a:spcAft>
              <a:buNone/>
            </a:pPr>
            <a:r>
              <a:rPr lang="en-GB"/>
              <a:t>Improvements to telephone and business support capacity</a:t>
            </a:r>
            <a:endParaRPr/>
          </a:p>
          <a:p>
            <a:pPr indent="0" lvl="0" marL="0" rtl="0" algn="l">
              <a:spcBef>
                <a:spcPts val="0"/>
              </a:spcBef>
              <a:spcAft>
                <a:spcPts val="0"/>
              </a:spcAft>
              <a:buNone/>
            </a:pPr>
            <a:r>
              <a:rPr lang="en-GB"/>
              <a:t>Development of care navigation pathway for trialling</a:t>
            </a:r>
            <a:endParaRPr/>
          </a:p>
          <a:p>
            <a:pPr indent="0" lvl="0" marL="0" rtl="0" algn="l">
              <a:spcBef>
                <a:spcPts val="0"/>
              </a:spcBef>
              <a:spcAft>
                <a:spcPts val="0"/>
              </a:spcAft>
              <a:buNone/>
            </a:pPr>
            <a:r>
              <a:rPr lang="en-GB"/>
              <a:t>Upcoming QI project focused on prescribing</a:t>
            </a:r>
            <a:endParaRPr/>
          </a:p>
          <a:p>
            <a:pPr indent="0" lvl="0" marL="0" rtl="0" algn="l">
              <a:spcBef>
                <a:spcPts val="0"/>
              </a:spcBef>
              <a:spcAft>
                <a:spcPts val="0"/>
              </a:spcAft>
              <a:buNone/>
            </a:pPr>
            <a:r>
              <a:rPr lang="en-GB"/>
              <a:t>Clear escalation policy </a:t>
            </a:r>
            <a:endParaRPr/>
          </a:p>
          <a:p>
            <a:pPr indent="0" lvl="0" marL="0" rtl="0" algn="l">
              <a:spcBef>
                <a:spcPts val="0"/>
              </a:spcBef>
              <a:spcAft>
                <a:spcPts val="0"/>
              </a:spcAft>
              <a:buNone/>
            </a:pPr>
            <a:r>
              <a:t/>
            </a:r>
            <a:endParaRPr/>
          </a:p>
        </p:txBody>
      </p:sp>
      <p:sp>
        <p:nvSpPr>
          <p:cNvPr id="430" name="Google Shape;430;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8" name="Google Shape;43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7" name="Google Shape;45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5" name="Google Shape;465;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GB"/>
              <a:t>Jo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Should we add in something about principles within the MOU? </a:t>
            </a:r>
            <a:endParaRPr/>
          </a:p>
          <a:p>
            <a:pPr indent="0" lvl="0" marL="0" rtl="0" algn="l">
              <a:spcBef>
                <a:spcPts val="0"/>
              </a:spcBef>
              <a:spcAft>
                <a:spcPts val="0"/>
              </a:spcAft>
              <a:buNone/>
            </a:pPr>
            <a:r>
              <a:rPr i="1" lang="en-GB"/>
              <a:t>Safe</a:t>
            </a:r>
            <a:endParaRPr/>
          </a:p>
          <a:p>
            <a:pPr indent="0" lvl="0" marL="0" rtl="0" algn="l">
              <a:spcBef>
                <a:spcPts val="0"/>
              </a:spcBef>
              <a:spcAft>
                <a:spcPts val="0"/>
              </a:spcAft>
              <a:buNone/>
            </a:pPr>
            <a:r>
              <a:rPr i="1" lang="en-GB"/>
              <a:t>Person-Centred </a:t>
            </a:r>
            <a:endParaRPr/>
          </a:p>
          <a:p>
            <a:pPr indent="0" lvl="0" marL="0" rtl="0" algn="l">
              <a:spcBef>
                <a:spcPts val="0"/>
              </a:spcBef>
              <a:spcAft>
                <a:spcPts val="0"/>
              </a:spcAft>
              <a:buNone/>
            </a:pPr>
            <a:r>
              <a:rPr i="1" lang="en-GB"/>
              <a:t>Equitable </a:t>
            </a:r>
            <a:endParaRPr/>
          </a:p>
          <a:p>
            <a:pPr indent="0" lvl="0" marL="0" rtl="0" algn="l">
              <a:spcBef>
                <a:spcPts val="0"/>
              </a:spcBef>
              <a:spcAft>
                <a:spcPts val="0"/>
              </a:spcAft>
              <a:buNone/>
            </a:pPr>
            <a:r>
              <a:rPr i="1" lang="en-GB"/>
              <a:t>Outcome focused </a:t>
            </a:r>
            <a:endParaRPr/>
          </a:p>
          <a:p>
            <a:pPr indent="0" lvl="0" marL="0" rtl="0" algn="l">
              <a:spcBef>
                <a:spcPts val="0"/>
              </a:spcBef>
              <a:spcAft>
                <a:spcPts val="0"/>
              </a:spcAft>
              <a:buNone/>
            </a:pPr>
            <a:r>
              <a:rPr i="1" lang="en-GB"/>
              <a:t>Effective </a:t>
            </a:r>
            <a:endParaRPr/>
          </a:p>
          <a:p>
            <a:pPr indent="0" lvl="0" marL="0" rtl="0" algn="l">
              <a:spcBef>
                <a:spcPts val="0"/>
              </a:spcBef>
              <a:spcAft>
                <a:spcPts val="0"/>
              </a:spcAft>
              <a:buNone/>
            </a:pPr>
            <a:r>
              <a:rPr i="1" lang="en-GB"/>
              <a:t>Sustainable</a:t>
            </a:r>
            <a:endParaRPr/>
          </a:p>
          <a:p>
            <a:pPr indent="0" lvl="0" marL="0" rtl="0" algn="l">
              <a:spcBef>
                <a:spcPts val="0"/>
              </a:spcBef>
              <a:spcAft>
                <a:spcPts val="0"/>
              </a:spcAft>
              <a:buNone/>
            </a:pPr>
            <a:r>
              <a:rPr i="1" lang="en-GB"/>
              <a:t>Affordability and value for money</a:t>
            </a:r>
            <a:endParaRPr/>
          </a:p>
          <a:p>
            <a:pPr indent="0" lvl="0" marL="0" rtl="0" algn="l">
              <a:spcBef>
                <a:spcPts val="0"/>
              </a:spcBef>
              <a:spcAft>
                <a:spcPts val="0"/>
              </a:spcAft>
              <a:buNone/>
            </a:pPr>
            <a:r>
              <a:t/>
            </a:r>
            <a:endParaRPr/>
          </a:p>
        </p:txBody>
      </p:sp>
      <p:sp>
        <p:nvSpPr>
          <p:cNvPr id="466" name="Google Shape;466;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5" name="Shape 15"/>
        <p:cNvGrpSpPr/>
        <p:nvPr/>
      </p:nvGrpSpPr>
      <p:grpSpPr>
        <a:xfrm>
          <a:off x="0" y="0"/>
          <a:ext cx="0" cy="0"/>
          <a:chOff x="0" y="0"/>
          <a:chExt cx="0" cy="0"/>
        </a:xfrm>
      </p:grpSpPr>
      <p:pic>
        <p:nvPicPr>
          <p:cNvPr descr="nhs_ppt_normal_v2.jpg" id="16" name="Google Shape;16;p32"/>
          <p:cNvPicPr preferRelativeResize="0"/>
          <p:nvPr/>
        </p:nvPicPr>
        <p:blipFill rotWithShape="1">
          <a:blip r:embed="rId2">
            <a:alphaModFix/>
          </a:blip>
          <a:srcRect b="0" l="0" r="0" t="0"/>
          <a:stretch/>
        </p:blipFill>
        <p:spPr>
          <a:xfrm>
            <a:off x="0" y="0"/>
            <a:ext cx="12184497" cy="6858000"/>
          </a:xfrm>
          <a:prstGeom prst="rect">
            <a:avLst/>
          </a:prstGeom>
          <a:noFill/>
          <a:ln>
            <a:noFill/>
          </a:ln>
        </p:spPr>
      </p:pic>
      <p:sp>
        <p:nvSpPr>
          <p:cNvPr id="17" name="Google Shape;17;p32"/>
          <p:cNvSpPr txBox="1"/>
          <p:nvPr>
            <p:ph type="title"/>
          </p:nvPr>
        </p:nvSpPr>
        <p:spPr>
          <a:xfrm>
            <a:off x="736410" y="2362656"/>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nhs_ppt_normal_v2.jpg" id="18" name="Google Shape;18;p32"/>
          <p:cNvPicPr preferRelativeResize="0"/>
          <p:nvPr/>
        </p:nvPicPr>
        <p:blipFill rotWithShape="1">
          <a:blip r:embed="rId2">
            <a:alphaModFix/>
          </a:blip>
          <a:srcRect b="20695" l="57727" r="0" t="58611"/>
          <a:stretch/>
        </p:blipFill>
        <p:spPr>
          <a:xfrm>
            <a:off x="6815015" y="5276851"/>
            <a:ext cx="5150651" cy="1419225"/>
          </a:xfrm>
          <a:prstGeom prst="rect">
            <a:avLst/>
          </a:prstGeom>
          <a:noFill/>
          <a:ln>
            <a:noFill/>
          </a:ln>
        </p:spPr>
      </p:pic>
      <p:pic>
        <p:nvPicPr>
          <p:cNvPr id="19" name="Google Shape;19;p32"/>
          <p:cNvPicPr preferRelativeResize="0"/>
          <p:nvPr/>
        </p:nvPicPr>
        <p:blipFill rotWithShape="1">
          <a:blip r:embed="rId3">
            <a:alphaModFix/>
          </a:blip>
          <a:srcRect b="0" l="0" r="0" t="0"/>
          <a:stretch/>
        </p:blipFill>
        <p:spPr>
          <a:xfrm>
            <a:off x="9550400" y="5789898"/>
            <a:ext cx="2141418" cy="65681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 name="Shape 20"/>
        <p:cNvGrpSpPr/>
        <p:nvPr/>
      </p:nvGrpSpPr>
      <p:grpSpPr>
        <a:xfrm>
          <a:off x="0" y="0"/>
          <a:ext cx="0" cy="0"/>
          <a:chOff x="0" y="0"/>
          <a:chExt cx="0" cy="0"/>
        </a:xfrm>
      </p:grpSpPr>
      <p:sp>
        <p:nvSpPr>
          <p:cNvPr id="21" name="Google Shape;21;p3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3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3" name="Google Shape;23;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2" name="Shape 32"/>
        <p:cNvGrpSpPr/>
        <p:nvPr/>
      </p:nvGrpSpPr>
      <p:grpSpPr>
        <a:xfrm>
          <a:off x="0" y="0"/>
          <a:ext cx="0" cy="0"/>
          <a:chOff x="0" y="0"/>
          <a:chExt cx="0" cy="0"/>
        </a:xfrm>
      </p:grpSpPr>
      <p:sp>
        <p:nvSpPr>
          <p:cNvPr id="33" name="Google Shape;33;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3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3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9" name="Shape 39"/>
        <p:cNvGrpSpPr/>
        <p:nvPr/>
      </p:nvGrpSpPr>
      <p:grpSpPr>
        <a:xfrm>
          <a:off x="0" y="0"/>
          <a:ext cx="0" cy="0"/>
          <a:chOff x="0" y="0"/>
          <a:chExt cx="0" cy="0"/>
        </a:xfrm>
      </p:grpSpPr>
      <p:sp>
        <p:nvSpPr>
          <p:cNvPr id="40" name="Google Shape;40;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4" name="Shape 44"/>
        <p:cNvGrpSpPr/>
        <p:nvPr/>
      </p:nvGrpSpPr>
      <p:grpSpPr>
        <a:xfrm>
          <a:off x="0" y="0"/>
          <a:ext cx="0" cy="0"/>
          <a:chOff x="0" y="0"/>
          <a:chExt cx="0" cy="0"/>
        </a:xfrm>
      </p:grpSpPr>
      <p:sp>
        <p:nvSpPr>
          <p:cNvPr id="45" name="Google Shape;45;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8" name="Shape 48"/>
        <p:cNvGrpSpPr/>
        <p:nvPr/>
      </p:nvGrpSpPr>
      <p:grpSpPr>
        <a:xfrm>
          <a:off x="0" y="0"/>
          <a:ext cx="0" cy="0"/>
          <a:chOff x="0" y="0"/>
          <a:chExt cx="0" cy="0"/>
        </a:xfrm>
      </p:grpSpPr>
      <p:sp>
        <p:nvSpPr>
          <p:cNvPr id="49" name="Google Shape;49;p3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3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1" name="Google Shape;51;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4" name="Shape 54"/>
        <p:cNvGrpSpPr/>
        <p:nvPr/>
      </p:nvGrpSpPr>
      <p:grpSpPr>
        <a:xfrm>
          <a:off x="0" y="0"/>
          <a:ext cx="0" cy="0"/>
          <a:chOff x="0" y="0"/>
          <a:chExt cx="0" cy="0"/>
        </a:xfrm>
      </p:grpSpPr>
      <p:sp>
        <p:nvSpPr>
          <p:cNvPr id="55" name="Google Shape;55;p3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 name="Google Shape;57;p3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3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9" name="Google Shape;59;p3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3" name="Shape 63"/>
        <p:cNvGrpSpPr/>
        <p:nvPr/>
      </p:nvGrpSpPr>
      <p:grpSpPr>
        <a:xfrm>
          <a:off x="0" y="0"/>
          <a:ext cx="0" cy="0"/>
          <a:chOff x="0" y="0"/>
          <a:chExt cx="0" cy="0"/>
        </a:xfrm>
      </p:grpSpPr>
      <p:sp>
        <p:nvSpPr>
          <p:cNvPr id="64" name="Google Shape;64;p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4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6" name="Google Shape;66;p4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7" name="Google Shape;67;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0" name="Shape 70"/>
        <p:cNvGrpSpPr/>
        <p:nvPr/>
      </p:nvGrpSpPr>
      <p:grpSpPr>
        <a:xfrm>
          <a:off x="0" y="0"/>
          <a:ext cx="0" cy="0"/>
          <a:chOff x="0" y="0"/>
          <a:chExt cx="0" cy="0"/>
        </a:xfrm>
      </p:grpSpPr>
      <p:sp>
        <p:nvSpPr>
          <p:cNvPr id="71" name="Google Shape;71;p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41"/>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3" name="Google Shape;73;p4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4" name="Google Shape;74;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7" name="Shape 77"/>
        <p:cNvGrpSpPr/>
        <p:nvPr/>
      </p:nvGrpSpPr>
      <p:grpSpPr>
        <a:xfrm>
          <a:off x="0" y="0"/>
          <a:ext cx="0" cy="0"/>
          <a:chOff x="0" y="0"/>
          <a:chExt cx="0" cy="0"/>
        </a:xfrm>
      </p:grpSpPr>
      <p:sp>
        <p:nvSpPr>
          <p:cNvPr id="78" name="Google Shape;78;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3" name="Shape 83"/>
        <p:cNvGrpSpPr/>
        <p:nvPr/>
      </p:nvGrpSpPr>
      <p:grpSpPr>
        <a:xfrm>
          <a:off x="0" y="0"/>
          <a:ext cx="0" cy="0"/>
          <a:chOff x="0" y="0"/>
          <a:chExt cx="0" cy="0"/>
        </a:xfrm>
      </p:grpSpPr>
      <p:sp>
        <p:nvSpPr>
          <p:cNvPr id="84" name="Google Shape;84;p4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4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15.jpg"/><Relationship Id="rId5"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10.jpg"/><Relationship Id="rId5"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9.png"/><Relationship Id="rId4" Type="http://schemas.openxmlformats.org/officeDocument/2006/relationships/image" Target="../media/image21.png"/><Relationship Id="rId5" Type="http://schemas.openxmlformats.org/officeDocument/2006/relationships/image" Target="../media/image18.png"/><Relationship Id="rId6" Type="http://schemas.openxmlformats.org/officeDocument/2006/relationships/image" Target="../media/image28.png"/><Relationship Id="rId7" Type="http://schemas.openxmlformats.org/officeDocument/2006/relationships/image" Target="../media/image20.png"/><Relationship Id="rId8"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31.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31.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24.png"/><Relationship Id="rId4" Type="http://schemas.openxmlformats.org/officeDocument/2006/relationships/image" Target="../media/image26.png"/><Relationship Id="rId5" Type="http://schemas.openxmlformats.org/officeDocument/2006/relationships/image" Target="../media/image34.png"/><Relationship Id="rId6" Type="http://schemas.openxmlformats.org/officeDocument/2006/relationships/image" Target="../media/image3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30.jp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
          <p:cNvSpPr txBox="1"/>
          <p:nvPr>
            <p:ph type="title"/>
          </p:nvPr>
        </p:nvSpPr>
        <p:spPr>
          <a:xfrm>
            <a:off x="736410" y="2362656"/>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Calibri"/>
              <a:buNone/>
            </a:pPr>
            <a:br>
              <a:rPr b="1" lang="en-GB"/>
            </a:br>
            <a:endParaRPr b="1" i="1"/>
          </a:p>
        </p:txBody>
      </p:sp>
      <p:sp>
        <p:nvSpPr>
          <p:cNvPr id="94" name="Google Shape;94;p1"/>
          <p:cNvSpPr txBox="1"/>
          <p:nvPr/>
        </p:nvSpPr>
        <p:spPr>
          <a:xfrm>
            <a:off x="325525" y="107625"/>
            <a:ext cx="11727300" cy="5365800"/>
          </a:xfrm>
          <a:prstGeom prst="rect">
            <a:avLst/>
          </a:prstGeom>
          <a:noFill/>
          <a:ln>
            <a:noFill/>
          </a:ln>
        </p:spPr>
        <p:txBody>
          <a:bodyPr anchorCtr="0" anchor="t" bIns="45700" lIns="91425" spcFirstLastPara="1" rIns="91425" wrap="square" tIns="45700">
            <a:spAutoFit/>
          </a:bodyPr>
          <a:lstStyle/>
          <a:p>
            <a:pPr indent="0" lvl="0" marL="0" rtl="0" algn="l">
              <a:lnSpc>
                <a:spcPct val="100000"/>
              </a:lnSpc>
              <a:spcBef>
                <a:spcPts val="0"/>
              </a:spcBef>
              <a:spcAft>
                <a:spcPts val="0"/>
              </a:spcAft>
              <a:buClr>
                <a:schemeClr val="dk1"/>
              </a:buClr>
              <a:buFont typeface="Arial"/>
              <a:buNone/>
            </a:pPr>
            <a:r>
              <a:rPr b="1" lang="en-GB" sz="5400">
                <a:solidFill>
                  <a:schemeClr val="lt1"/>
                </a:solidFill>
                <a:latin typeface="Calibri"/>
                <a:ea typeface="Calibri"/>
                <a:cs typeface="Calibri"/>
                <a:sym typeface="Calibri"/>
              </a:rPr>
              <a:t>Care When It Counts (CWIC) </a:t>
            </a:r>
            <a:endParaRPr b="1" sz="5400">
              <a:solidFill>
                <a:schemeClr val="lt1"/>
              </a:solidFill>
              <a:latin typeface="Calibri"/>
              <a:ea typeface="Calibri"/>
              <a:cs typeface="Calibri"/>
              <a:sym typeface="Calibri"/>
            </a:endParaRPr>
          </a:p>
          <a:p>
            <a:pPr indent="0" lvl="0" marL="0" rtl="0" algn="l">
              <a:lnSpc>
                <a:spcPct val="100000"/>
              </a:lnSpc>
              <a:spcBef>
                <a:spcPts val="0"/>
              </a:spcBef>
              <a:spcAft>
                <a:spcPts val="0"/>
              </a:spcAft>
              <a:buClr>
                <a:schemeClr val="dk1"/>
              </a:buClr>
              <a:buFont typeface="Arial"/>
              <a:buNone/>
            </a:pPr>
            <a:r>
              <a:rPr b="1" lang="en-GB" sz="5400">
                <a:solidFill>
                  <a:schemeClr val="lt1"/>
                </a:solidFill>
                <a:latin typeface="Calibri"/>
                <a:ea typeface="Calibri"/>
                <a:cs typeface="Calibri"/>
                <a:sym typeface="Calibri"/>
              </a:rPr>
              <a:t>Mental Health: </a:t>
            </a:r>
            <a:endParaRPr b="1" sz="5400">
              <a:solidFill>
                <a:schemeClr val="lt1"/>
              </a:solidFill>
              <a:latin typeface="Calibri"/>
              <a:ea typeface="Calibri"/>
              <a:cs typeface="Calibri"/>
              <a:sym typeface="Calibri"/>
            </a:endParaRPr>
          </a:p>
          <a:p>
            <a:pPr indent="0" lvl="0" marL="0" rtl="0" algn="l">
              <a:lnSpc>
                <a:spcPct val="100000"/>
              </a:lnSpc>
              <a:spcBef>
                <a:spcPts val="200"/>
              </a:spcBef>
              <a:spcAft>
                <a:spcPts val="0"/>
              </a:spcAft>
              <a:buClr>
                <a:schemeClr val="dk1"/>
              </a:buClr>
              <a:buFont typeface="Arial"/>
              <a:buNone/>
            </a:pPr>
            <a:r>
              <a:rPr b="1" lang="en-GB" sz="5400">
                <a:solidFill>
                  <a:schemeClr val="lt1"/>
                </a:solidFill>
                <a:latin typeface="Calibri"/>
                <a:ea typeface="Calibri"/>
                <a:cs typeface="Calibri"/>
                <a:sym typeface="Calibri"/>
              </a:rPr>
              <a:t>Rapid re-design of a direct access mental health pathway </a:t>
            </a:r>
            <a:endParaRPr b="1" sz="5400">
              <a:solidFill>
                <a:schemeClr val="lt1"/>
              </a:solidFill>
              <a:latin typeface="Calibri"/>
              <a:ea typeface="Calibri"/>
              <a:cs typeface="Calibri"/>
              <a:sym typeface="Calibri"/>
            </a:endParaRPr>
          </a:p>
          <a:p>
            <a:pPr indent="0" lvl="0" marL="0" rtl="0" algn="l">
              <a:lnSpc>
                <a:spcPct val="115000"/>
              </a:lnSpc>
              <a:spcBef>
                <a:spcPts val="200"/>
              </a:spcBef>
              <a:spcAft>
                <a:spcPts val="0"/>
              </a:spcAft>
              <a:buClr>
                <a:schemeClr val="dk1"/>
              </a:buClr>
              <a:buFont typeface="Arial"/>
              <a:buNone/>
            </a:pPr>
            <a:r>
              <a:t/>
            </a:r>
            <a:endParaRPr sz="2400">
              <a:solidFill>
                <a:schemeClr val="lt1"/>
              </a:solidFill>
              <a:latin typeface="Calibri"/>
              <a:ea typeface="Calibri"/>
              <a:cs typeface="Calibri"/>
              <a:sym typeface="Calibri"/>
            </a:endParaRPr>
          </a:p>
          <a:p>
            <a:pPr indent="0" lvl="0" marL="0" rtl="0" algn="l">
              <a:lnSpc>
                <a:spcPct val="115000"/>
              </a:lnSpc>
              <a:spcBef>
                <a:spcPts val="200"/>
              </a:spcBef>
              <a:spcAft>
                <a:spcPts val="0"/>
              </a:spcAft>
              <a:buNone/>
            </a:pPr>
            <a:r>
              <a:rPr b="1" lang="en-GB" sz="2000">
                <a:solidFill>
                  <a:schemeClr val="lt1"/>
                </a:solidFill>
                <a:latin typeface="Calibri"/>
                <a:ea typeface="Calibri"/>
                <a:cs typeface="Calibri"/>
                <a:sym typeface="Calibri"/>
              </a:rPr>
              <a:t>Alastair Clubb, Primary Care Clinical Lead, East Lothian Health and Social Care Partnership, NHS Lothian     </a:t>
            </a:r>
            <a:endParaRPr b="1" sz="2000">
              <a:solidFill>
                <a:schemeClr val="lt1"/>
              </a:solidFill>
              <a:latin typeface="Calibri"/>
              <a:ea typeface="Calibri"/>
              <a:cs typeface="Calibri"/>
              <a:sym typeface="Calibri"/>
            </a:endParaRPr>
          </a:p>
          <a:p>
            <a:pPr indent="0" lvl="0" marL="0" rtl="0" algn="l">
              <a:lnSpc>
                <a:spcPct val="115000"/>
              </a:lnSpc>
              <a:spcBef>
                <a:spcPts val="200"/>
              </a:spcBef>
              <a:spcAft>
                <a:spcPts val="0"/>
              </a:spcAft>
              <a:buNone/>
            </a:pPr>
            <a:r>
              <a:rPr b="1" lang="en-GB" sz="2000">
                <a:solidFill>
                  <a:schemeClr val="lt1"/>
                </a:solidFill>
                <a:latin typeface="Calibri"/>
                <a:ea typeface="Calibri"/>
                <a:cs typeface="Calibri"/>
                <a:sym typeface="Calibri"/>
              </a:rPr>
              <a:t>Melissa Goodbourn, Primary Care Service Manager, East Lothian Health and Social Care Partnership                                                                 </a:t>
            </a:r>
            <a:endParaRPr b="1" sz="2000">
              <a:solidFill>
                <a:schemeClr val="lt1"/>
              </a:solidFill>
              <a:latin typeface="Calibri"/>
              <a:ea typeface="Calibri"/>
              <a:cs typeface="Calibri"/>
              <a:sym typeface="Calibri"/>
            </a:endParaRPr>
          </a:p>
          <a:p>
            <a:pPr indent="0" lvl="0" marL="0" rtl="0" algn="l">
              <a:lnSpc>
                <a:spcPct val="115000"/>
              </a:lnSpc>
              <a:spcBef>
                <a:spcPts val="200"/>
              </a:spcBef>
              <a:spcAft>
                <a:spcPts val="0"/>
              </a:spcAft>
              <a:buNone/>
            </a:pPr>
            <a:r>
              <a:rPr b="1" lang="en-GB" sz="2000">
                <a:solidFill>
                  <a:schemeClr val="lt1"/>
                </a:solidFill>
                <a:latin typeface="Calibri"/>
                <a:ea typeface="Calibri"/>
                <a:cs typeface="Calibri"/>
                <a:sym typeface="Calibri"/>
              </a:rPr>
              <a:t>Fiona Graham, CWIC Team Lead, Mental Health Occupational Therapist, East Lothian Health and Social Care                                                 </a:t>
            </a:r>
            <a:endParaRPr b="1" sz="2000">
              <a:solidFill>
                <a:schemeClr val="lt1"/>
              </a:solidFill>
              <a:latin typeface="Calibri"/>
              <a:ea typeface="Calibri"/>
              <a:cs typeface="Calibri"/>
              <a:sym typeface="Calibri"/>
            </a:endParaRPr>
          </a:p>
          <a:p>
            <a:pPr indent="0" lvl="0" marL="0" rtl="0" algn="l">
              <a:lnSpc>
                <a:spcPct val="115000"/>
              </a:lnSpc>
              <a:spcBef>
                <a:spcPts val="200"/>
              </a:spcBef>
              <a:spcAft>
                <a:spcPts val="0"/>
              </a:spcAft>
              <a:buClr>
                <a:schemeClr val="dk1"/>
              </a:buClr>
              <a:buFont typeface="Arial"/>
              <a:buNone/>
            </a:pPr>
            <a:r>
              <a:rPr b="1" lang="en-GB" sz="2000">
                <a:solidFill>
                  <a:schemeClr val="lt1"/>
                </a:solidFill>
                <a:latin typeface="Calibri"/>
                <a:ea typeface="Calibri"/>
                <a:cs typeface="Calibri"/>
                <a:sym typeface="Calibri"/>
              </a:rPr>
              <a:t>Dr Alyson McClure, General Practitioner, Tranent Medical Centre, East Lothian</a:t>
            </a:r>
            <a:endParaRPr sz="2000">
              <a:solidFill>
                <a:schemeClr val="dk1"/>
              </a:solidFill>
              <a:latin typeface="Calibri"/>
              <a:ea typeface="Calibri"/>
              <a:cs typeface="Calibri"/>
              <a:sym typeface="Calibri"/>
            </a:endParaRPr>
          </a:p>
        </p:txBody>
      </p:sp>
      <p:pic>
        <p:nvPicPr>
          <p:cNvPr descr="cid:image001.png@01D1B0EB.93BDAEE0" id="95" name="Google Shape;95;p1"/>
          <p:cNvPicPr preferRelativeResize="0"/>
          <p:nvPr/>
        </p:nvPicPr>
        <p:blipFill rotWithShape="1">
          <a:blip r:embed="rId3">
            <a:alphaModFix/>
          </a:blip>
          <a:srcRect b="0" l="0" r="0" t="0"/>
          <a:stretch/>
        </p:blipFill>
        <p:spPr>
          <a:xfrm>
            <a:off x="1294035" y="5671874"/>
            <a:ext cx="2362200" cy="800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
          <p:cNvSpPr/>
          <p:nvPr/>
        </p:nvSpPr>
        <p:spPr>
          <a:xfrm>
            <a:off x="11155363" y="881063"/>
            <a:ext cx="395287" cy="3937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 name="Google Shape;102;p2"/>
          <p:cNvSpPr txBox="1"/>
          <p:nvPr/>
        </p:nvSpPr>
        <p:spPr>
          <a:xfrm>
            <a:off x="712788" y="842963"/>
            <a:ext cx="2501900"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Verdana"/>
                <a:ea typeface="Verdana"/>
                <a:cs typeface="Verdana"/>
                <a:sym typeface="Verdana"/>
              </a:rPr>
              <a:t>Forward</a:t>
            </a:r>
            <a:endParaRPr/>
          </a:p>
        </p:txBody>
      </p:sp>
      <p:sp>
        <p:nvSpPr>
          <p:cNvPr id="103" name="Google Shape;103;p2"/>
          <p:cNvSpPr/>
          <p:nvPr/>
        </p:nvSpPr>
        <p:spPr>
          <a:xfrm>
            <a:off x="500063" y="391511"/>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 name="Google Shape;104;p2"/>
          <p:cNvSpPr txBox="1"/>
          <p:nvPr/>
        </p:nvSpPr>
        <p:spPr>
          <a:xfrm>
            <a:off x="939800" y="1528763"/>
            <a:ext cx="1003935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000">
              <a:solidFill>
                <a:srgbClr val="427AB0"/>
              </a:solidFill>
              <a:latin typeface="Calibri"/>
              <a:ea typeface="Calibri"/>
              <a:cs typeface="Calibri"/>
              <a:sym typeface="Calibri"/>
            </a:endParaRPr>
          </a:p>
        </p:txBody>
      </p:sp>
      <p:sp>
        <p:nvSpPr>
          <p:cNvPr id="105" name="Google Shape;105;p2"/>
          <p:cNvSpPr txBox="1"/>
          <p:nvPr>
            <p:ph type="title"/>
          </p:nvPr>
        </p:nvSpPr>
        <p:spPr>
          <a:xfrm>
            <a:off x="831850" y="362443"/>
            <a:ext cx="10515600" cy="70961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Session Aims</a:t>
            </a:r>
            <a:endParaRPr b="1" sz="2800"/>
          </a:p>
        </p:txBody>
      </p:sp>
      <p:sp>
        <p:nvSpPr>
          <p:cNvPr id="106" name="Google Shape;106;p2"/>
          <p:cNvSpPr txBox="1"/>
          <p:nvPr>
            <p:ph idx="1" type="body"/>
          </p:nvPr>
        </p:nvSpPr>
        <p:spPr>
          <a:xfrm>
            <a:off x="831850" y="1632673"/>
            <a:ext cx="10515600" cy="4560887"/>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dk1"/>
              </a:buClr>
              <a:buSzPts val="2800"/>
              <a:buFont typeface="Arial"/>
              <a:buChar char="•"/>
            </a:pPr>
            <a:r>
              <a:rPr lang="en-GB" sz="2800">
                <a:solidFill>
                  <a:schemeClr val="dk1"/>
                </a:solidFill>
              </a:rPr>
              <a:t>Increased awareness of the process to rapidly redesign Primary Care Mental Health services</a:t>
            </a:r>
            <a:endParaRPr/>
          </a:p>
          <a:p>
            <a:pPr indent="-342900" lvl="0" marL="342900" rtl="0" algn="l">
              <a:lnSpc>
                <a:spcPct val="90000"/>
              </a:lnSpc>
              <a:spcBef>
                <a:spcPts val="1000"/>
              </a:spcBef>
              <a:spcAft>
                <a:spcPts val="0"/>
              </a:spcAft>
              <a:buClr>
                <a:schemeClr val="dk1"/>
              </a:buClr>
              <a:buSzPts val="2800"/>
              <a:buFont typeface="Arial"/>
              <a:buChar char="•"/>
            </a:pPr>
            <a:r>
              <a:rPr lang="en-GB" sz="2800">
                <a:solidFill>
                  <a:schemeClr val="dk1"/>
                </a:solidFill>
              </a:rPr>
              <a:t>Improved understanding of opportunities and challenges to consider in developing a direct access Primary Care Mental Health service</a:t>
            </a:r>
            <a:endParaRPr/>
          </a:p>
          <a:p>
            <a:pPr indent="-342900" lvl="0" marL="342900" rtl="0" algn="l">
              <a:lnSpc>
                <a:spcPct val="90000"/>
              </a:lnSpc>
              <a:spcBef>
                <a:spcPts val="1000"/>
              </a:spcBef>
              <a:spcAft>
                <a:spcPts val="0"/>
              </a:spcAft>
              <a:buClr>
                <a:schemeClr val="dk1"/>
              </a:buClr>
              <a:buSzPts val="2800"/>
              <a:buFont typeface="Arial"/>
              <a:buChar char="•"/>
            </a:pPr>
            <a:r>
              <a:rPr lang="en-GB" sz="2800">
                <a:solidFill>
                  <a:schemeClr val="dk1"/>
                </a:solidFill>
              </a:rPr>
              <a:t>Greater understanding of the complexities for HSCPs working with Primary Care independent contractors within a rapidly changing environment.</a:t>
            </a:r>
            <a:endParaRPr sz="2800">
              <a:solidFill>
                <a:schemeClr val="dk1"/>
              </a:solidFill>
            </a:endParaRPr>
          </a:p>
          <a:p>
            <a:pPr indent="0" lvl="0" marL="0" rtl="0" algn="l">
              <a:lnSpc>
                <a:spcPct val="90000"/>
              </a:lnSpc>
              <a:spcBef>
                <a:spcPts val="1000"/>
              </a:spcBef>
              <a:spcAft>
                <a:spcPts val="0"/>
              </a:spcAft>
              <a:buClr>
                <a:srgbClr val="888888"/>
              </a:buClr>
              <a:buSzPts val="2400"/>
              <a:buNone/>
            </a:pPr>
            <a:r>
              <a:t/>
            </a:r>
            <a:endParaRPr/>
          </a:p>
        </p:txBody>
      </p:sp>
      <p:pic>
        <p:nvPicPr>
          <p:cNvPr id="107" name="Google Shape;107;p2"/>
          <p:cNvPicPr preferRelativeResize="0"/>
          <p:nvPr/>
        </p:nvPicPr>
        <p:blipFill rotWithShape="1">
          <a:blip r:embed="rId3">
            <a:alphaModFix/>
          </a:blip>
          <a:srcRect b="0" l="0" r="0" t="0"/>
          <a:stretch/>
        </p:blipFill>
        <p:spPr>
          <a:xfrm>
            <a:off x="500063" y="5985577"/>
            <a:ext cx="1816765" cy="6157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500"/>
                                        <p:tgtEl>
                                          <p:spTgt spid="1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3"/>
          <p:cNvSpPr/>
          <p:nvPr/>
        </p:nvSpPr>
        <p:spPr>
          <a:xfrm>
            <a:off x="11155363" y="881063"/>
            <a:ext cx="395287" cy="3937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 name="Google Shape;114;p3"/>
          <p:cNvSpPr txBox="1"/>
          <p:nvPr/>
        </p:nvSpPr>
        <p:spPr>
          <a:xfrm>
            <a:off x="712788" y="842963"/>
            <a:ext cx="2501900"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Verdana"/>
                <a:ea typeface="Verdana"/>
                <a:cs typeface="Verdana"/>
                <a:sym typeface="Verdana"/>
              </a:rPr>
              <a:t>Forward</a:t>
            </a:r>
            <a:endParaRPr/>
          </a:p>
        </p:txBody>
      </p:sp>
      <p:sp>
        <p:nvSpPr>
          <p:cNvPr id="115" name="Google Shape;115;p3"/>
          <p:cNvSpPr/>
          <p:nvPr/>
        </p:nvSpPr>
        <p:spPr>
          <a:xfrm>
            <a:off x="500063" y="391511"/>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6" name="Google Shape;116;p3"/>
          <p:cNvSpPr txBox="1"/>
          <p:nvPr/>
        </p:nvSpPr>
        <p:spPr>
          <a:xfrm>
            <a:off x="939800" y="1528763"/>
            <a:ext cx="1003935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000">
              <a:solidFill>
                <a:srgbClr val="427AB0"/>
              </a:solidFill>
              <a:latin typeface="Calibri"/>
              <a:ea typeface="Calibri"/>
              <a:cs typeface="Calibri"/>
              <a:sym typeface="Calibri"/>
            </a:endParaRPr>
          </a:p>
        </p:txBody>
      </p:sp>
      <p:sp>
        <p:nvSpPr>
          <p:cNvPr id="117" name="Google Shape;117;p3"/>
          <p:cNvSpPr txBox="1"/>
          <p:nvPr>
            <p:ph type="title"/>
          </p:nvPr>
        </p:nvSpPr>
        <p:spPr>
          <a:xfrm>
            <a:off x="838200" y="384464"/>
            <a:ext cx="10515600" cy="94049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Pre-Covid</a:t>
            </a:r>
            <a:endParaRPr b="1" sz="2800"/>
          </a:p>
        </p:txBody>
      </p:sp>
      <p:sp>
        <p:nvSpPr>
          <p:cNvPr id="118" name="Google Shape;118;p3"/>
          <p:cNvSpPr txBox="1"/>
          <p:nvPr>
            <p:ph idx="1" type="body"/>
          </p:nvPr>
        </p:nvSpPr>
        <p:spPr>
          <a:xfrm>
            <a:off x="838200" y="1535437"/>
            <a:ext cx="1071245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GB"/>
              <a:t>Local Context</a:t>
            </a:r>
            <a:endParaRPr/>
          </a:p>
          <a:p>
            <a:pPr indent="-228600" lvl="0" marL="228600" rtl="0" algn="l">
              <a:lnSpc>
                <a:spcPct val="90000"/>
              </a:lnSpc>
              <a:spcBef>
                <a:spcPts val="1000"/>
              </a:spcBef>
              <a:spcAft>
                <a:spcPts val="0"/>
              </a:spcAft>
              <a:buClr>
                <a:schemeClr val="dk1"/>
              </a:buClr>
              <a:buSzPts val="2800"/>
              <a:buChar char="•"/>
            </a:pPr>
            <a:r>
              <a:rPr lang="en-GB"/>
              <a:t>Geographic variability of access </a:t>
            </a:r>
            <a:endParaRPr/>
          </a:p>
          <a:p>
            <a:pPr indent="-228600" lvl="0" marL="228600" rtl="0" algn="l">
              <a:lnSpc>
                <a:spcPct val="90000"/>
              </a:lnSpc>
              <a:spcBef>
                <a:spcPts val="1000"/>
              </a:spcBef>
              <a:spcAft>
                <a:spcPts val="0"/>
              </a:spcAft>
              <a:buClr>
                <a:schemeClr val="dk1"/>
              </a:buClr>
              <a:buSzPts val="2800"/>
              <a:buChar char="•"/>
            </a:pPr>
            <a:r>
              <a:rPr lang="en-GB"/>
              <a:t>Complicated criteria to access services (third sector and HSCP)</a:t>
            </a:r>
            <a:endParaRPr/>
          </a:p>
          <a:p>
            <a:pPr indent="-228600" lvl="0" marL="228600" rtl="0" algn="l">
              <a:lnSpc>
                <a:spcPct val="90000"/>
              </a:lnSpc>
              <a:spcBef>
                <a:spcPts val="1000"/>
              </a:spcBef>
              <a:spcAft>
                <a:spcPts val="0"/>
              </a:spcAft>
              <a:buClr>
                <a:schemeClr val="dk1"/>
              </a:buClr>
              <a:buSzPts val="2800"/>
              <a:buChar char="•"/>
            </a:pPr>
            <a:r>
              <a:rPr lang="en-GB"/>
              <a:t>Lack of low-level community based and brief treatment interventions</a:t>
            </a:r>
            <a:endParaRPr/>
          </a:p>
          <a:p>
            <a:pPr indent="-228600" lvl="0" marL="228600" rtl="0" algn="l">
              <a:lnSpc>
                <a:spcPct val="90000"/>
              </a:lnSpc>
              <a:spcBef>
                <a:spcPts val="1000"/>
              </a:spcBef>
              <a:spcAft>
                <a:spcPts val="0"/>
              </a:spcAft>
              <a:buClr>
                <a:schemeClr val="dk1"/>
              </a:buClr>
              <a:buSzPts val="2800"/>
              <a:buChar char="•"/>
            </a:pPr>
            <a:r>
              <a:rPr lang="en-GB"/>
              <a:t>Need for increased communication across primary care, secondary care, and third sector.</a:t>
            </a:r>
            <a:endParaRPr/>
          </a:p>
          <a:p>
            <a:pPr indent="0" lvl="1" marL="457200" rtl="0" algn="l">
              <a:lnSpc>
                <a:spcPct val="90000"/>
              </a:lnSpc>
              <a:spcBef>
                <a:spcPts val="500"/>
              </a:spcBef>
              <a:spcAft>
                <a:spcPts val="0"/>
              </a:spcAft>
              <a:buClr>
                <a:schemeClr val="dk1"/>
              </a:buClr>
              <a:buSzPts val="2400"/>
              <a:buNone/>
            </a:pPr>
            <a:r>
              <a:t/>
            </a:r>
            <a:endParaRPr>
              <a:solidFill>
                <a:schemeClr val="dk1"/>
              </a:solidFill>
            </a:endParaRPr>
          </a:p>
        </p:txBody>
      </p:sp>
      <p:pic>
        <p:nvPicPr>
          <p:cNvPr id="119" name="Google Shape;119;p3"/>
          <p:cNvPicPr preferRelativeResize="0"/>
          <p:nvPr/>
        </p:nvPicPr>
        <p:blipFill rotWithShape="1">
          <a:blip r:embed="rId3">
            <a:alphaModFix/>
          </a:blip>
          <a:srcRect b="0" l="0" r="0" t="0"/>
          <a:stretch/>
        </p:blipFill>
        <p:spPr>
          <a:xfrm>
            <a:off x="500063" y="6014123"/>
            <a:ext cx="1813791" cy="61397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6"/>
                                        </p:tgtEl>
                                        <p:attrNameLst>
                                          <p:attrName>style.visibility</p:attrName>
                                        </p:attrNameLst>
                                      </p:cBhvr>
                                      <p:to>
                                        <p:strVal val="visible"/>
                                      </p:to>
                                    </p:set>
                                    <p:animEffect filter="fade" transition="in">
                                      <p:cBhvr>
                                        <p:cTn dur="500"/>
                                        <p:tgtEl>
                                          <p:spTgt spid="1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4"/>
          <p:cNvSpPr/>
          <p:nvPr/>
        </p:nvSpPr>
        <p:spPr>
          <a:xfrm>
            <a:off x="11155363" y="881063"/>
            <a:ext cx="395287" cy="3937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6" name="Google Shape;126;p4"/>
          <p:cNvSpPr txBox="1"/>
          <p:nvPr/>
        </p:nvSpPr>
        <p:spPr>
          <a:xfrm>
            <a:off x="712788" y="842963"/>
            <a:ext cx="2501900"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Verdana"/>
                <a:ea typeface="Verdana"/>
                <a:cs typeface="Verdana"/>
                <a:sym typeface="Verdana"/>
              </a:rPr>
              <a:t>Forward</a:t>
            </a:r>
            <a:endParaRPr/>
          </a:p>
        </p:txBody>
      </p:sp>
      <p:sp>
        <p:nvSpPr>
          <p:cNvPr id="127" name="Google Shape;127;p4"/>
          <p:cNvSpPr/>
          <p:nvPr/>
        </p:nvSpPr>
        <p:spPr>
          <a:xfrm>
            <a:off x="500063" y="391511"/>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8" name="Google Shape;128;p4"/>
          <p:cNvSpPr txBox="1"/>
          <p:nvPr>
            <p:ph type="title"/>
          </p:nvPr>
        </p:nvSpPr>
        <p:spPr>
          <a:xfrm>
            <a:off x="838200" y="391510"/>
            <a:ext cx="10515600" cy="9334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Developing services in a whole new world…</a:t>
            </a:r>
            <a:endParaRPr b="1" sz="2800"/>
          </a:p>
        </p:txBody>
      </p:sp>
      <p:pic>
        <p:nvPicPr>
          <p:cNvPr id="129" name="Google Shape;129;p4"/>
          <p:cNvPicPr preferRelativeResize="0"/>
          <p:nvPr/>
        </p:nvPicPr>
        <p:blipFill rotWithShape="1">
          <a:blip r:embed="rId3">
            <a:alphaModFix/>
          </a:blip>
          <a:srcRect b="0" l="0" r="0" t="0"/>
          <a:stretch/>
        </p:blipFill>
        <p:spPr>
          <a:xfrm>
            <a:off x="9997556" y="5515729"/>
            <a:ext cx="1379831" cy="743815"/>
          </a:xfrm>
          <a:prstGeom prst="rect">
            <a:avLst/>
          </a:prstGeom>
          <a:noFill/>
          <a:ln>
            <a:noFill/>
          </a:ln>
        </p:spPr>
      </p:pic>
      <p:sp>
        <p:nvSpPr>
          <p:cNvPr id="130" name="Google Shape;130;p4"/>
          <p:cNvSpPr txBox="1"/>
          <p:nvPr/>
        </p:nvSpPr>
        <p:spPr>
          <a:xfrm>
            <a:off x="460375" y="1636638"/>
            <a:ext cx="6877050" cy="4095480"/>
          </a:xfrm>
          <a:prstGeom prst="rect">
            <a:avLst/>
          </a:prstGeom>
          <a:noFill/>
          <a:ln>
            <a:noFill/>
          </a:ln>
        </p:spPr>
        <p:txBody>
          <a:bodyPr anchorCtr="0" anchor="t" bIns="45700" lIns="91425" spcFirstLastPara="1" rIns="91425" wrap="square" tIns="45700">
            <a:spAutoFit/>
          </a:bodyPr>
          <a:lstStyle/>
          <a:p>
            <a:pPr indent="-457200" lvl="0" marL="457200" marR="0" rtl="0" algn="l">
              <a:lnSpc>
                <a:spcPct val="90000"/>
              </a:lnSpc>
              <a:spcBef>
                <a:spcPts val="0"/>
              </a:spcBef>
              <a:spcAft>
                <a:spcPts val="0"/>
              </a:spcAft>
              <a:buClr>
                <a:schemeClr val="dk1"/>
              </a:buClr>
              <a:buSzPts val="2800"/>
              <a:buFont typeface="Arial"/>
              <a:buChar char="•"/>
            </a:pPr>
            <a:r>
              <a:rPr lang="en-GB" sz="2800">
                <a:solidFill>
                  <a:schemeClr val="dk1"/>
                </a:solidFill>
                <a:latin typeface="Calibri"/>
                <a:ea typeface="Calibri"/>
                <a:cs typeface="Calibri"/>
                <a:sym typeface="Calibri"/>
              </a:rPr>
              <a:t>Changes to pace and ways of working, including greater risk of isolation</a:t>
            </a:r>
            <a:endParaRPr/>
          </a:p>
          <a:p>
            <a:pPr indent="-457200" lvl="0" marL="457200" marR="0" rtl="0" algn="l">
              <a:lnSpc>
                <a:spcPct val="90000"/>
              </a:lnSpc>
              <a:spcBef>
                <a:spcPts val="1000"/>
              </a:spcBef>
              <a:spcAft>
                <a:spcPts val="0"/>
              </a:spcAft>
              <a:buClr>
                <a:schemeClr val="dk1"/>
              </a:buClr>
              <a:buSzPts val="2800"/>
              <a:buFont typeface="Arial"/>
              <a:buChar char="•"/>
            </a:pPr>
            <a:r>
              <a:rPr lang="en-GB" sz="2800">
                <a:solidFill>
                  <a:schemeClr val="dk1"/>
                </a:solidFill>
                <a:latin typeface="Calibri"/>
                <a:ea typeface="Calibri"/>
                <a:cs typeface="Calibri"/>
                <a:sym typeface="Calibri"/>
              </a:rPr>
              <a:t>Escalation of demand and levels of distress </a:t>
            </a:r>
            <a:endParaRPr/>
          </a:p>
          <a:p>
            <a:pPr indent="-457200" lvl="0" marL="457200" marR="0" rtl="0" algn="l">
              <a:lnSpc>
                <a:spcPct val="90000"/>
              </a:lnSpc>
              <a:spcBef>
                <a:spcPts val="1000"/>
              </a:spcBef>
              <a:spcAft>
                <a:spcPts val="0"/>
              </a:spcAft>
              <a:buClr>
                <a:schemeClr val="dk1"/>
              </a:buClr>
              <a:buSzPts val="2800"/>
              <a:buFont typeface="Arial"/>
              <a:buChar char="•"/>
            </a:pPr>
            <a:r>
              <a:rPr lang="en-GB" sz="2800">
                <a:solidFill>
                  <a:schemeClr val="dk1"/>
                </a:solidFill>
                <a:latin typeface="Calibri"/>
                <a:ea typeface="Calibri"/>
                <a:cs typeface="Calibri"/>
                <a:sym typeface="Calibri"/>
              </a:rPr>
              <a:t>Higher risk of fatigue, burn-out and secondary trauma </a:t>
            </a:r>
            <a:endParaRPr/>
          </a:p>
          <a:p>
            <a:pPr indent="-457200" lvl="0" marL="457200" marR="0" rtl="0" algn="l">
              <a:lnSpc>
                <a:spcPct val="90000"/>
              </a:lnSpc>
              <a:spcBef>
                <a:spcPts val="1000"/>
              </a:spcBef>
              <a:spcAft>
                <a:spcPts val="0"/>
              </a:spcAft>
              <a:buClr>
                <a:schemeClr val="dk1"/>
              </a:buClr>
              <a:buSzPts val="2800"/>
              <a:buFont typeface="Arial"/>
              <a:buChar char="•"/>
            </a:pPr>
            <a:r>
              <a:rPr lang="en-GB" sz="2800">
                <a:solidFill>
                  <a:schemeClr val="dk1"/>
                </a:solidFill>
                <a:latin typeface="Calibri"/>
                <a:ea typeface="Calibri"/>
                <a:cs typeface="Calibri"/>
                <a:sym typeface="Calibri"/>
              </a:rPr>
              <a:t>Changes in systems, premises, teams and service protocols </a:t>
            </a:r>
            <a:endParaRPr/>
          </a:p>
          <a:p>
            <a:pPr indent="-457200" lvl="0" marL="457200" marR="0" rtl="0" algn="l">
              <a:lnSpc>
                <a:spcPct val="90000"/>
              </a:lnSpc>
              <a:spcBef>
                <a:spcPts val="1000"/>
              </a:spcBef>
              <a:spcAft>
                <a:spcPts val="0"/>
              </a:spcAft>
              <a:buClr>
                <a:schemeClr val="dk1"/>
              </a:buClr>
              <a:buSzPts val="2800"/>
              <a:buFont typeface="Arial"/>
              <a:buChar char="•"/>
            </a:pPr>
            <a:r>
              <a:rPr lang="en-GB" sz="2800">
                <a:solidFill>
                  <a:schemeClr val="dk1"/>
                </a:solidFill>
                <a:latin typeface="Calibri"/>
                <a:ea typeface="Calibri"/>
                <a:cs typeface="Calibri"/>
                <a:sym typeface="Calibri"/>
              </a:rPr>
              <a:t>Individual circumstances with loss or anticipated loss in relation to Covid.</a:t>
            </a:r>
            <a:endParaRPr/>
          </a:p>
        </p:txBody>
      </p:sp>
      <p:sp>
        <p:nvSpPr>
          <p:cNvPr descr="Coronavirus is a failure of global governance – now the world needs a  radical transformation" id="131" name="Google Shape;131;p4"/>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32" name="Google Shape;132;p4"/>
          <p:cNvPicPr preferRelativeResize="0"/>
          <p:nvPr/>
        </p:nvPicPr>
        <p:blipFill rotWithShape="1">
          <a:blip r:embed="rId4">
            <a:alphaModFix/>
          </a:blip>
          <a:srcRect b="0" l="0" r="0" t="12904"/>
          <a:stretch/>
        </p:blipFill>
        <p:spPr>
          <a:xfrm>
            <a:off x="7419290" y="1390239"/>
            <a:ext cx="4185254" cy="5467761"/>
          </a:xfrm>
          <a:prstGeom prst="rect">
            <a:avLst/>
          </a:prstGeom>
          <a:noFill/>
          <a:ln>
            <a:noFill/>
          </a:ln>
        </p:spPr>
      </p:pic>
      <p:pic>
        <p:nvPicPr>
          <p:cNvPr id="133" name="Google Shape;133;p4"/>
          <p:cNvPicPr preferRelativeResize="0"/>
          <p:nvPr/>
        </p:nvPicPr>
        <p:blipFill rotWithShape="1">
          <a:blip r:embed="rId5">
            <a:alphaModFix/>
          </a:blip>
          <a:srcRect b="0" l="0" r="0" t="0"/>
          <a:stretch/>
        </p:blipFill>
        <p:spPr>
          <a:xfrm>
            <a:off x="500063" y="6036460"/>
            <a:ext cx="1816765" cy="6157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5"/>
          <p:cNvSpPr/>
          <p:nvPr/>
        </p:nvSpPr>
        <p:spPr>
          <a:xfrm>
            <a:off x="11155363" y="881063"/>
            <a:ext cx="395287" cy="3937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0" name="Google Shape;140;p5"/>
          <p:cNvSpPr txBox="1"/>
          <p:nvPr/>
        </p:nvSpPr>
        <p:spPr>
          <a:xfrm>
            <a:off x="712788" y="842963"/>
            <a:ext cx="2501900"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Verdana"/>
                <a:ea typeface="Verdana"/>
                <a:cs typeface="Verdana"/>
                <a:sym typeface="Verdana"/>
              </a:rPr>
              <a:t>Forward</a:t>
            </a:r>
            <a:endParaRPr/>
          </a:p>
        </p:txBody>
      </p:sp>
      <p:sp>
        <p:nvSpPr>
          <p:cNvPr id="141" name="Google Shape;141;p5"/>
          <p:cNvSpPr/>
          <p:nvPr/>
        </p:nvSpPr>
        <p:spPr>
          <a:xfrm>
            <a:off x="500063" y="391511"/>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2" name="Google Shape;142;p5"/>
          <p:cNvSpPr txBox="1"/>
          <p:nvPr/>
        </p:nvSpPr>
        <p:spPr>
          <a:xfrm>
            <a:off x="939800" y="1528763"/>
            <a:ext cx="1003935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000">
              <a:solidFill>
                <a:srgbClr val="427AB0"/>
              </a:solidFill>
              <a:latin typeface="Calibri"/>
              <a:ea typeface="Calibri"/>
              <a:cs typeface="Calibri"/>
              <a:sym typeface="Calibri"/>
            </a:endParaRPr>
          </a:p>
        </p:txBody>
      </p:sp>
      <p:sp>
        <p:nvSpPr>
          <p:cNvPr id="143" name="Google Shape;143;p5"/>
          <p:cNvSpPr txBox="1"/>
          <p:nvPr>
            <p:ph type="title"/>
          </p:nvPr>
        </p:nvSpPr>
        <p:spPr>
          <a:xfrm>
            <a:off x="838200" y="391510"/>
            <a:ext cx="10515600" cy="9334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Rapid Redesign and Collaborative Working</a:t>
            </a:r>
            <a:endParaRPr b="1" sz="2800"/>
          </a:p>
        </p:txBody>
      </p:sp>
      <p:sp>
        <p:nvSpPr>
          <p:cNvPr id="144" name="Google Shape;144;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GB"/>
              <a:t>Need to address silo working</a:t>
            </a:r>
            <a:endParaRPr/>
          </a:p>
          <a:p>
            <a:pPr indent="-228600" lvl="0" marL="228600" rtl="0" algn="l">
              <a:lnSpc>
                <a:spcPct val="90000"/>
              </a:lnSpc>
              <a:spcBef>
                <a:spcPts val="1000"/>
              </a:spcBef>
              <a:spcAft>
                <a:spcPts val="0"/>
              </a:spcAft>
              <a:buClr>
                <a:schemeClr val="dk1"/>
              </a:buClr>
              <a:buSzPts val="2800"/>
              <a:buChar char="•"/>
            </a:pPr>
            <a:r>
              <a:rPr lang="en-GB"/>
              <a:t>Short-life implementation group with Primary and Secondary Care partners</a:t>
            </a:r>
            <a:endParaRPr/>
          </a:p>
          <a:p>
            <a:pPr indent="-228600" lvl="0" marL="228600" rtl="0" algn="l">
              <a:lnSpc>
                <a:spcPct val="90000"/>
              </a:lnSpc>
              <a:spcBef>
                <a:spcPts val="1000"/>
              </a:spcBef>
              <a:spcAft>
                <a:spcPts val="0"/>
              </a:spcAft>
              <a:buClr>
                <a:schemeClr val="dk1"/>
              </a:buClr>
              <a:buSzPts val="2800"/>
              <a:buChar char="•"/>
            </a:pPr>
            <a:r>
              <a:rPr lang="en-GB"/>
              <a:t>Clear governance and decision-making</a:t>
            </a:r>
            <a:endParaRPr/>
          </a:p>
          <a:p>
            <a:pPr indent="-228600" lvl="0" marL="228600" rtl="0" algn="l">
              <a:lnSpc>
                <a:spcPct val="90000"/>
              </a:lnSpc>
              <a:spcBef>
                <a:spcPts val="1000"/>
              </a:spcBef>
              <a:spcAft>
                <a:spcPts val="0"/>
              </a:spcAft>
              <a:buClr>
                <a:schemeClr val="dk1"/>
              </a:buClr>
              <a:buSzPts val="2800"/>
              <a:buChar char="•"/>
            </a:pPr>
            <a:r>
              <a:rPr lang="en-GB"/>
              <a:t>Informal and formal communication with GP partners</a:t>
            </a:r>
            <a:endParaRPr/>
          </a:p>
        </p:txBody>
      </p:sp>
      <p:pic>
        <p:nvPicPr>
          <p:cNvPr descr="https://chriswilsonillustration.com/wp-content/uploads/sites/9/2018/01/Silos-finished.png" id="145" name="Google Shape;145;p5"/>
          <p:cNvPicPr preferRelativeResize="0"/>
          <p:nvPr>
            <p:ph idx="2" type="body"/>
          </p:nvPr>
        </p:nvPicPr>
        <p:blipFill rotWithShape="1">
          <a:blip r:embed="rId3">
            <a:alphaModFix/>
          </a:blip>
          <a:srcRect b="0" l="0" r="0" t="0"/>
          <a:stretch/>
        </p:blipFill>
        <p:spPr>
          <a:xfrm>
            <a:off x="6172200" y="1825626"/>
            <a:ext cx="5493108" cy="4117820"/>
          </a:xfrm>
          <a:prstGeom prst="rect">
            <a:avLst/>
          </a:prstGeom>
          <a:noFill/>
          <a:ln>
            <a:noFill/>
          </a:ln>
        </p:spPr>
      </p:pic>
      <p:pic>
        <p:nvPicPr>
          <p:cNvPr id="146" name="Google Shape;146;p5"/>
          <p:cNvPicPr preferRelativeResize="0"/>
          <p:nvPr/>
        </p:nvPicPr>
        <p:blipFill rotWithShape="1">
          <a:blip r:embed="rId4">
            <a:alphaModFix/>
          </a:blip>
          <a:srcRect b="0" l="0" r="0" t="0"/>
          <a:stretch/>
        </p:blipFill>
        <p:spPr>
          <a:xfrm>
            <a:off x="500063" y="5953681"/>
            <a:ext cx="1816765" cy="6157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500"/>
                                        <p:tgtEl>
                                          <p:spTgt spid="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6"/>
          <p:cNvSpPr/>
          <p:nvPr/>
        </p:nvSpPr>
        <p:spPr>
          <a:xfrm>
            <a:off x="11155363" y="881063"/>
            <a:ext cx="395287" cy="3937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3" name="Google Shape;153;p6"/>
          <p:cNvSpPr txBox="1"/>
          <p:nvPr/>
        </p:nvSpPr>
        <p:spPr>
          <a:xfrm>
            <a:off x="712788" y="842963"/>
            <a:ext cx="2501900"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Verdana"/>
                <a:ea typeface="Verdana"/>
                <a:cs typeface="Verdana"/>
                <a:sym typeface="Verdana"/>
              </a:rPr>
              <a:t>Forward</a:t>
            </a:r>
            <a:endParaRPr/>
          </a:p>
        </p:txBody>
      </p:sp>
      <p:sp>
        <p:nvSpPr>
          <p:cNvPr id="154" name="Google Shape;154;p6"/>
          <p:cNvSpPr/>
          <p:nvPr/>
        </p:nvSpPr>
        <p:spPr>
          <a:xfrm>
            <a:off x="500063" y="391511"/>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5" name="Google Shape;155;p6"/>
          <p:cNvSpPr txBox="1"/>
          <p:nvPr/>
        </p:nvSpPr>
        <p:spPr>
          <a:xfrm>
            <a:off x="939800" y="1528763"/>
            <a:ext cx="1003935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000">
              <a:solidFill>
                <a:srgbClr val="427AB0"/>
              </a:solidFill>
              <a:latin typeface="Calibri"/>
              <a:ea typeface="Calibri"/>
              <a:cs typeface="Calibri"/>
              <a:sym typeface="Calibri"/>
            </a:endParaRPr>
          </a:p>
        </p:txBody>
      </p:sp>
      <p:sp>
        <p:nvSpPr>
          <p:cNvPr id="156" name="Google Shape;156;p6"/>
          <p:cNvSpPr txBox="1"/>
          <p:nvPr>
            <p:ph type="title"/>
          </p:nvPr>
        </p:nvSpPr>
        <p:spPr>
          <a:xfrm>
            <a:off x="838200" y="391510"/>
            <a:ext cx="10515600" cy="9334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Rapid Review of Existing Service Models</a:t>
            </a:r>
            <a:endParaRPr b="1" sz="2800"/>
          </a:p>
        </p:txBody>
      </p:sp>
      <p:sp>
        <p:nvSpPr>
          <p:cNvPr id="157" name="Google Shape;157;p6"/>
          <p:cNvSpPr txBox="1"/>
          <p:nvPr>
            <p:ph idx="1" type="body"/>
          </p:nvPr>
        </p:nvSpPr>
        <p:spPr>
          <a:xfrm>
            <a:off x="838200" y="1528763"/>
            <a:ext cx="5181600" cy="4648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GB"/>
              <a:t>Traditional, embedded model </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p:txBody>
      </p:sp>
      <p:sp>
        <p:nvSpPr>
          <p:cNvPr id="158" name="Google Shape;158;p6"/>
          <p:cNvSpPr txBox="1"/>
          <p:nvPr>
            <p:ph idx="2" type="body"/>
          </p:nvPr>
        </p:nvSpPr>
        <p:spPr>
          <a:xfrm>
            <a:off x="6172200" y="1528763"/>
            <a:ext cx="5181600" cy="4648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GB"/>
              <a:t>CWIC Model</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p:txBody>
      </p:sp>
      <p:grpSp>
        <p:nvGrpSpPr>
          <p:cNvPr id="159" name="Google Shape;159;p6"/>
          <p:cNvGrpSpPr/>
          <p:nvPr/>
        </p:nvGrpSpPr>
        <p:grpSpPr>
          <a:xfrm>
            <a:off x="1651466" y="2132703"/>
            <a:ext cx="8889061" cy="4260898"/>
            <a:chOff x="-9691" y="-11137"/>
            <a:chExt cx="8889061" cy="4260898"/>
          </a:xfrm>
        </p:grpSpPr>
        <p:sp>
          <p:nvSpPr>
            <p:cNvPr id="160" name="Google Shape;160;p6"/>
            <p:cNvSpPr/>
            <p:nvPr/>
          </p:nvSpPr>
          <p:spPr>
            <a:xfrm rot="-5400000">
              <a:off x="1145179" y="-1166007"/>
              <a:ext cx="2163860" cy="4473600"/>
            </a:xfrm>
            <a:prstGeom prst="round1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6"/>
            <p:cNvSpPr txBox="1"/>
            <p:nvPr/>
          </p:nvSpPr>
          <p:spPr>
            <a:xfrm>
              <a:off x="-9690" y="-11137"/>
              <a:ext cx="4473600" cy="1622895"/>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None/>
              </a:pPr>
              <a:r>
                <a:t/>
              </a:r>
              <a:endParaRPr sz="1500">
                <a:solidFill>
                  <a:schemeClr val="lt1"/>
                </a:solidFill>
                <a:latin typeface="Calibri"/>
                <a:ea typeface="Calibri"/>
                <a:cs typeface="Calibri"/>
                <a:sym typeface="Calibri"/>
              </a:endParaRPr>
            </a:p>
            <a:p>
              <a:pPr indent="0" lvl="0" marL="0" marR="0" rtl="0" algn="ctr">
                <a:lnSpc>
                  <a:spcPct val="90000"/>
                </a:lnSpc>
                <a:spcBef>
                  <a:spcPts val="525"/>
                </a:spcBef>
                <a:spcAft>
                  <a:spcPts val="0"/>
                </a:spcAft>
                <a:buNone/>
              </a:pPr>
              <a:r>
                <a:rPr lang="en-GB" sz="1500">
                  <a:solidFill>
                    <a:schemeClr val="lt1"/>
                  </a:solidFill>
                  <a:latin typeface="Calibri"/>
                  <a:ea typeface="Calibri"/>
                  <a:cs typeface="Calibri"/>
                  <a:sym typeface="Calibri"/>
                </a:rPr>
                <a:t>Co-location </a:t>
              </a:r>
              <a:endParaRPr sz="1500">
                <a:solidFill>
                  <a:schemeClr val="lt1"/>
                </a:solidFill>
                <a:latin typeface="Calibri"/>
                <a:ea typeface="Calibri"/>
                <a:cs typeface="Calibri"/>
                <a:sym typeface="Calibri"/>
              </a:endParaRPr>
            </a:p>
            <a:p>
              <a:pPr indent="0" lvl="0" marL="0" marR="0" rtl="0" algn="ctr">
                <a:lnSpc>
                  <a:spcPct val="90000"/>
                </a:lnSpc>
                <a:spcBef>
                  <a:spcPts val="525"/>
                </a:spcBef>
                <a:spcAft>
                  <a:spcPts val="0"/>
                </a:spcAft>
                <a:buNone/>
              </a:pPr>
              <a:r>
                <a:rPr lang="en-GB" sz="1500">
                  <a:solidFill>
                    <a:schemeClr val="lt1"/>
                  </a:solidFill>
                  <a:latin typeface="Calibri"/>
                  <a:ea typeface="Calibri"/>
                  <a:cs typeface="Calibri"/>
                  <a:sym typeface="Calibri"/>
                </a:rPr>
                <a:t>Continuity in relationships</a:t>
              </a:r>
              <a:endParaRPr/>
            </a:p>
            <a:p>
              <a:pPr indent="0" lvl="0" marL="0" marR="0" rtl="0" algn="ctr">
                <a:lnSpc>
                  <a:spcPct val="90000"/>
                </a:lnSpc>
                <a:spcBef>
                  <a:spcPts val="525"/>
                </a:spcBef>
                <a:spcAft>
                  <a:spcPts val="0"/>
                </a:spcAft>
                <a:buNone/>
              </a:pPr>
              <a:r>
                <a:rPr lang="en-GB" sz="1500">
                  <a:solidFill>
                    <a:schemeClr val="lt1"/>
                  </a:solidFill>
                  <a:latin typeface="Calibri"/>
                  <a:ea typeface="Calibri"/>
                  <a:cs typeface="Calibri"/>
                  <a:sym typeface="Calibri"/>
                </a:rPr>
                <a:t>GPs highly value staff member</a:t>
              </a:r>
              <a:endParaRPr/>
            </a:p>
            <a:p>
              <a:pPr indent="0" lvl="0" marL="0" marR="0" rtl="0" algn="ctr">
                <a:lnSpc>
                  <a:spcPct val="90000"/>
                </a:lnSpc>
                <a:spcBef>
                  <a:spcPts val="525"/>
                </a:spcBef>
                <a:spcAft>
                  <a:spcPts val="0"/>
                </a:spcAft>
                <a:buNone/>
              </a:pPr>
              <a:r>
                <a:t/>
              </a:r>
              <a:endParaRPr sz="1500">
                <a:solidFill>
                  <a:schemeClr val="lt1"/>
                </a:solidFill>
                <a:latin typeface="Calibri"/>
                <a:ea typeface="Calibri"/>
                <a:cs typeface="Calibri"/>
                <a:sym typeface="Calibri"/>
              </a:endParaRPr>
            </a:p>
          </p:txBody>
        </p:sp>
        <p:sp>
          <p:nvSpPr>
            <p:cNvPr id="162" name="Google Shape;162;p6"/>
            <p:cNvSpPr/>
            <p:nvPr/>
          </p:nvSpPr>
          <p:spPr>
            <a:xfrm>
              <a:off x="4444530" y="0"/>
              <a:ext cx="4434840" cy="2119312"/>
            </a:xfrm>
            <a:prstGeom prst="round1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6"/>
            <p:cNvSpPr txBox="1"/>
            <p:nvPr/>
          </p:nvSpPr>
          <p:spPr>
            <a:xfrm>
              <a:off x="4444530" y="0"/>
              <a:ext cx="4434840" cy="1589484"/>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None/>
              </a:pPr>
              <a:r>
                <a:rPr lang="en-GB" sz="1500">
                  <a:solidFill>
                    <a:schemeClr val="lt1"/>
                  </a:solidFill>
                  <a:latin typeface="Calibri"/>
                  <a:ea typeface="Calibri"/>
                  <a:cs typeface="Calibri"/>
                  <a:sym typeface="Calibri"/>
                </a:rPr>
                <a:t>Timely access</a:t>
              </a:r>
              <a:endParaRPr/>
            </a:p>
            <a:p>
              <a:pPr indent="0" lvl="0" marL="0" marR="0" rtl="0" algn="ctr">
                <a:lnSpc>
                  <a:spcPct val="90000"/>
                </a:lnSpc>
                <a:spcBef>
                  <a:spcPts val="525"/>
                </a:spcBef>
                <a:spcAft>
                  <a:spcPts val="0"/>
                </a:spcAft>
                <a:buNone/>
              </a:pPr>
              <a:r>
                <a:rPr lang="en-GB" sz="1500">
                  <a:solidFill>
                    <a:schemeClr val="lt1"/>
                  </a:solidFill>
                  <a:latin typeface="Calibri"/>
                  <a:ea typeface="Calibri"/>
                  <a:cs typeface="Calibri"/>
                  <a:sym typeface="Calibri"/>
                </a:rPr>
                <a:t>Short-term brief interventions</a:t>
              </a:r>
              <a:endParaRPr/>
            </a:p>
            <a:p>
              <a:pPr indent="0" lvl="0" marL="0" marR="0" rtl="0" algn="ctr">
                <a:lnSpc>
                  <a:spcPct val="90000"/>
                </a:lnSpc>
                <a:spcBef>
                  <a:spcPts val="525"/>
                </a:spcBef>
                <a:spcAft>
                  <a:spcPts val="0"/>
                </a:spcAft>
                <a:buNone/>
              </a:pPr>
              <a:r>
                <a:rPr lang="en-GB" sz="1500">
                  <a:solidFill>
                    <a:schemeClr val="lt1"/>
                  </a:solidFill>
                  <a:latin typeface="Calibri"/>
                  <a:ea typeface="Calibri"/>
                  <a:cs typeface="Calibri"/>
                  <a:sym typeface="Calibri"/>
                </a:rPr>
                <a:t>AHP work reports and MED3</a:t>
              </a:r>
              <a:endParaRPr/>
            </a:p>
            <a:p>
              <a:pPr indent="0" lvl="0" marL="0" marR="0" rtl="0" algn="ctr">
                <a:lnSpc>
                  <a:spcPct val="90000"/>
                </a:lnSpc>
                <a:spcBef>
                  <a:spcPts val="525"/>
                </a:spcBef>
                <a:spcAft>
                  <a:spcPts val="0"/>
                </a:spcAft>
                <a:buNone/>
              </a:pPr>
              <a:r>
                <a:rPr lang="en-GB" sz="1500">
                  <a:solidFill>
                    <a:schemeClr val="lt1"/>
                  </a:solidFill>
                  <a:latin typeface="Calibri"/>
                  <a:ea typeface="Calibri"/>
                  <a:cs typeface="Calibri"/>
                  <a:sym typeface="Calibri"/>
                </a:rPr>
                <a:t>5% DNA rate</a:t>
              </a:r>
              <a:endParaRPr sz="1500">
                <a:solidFill>
                  <a:schemeClr val="lt1"/>
                </a:solidFill>
                <a:latin typeface="Calibri"/>
                <a:ea typeface="Calibri"/>
                <a:cs typeface="Calibri"/>
                <a:sym typeface="Calibri"/>
              </a:endParaRPr>
            </a:p>
          </p:txBody>
        </p:sp>
        <p:sp>
          <p:nvSpPr>
            <p:cNvPr id="164" name="Google Shape;164;p6"/>
            <p:cNvSpPr/>
            <p:nvPr/>
          </p:nvSpPr>
          <p:spPr>
            <a:xfrm rot="10800000">
              <a:off x="9690" y="2130449"/>
              <a:ext cx="4434840" cy="2119312"/>
            </a:xfrm>
            <a:prstGeom prst="round1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6"/>
            <p:cNvSpPr txBox="1"/>
            <p:nvPr/>
          </p:nvSpPr>
          <p:spPr>
            <a:xfrm>
              <a:off x="9690" y="2660277"/>
              <a:ext cx="4434840" cy="1589484"/>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None/>
              </a:pPr>
              <a:r>
                <a:rPr lang="en-GB" sz="1500">
                  <a:solidFill>
                    <a:schemeClr val="lt1"/>
                  </a:solidFill>
                  <a:latin typeface="Calibri"/>
                  <a:ea typeface="Calibri"/>
                  <a:cs typeface="Calibri"/>
                  <a:sym typeface="Calibri"/>
                </a:rPr>
                <a:t>18-28% DNA rate</a:t>
              </a:r>
              <a:endParaRPr/>
            </a:p>
            <a:p>
              <a:pPr indent="0" lvl="0" marL="0" marR="0" rtl="0" algn="ctr">
                <a:lnSpc>
                  <a:spcPct val="90000"/>
                </a:lnSpc>
                <a:spcBef>
                  <a:spcPts val="525"/>
                </a:spcBef>
                <a:spcAft>
                  <a:spcPts val="0"/>
                </a:spcAft>
                <a:buNone/>
              </a:pPr>
              <a:r>
                <a:rPr lang="en-GB" sz="1500">
                  <a:solidFill>
                    <a:schemeClr val="lt1"/>
                  </a:solidFill>
                  <a:latin typeface="Calibri"/>
                  <a:ea typeface="Calibri"/>
                  <a:cs typeface="Calibri"/>
                  <a:sym typeface="Calibri"/>
                </a:rPr>
                <a:t>High caseloads</a:t>
              </a:r>
              <a:endParaRPr/>
            </a:p>
            <a:p>
              <a:pPr indent="0" lvl="0" marL="0" marR="0" rtl="0" algn="ctr">
                <a:lnSpc>
                  <a:spcPct val="90000"/>
                </a:lnSpc>
                <a:spcBef>
                  <a:spcPts val="525"/>
                </a:spcBef>
                <a:spcAft>
                  <a:spcPts val="0"/>
                </a:spcAft>
                <a:buNone/>
              </a:pPr>
              <a:r>
                <a:rPr lang="en-GB" sz="1500">
                  <a:solidFill>
                    <a:schemeClr val="lt1"/>
                  </a:solidFill>
                  <a:latin typeface="Calibri"/>
                  <a:ea typeface="Calibri"/>
                  <a:cs typeface="Calibri"/>
                  <a:sym typeface="Calibri"/>
                </a:rPr>
                <a:t>Isolated staff</a:t>
              </a:r>
              <a:endParaRPr/>
            </a:p>
            <a:p>
              <a:pPr indent="0" lvl="0" marL="0" marR="0" rtl="0" algn="ctr">
                <a:lnSpc>
                  <a:spcPct val="90000"/>
                </a:lnSpc>
                <a:spcBef>
                  <a:spcPts val="525"/>
                </a:spcBef>
                <a:spcAft>
                  <a:spcPts val="0"/>
                </a:spcAft>
                <a:buNone/>
              </a:pPr>
              <a:r>
                <a:rPr lang="en-GB" sz="1500">
                  <a:solidFill>
                    <a:schemeClr val="lt1"/>
                  </a:solidFill>
                  <a:latin typeface="Calibri"/>
                  <a:ea typeface="Calibri"/>
                  <a:cs typeface="Calibri"/>
                  <a:sym typeface="Calibri"/>
                </a:rPr>
                <a:t>Creation of additional waiting lists </a:t>
              </a:r>
              <a:endParaRPr sz="1500">
                <a:solidFill>
                  <a:schemeClr val="lt1"/>
                </a:solidFill>
                <a:latin typeface="Calibri"/>
                <a:ea typeface="Calibri"/>
                <a:cs typeface="Calibri"/>
                <a:sym typeface="Calibri"/>
              </a:endParaRPr>
            </a:p>
          </p:txBody>
        </p:sp>
        <p:sp>
          <p:nvSpPr>
            <p:cNvPr id="166" name="Google Shape;166;p6"/>
            <p:cNvSpPr/>
            <p:nvPr/>
          </p:nvSpPr>
          <p:spPr>
            <a:xfrm rot="5400000">
              <a:off x="5602293" y="972685"/>
              <a:ext cx="2119312" cy="4434840"/>
            </a:xfrm>
            <a:prstGeom prst="round1Rect">
              <a:avLst>
                <a:gd fmla="val 16667" name="adj"/>
              </a:avLst>
            </a:prstGeom>
            <a:solidFill>
              <a:schemeClr val="lt1"/>
            </a:solidFill>
            <a:ln cap="flat" cmpd="sng" w="1905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6"/>
            <p:cNvSpPr txBox="1"/>
            <p:nvPr/>
          </p:nvSpPr>
          <p:spPr>
            <a:xfrm>
              <a:off x="4444529" y="2660277"/>
              <a:ext cx="4434840" cy="1589484"/>
            </a:xfrm>
            <a:prstGeom prst="rect">
              <a:avLst/>
            </a:prstGeom>
            <a:noFill/>
            <a:ln>
              <a:noFill/>
            </a:ln>
          </p:spPr>
          <p:txBody>
            <a:bodyPr anchorCtr="0" anchor="ctr" bIns="106675" lIns="106675" spcFirstLastPara="1" rIns="106675" wrap="square" tIns="106675">
              <a:noAutofit/>
            </a:bodyPr>
            <a:lstStyle/>
            <a:p>
              <a:pPr indent="0" lvl="0" marL="0" marR="0" rtl="0" algn="ctr">
                <a:lnSpc>
                  <a:spcPct val="90000"/>
                </a:lnSpc>
                <a:spcBef>
                  <a:spcPts val="0"/>
                </a:spcBef>
                <a:spcAft>
                  <a:spcPts val="0"/>
                </a:spcAft>
                <a:buNone/>
              </a:pPr>
              <a:r>
                <a:rPr lang="en-GB" sz="1500">
                  <a:solidFill>
                    <a:schemeClr val="lt1"/>
                  </a:solidFill>
                  <a:latin typeface="Calibri"/>
                  <a:ea typeface="Calibri"/>
                  <a:cs typeface="Calibri"/>
                  <a:sym typeface="Calibri"/>
                </a:rPr>
                <a:t>Prescribing needs</a:t>
              </a:r>
              <a:endParaRPr/>
            </a:p>
            <a:p>
              <a:pPr indent="0" lvl="0" marL="0" marR="0" rtl="0" algn="ctr">
                <a:lnSpc>
                  <a:spcPct val="90000"/>
                </a:lnSpc>
                <a:spcBef>
                  <a:spcPts val="525"/>
                </a:spcBef>
                <a:spcAft>
                  <a:spcPts val="0"/>
                </a:spcAft>
                <a:buNone/>
              </a:pPr>
              <a:r>
                <a:rPr lang="en-GB" sz="1500">
                  <a:solidFill>
                    <a:schemeClr val="lt1"/>
                  </a:solidFill>
                  <a:latin typeface="Calibri"/>
                  <a:ea typeface="Calibri"/>
                  <a:cs typeface="Calibri"/>
                  <a:sym typeface="Calibri"/>
                </a:rPr>
                <a:t>Demanding for staff</a:t>
              </a:r>
              <a:endParaRPr sz="1500">
                <a:solidFill>
                  <a:schemeClr val="lt1"/>
                </a:solidFill>
                <a:latin typeface="Calibri"/>
                <a:ea typeface="Calibri"/>
                <a:cs typeface="Calibri"/>
                <a:sym typeface="Calibri"/>
              </a:endParaRPr>
            </a:p>
          </p:txBody>
        </p:sp>
        <p:sp>
          <p:nvSpPr>
            <p:cNvPr id="168" name="Google Shape;168;p6"/>
            <p:cNvSpPr/>
            <p:nvPr/>
          </p:nvSpPr>
          <p:spPr>
            <a:xfrm>
              <a:off x="3545313" y="1372842"/>
              <a:ext cx="1867182" cy="1659347"/>
            </a:xfrm>
            <a:prstGeom prst="roundRect">
              <a:avLst>
                <a:gd fmla="val 16667" name="adj"/>
              </a:avLst>
            </a:prstGeom>
            <a:solidFill>
              <a:srgbClr val="A8A8A8"/>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6"/>
            <p:cNvSpPr txBox="1"/>
            <p:nvPr/>
          </p:nvSpPr>
          <p:spPr>
            <a:xfrm>
              <a:off x="3626316" y="1453845"/>
              <a:ext cx="1705176" cy="1497341"/>
            </a:xfrm>
            <a:prstGeom prst="rect">
              <a:avLst/>
            </a:prstGeom>
            <a:noFill/>
            <a:ln>
              <a:noFill/>
            </a:ln>
          </p:spPr>
          <p:txBody>
            <a:bodyPr anchorCtr="0" anchor="ctr" bIns="57150" lIns="57150" spcFirstLastPara="1" rIns="57150" wrap="square" tIns="57150">
              <a:noAutofit/>
            </a:bodyPr>
            <a:lstStyle/>
            <a:p>
              <a:pPr indent="0" lvl="0" marL="0" marR="0" rtl="0" algn="ctr">
                <a:lnSpc>
                  <a:spcPct val="90000"/>
                </a:lnSpc>
                <a:spcBef>
                  <a:spcPts val="0"/>
                </a:spcBef>
                <a:spcAft>
                  <a:spcPts val="0"/>
                </a:spcAft>
                <a:buNone/>
              </a:pPr>
              <a:r>
                <a:rPr lang="en-GB" sz="1500">
                  <a:solidFill>
                    <a:schemeClr val="dk1"/>
                  </a:solidFill>
                  <a:latin typeface="Calibri"/>
                  <a:ea typeface="Calibri"/>
                  <a:cs typeface="Calibri"/>
                  <a:sym typeface="Calibri"/>
                </a:rPr>
                <a:t>Benefits</a:t>
              </a:r>
              <a:endParaRPr/>
            </a:p>
            <a:p>
              <a:pPr indent="0" lvl="0" marL="0" marR="0" rtl="0" algn="ctr">
                <a:lnSpc>
                  <a:spcPct val="90000"/>
                </a:lnSpc>
                <a:spcBef>
                  <a:spcPts val="525"/>
                </a:spcBef>
                <a:spcAft>
                  <a:spcPts val="0"/>
                </a:spcAft>
                <a:buNone/>
              </a:pPr>
              <a:r>
                <a:rPr lang="en-GB" sz="1500">
                  <a:solidFill>
                    <a:schemeClr val="dk1"/>
                  </a:solidFill>
                  <a:latin typeface="Calibri"/>
                  <a:ea typeface="Calibri"/>
                  <a:cs typeface="Calibri"/>
                  <a:sym typeface="Calibri"/>
                </a:rPr>
                <a:t>______________</a:t>
              </a:r>
              <a:endParaRPr/>
            </a:p>
            <a:p>
              <a:pPr indent="0" lvl="0" marL="0" marR="0" rtl="0" algn="ctr">
                <a:lnSpc>
                  <a:spcPct val="90000"/>
                </a:lnSpc>
                <a:spcBef>
                  <a:spcPts val="525"/>
                </a:spcBef>
                <a:spcAft>
                  <a:spcPts val="0"/>
                </a:spcAft>
                <a:buNone/>
              </a:pPr>
              <a:r>
                <a:t/>
              </a:r>
              <a:endParaRPr sz="1500">
                <a:solidFill>
                  <a:schemeClr val="dk1"/>
                </a:solidFill>
                <a:latin typeface="Calibri"/>
                <a:ea typeface="Calibri"/>
                <a:cs typeface="Calibri"/>
                <a:sym typeface="Calibri"/>
              </a:endParaRPr>
            </a:p>
            <a:p>
              <a:pPr indent="0" lvl="0" marL="0" marR="0" rtl="0" algn="ctr">
                <a:lnSpc>
                  <a:spcPct val="90000"/>
                </a:lnSpc>
                <a:spcBef>
                  <a:spcPts val="525"/>
                </a:spcBef>
                <a:spcAft>
                  <a:spcPts val="0"/>
                </a:spcAft>
                <a:buNone/>
              </a:pPr>
              <a:r>
                <a:rPr lang="en-GB" sz="1500">
                  <a:solidFill>
                    <a:schemeClr val="dk1"/>
                  </a:solidFill>
                  <a:latin typeface="Calibri"/>
                  <a:ea typeface="Calibri"/>
                  <a:cs typeface="Calibri"/>
                  <a:sym typeface="Calibri"/>
                </a:rPr>
                <a:t>Challenges</a:t>
              </a:r>
              <a:endParaRPr sz="1500">
                <a:solidFill>
                  <a:schemeClr val="dk1"/>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5"/>
                                        </p:tgtEl>
                                        <p:attrNameLst>
                                          <p:attrName>style.visibility</p:attrName>
                                        </p:attrNameLst>
                                      </p:cBhvr>
                                      <p:to>
                                        <p:strVal val="visible"/>
                                      </p:to>
                                    </p:set>
                                    <p:animEffect filter="fade" transition="in">
                                      <p:cBhvr>
                                        <p:cTn dur="500"/>
                                        <p:tgtEl>
                                          <p:spTgt spid="1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7"/>
          <p:cNvSpPr/>
          <p:nvPr/>
        </p:nvSpPr>
        <p:spPr>
          <a:xfrm>
            <a:off x="11155363" y="881063"/>
            <a:ext cx="395287" cy="3937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6" name="Google Shape;176;p7"/>
          <p:cNvSpPr txBox="1"/>
          <p:nvPr/>
        </p:nvSpPr>
        <p:spPr>
          <a:xfrm>
            <a:off x="712788" y="842963"/>
            <a:ext cx="2501900"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Verdana"/>
                <a:ea typeface="Verdana"/>
                <a:cs typeface="Verdana"/>
                <a:sym typeface="Verdana"/>
              </a:rPr>
              <a:t>Forward</a:t>
            </a:r>
            <a:endParaRPr/>
          </a:p>
        </p:txBody>
      </p:sp>
      <p:sp>
        <p:nvSpPr>
          <p:cNvPr id="177" name="Google Shape;177;p7"/>
          <p:cNvSpPr/>
          <p:nvPr/>
        </p:nvSpPr>
        <p:spPr>
          <a:xfrm>
            <a:off x="391319" y="363908"/>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8" name="Google Shape;178;p7"/>
          <p:cNvSpPr txBox="1"/>
          <p:nvPr/>
        </p:nvSpPr>
        <p:spPr>
          <a:xfrm>
            <a:off x="939800" y="1528763"/>
            <a:ext cx="1003935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000">
              <a:solidFill>
                <a:srgbClr val="427AB0"/>
              </a:solidFill>
              <a:latin typeface="Calibri"/>
              <a:ea typeface="Calibri"/>
              <a:cs typeface="Calibri"/>
              <a:sym typeface="Calibri"/>
            </a:endParaRPr>
          </a:p>
        </p:txBody>
      </p:sp>
      <p:sp>
        <p:nvSpPr>
          <p:cNvPr id="179" name="Google Shape;179;p7"/>
          <p:cNvSpPr txBox="1"/>
          <p:nvPr>
            <p:ph type="title"/>
          </p:nvPr>
        </p:nvSpPr>
        <p:spPr>
          <a:xfrm>
            <a:off x="838200" y="391510"/>
            <a:ext cx="10515600" cy="9334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Launch of the CWIC Mental Health service</a:t>
            </a:r>
            <a:endParaRPr b="1" sz="2800"/>
          </a:p>
        </p:txBody>
      </p:sp>
      <p:pic>
        <p:nvPicPr>
          <p:cNvPr id="180" name="Google Shape;180;p7"/>
          <p:cNvPicPr preferRelativeResize="0"/>
          <p:nvPr/>
        </p:nvPicPr>
        <p:blipFill rotWithShape="1">
          <a:blip r:embed="rId3">
            <a:alphaModFix/>
          </a:blip>
          <a:srcRect b="0" l="0" r="0" t="0"/>
          <a:stretch/>
        </p:blipFill>
        <p:spPr>
          <a:xfrm>
            <a:off x="500063" y="5951669"/>
            <a:ext cx="1816765" cy="615749"/>
          </a:xfrm>
          <a:prstGeom prst="rect">
            <a:avLst/>
          </a:prstGeom>
          <a:noFill/>
          <a:ln>
            <a:noFill/>
          </a:ln>
        </p:spPr>
      </p:pic>
      <p:grpSp>
        <p:nvGrpSpPr>
          <p:cNvPr id="181" name="Google Shape;181;p7"/>
          <p:cNvGrpSpPr/>
          <p:nvPr/>
        </p:nvGrpSpPr>
        <p:grpSpPr>
          <a:xfrm>
            <a:off x="1018765" y="1352563"/>
            <a:ext cx="9960385" cy="4730780"/>
            <a:chOff x="0" y="0"/>
            <a:chExt cx="9960385" cy="4730780"/>
          </a:xfrm>
        </p:grpSpPr>
        <p:sp>
          <p:nvSpPr>
            <p:cNvPr id="182" name="Google Shape;182;p7"/>
            <p:cNvSpPr/>
            <p:nvPr/>
          </p:nvSpPr>
          <p:spPr>
            <a:xfrm>
              <a:off x="0" y="1419234"/>
              <a:ext cx="9960385" cy="1892312"/>
            </a:xfrm>
            <a:prstGeom prst="notchedRightArrow">
              <a:avLst>
                <a:gd fmla="val 50000" name="adj1"/>
                <a:gd fmla="val 50000" name="adj2"/>
              </a:avLst>
            </a:prstGeom>
            <a:solidFill>
              <a:srgbClr val="CDCF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7"/>
            <p:cNvSpPr/>
            <p:nvPr/>
          </p:nvSpPr>
          <p:spPr>
            <a:xfrm>
              <a:off x="2729" y="0"/>
              <a:ext cx="987041" cy="18923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7"/>
            <p:cNvSpPr txBox="1"/>
            <p:nvPr/>
          </p:nvSpPr>
          <p:spPr>
            <a:xfrm>
              <a:off x="2729" y="0"/>
              <a:ext cx="987041" cy="1892312"/>
            </a:xfrm>
            <a:prstGeom prst="rect">
              <a:avLst/>
            </a:prstGeom>
            <a:noFill/>
            <a:ln>
              <a:noFill/>
            </a:ln>
          </p:spPr>
          <p:txBody>
            <a:bodyPr anchorCtr="0" anchor="b" bIns="99550" lIns="99550" spcFirstLastPara="1" rIns="99550" wrap="square" tIns="99550">
              <a:noAutofit/>
            </a:bodyPr>
            <a:lstStyle/>
            <a:p>
              <a:pPr indent="0" lvl="0" marL="0" marR="0" rtl="0" algn="ctr">
                <a:lnSpc>
                  <a:spcPct val="90000"/>
                </a:lnSpc>
                <a:spcBef>
                  <a:spcPts val="0"/>
                </a:spcBef>
                <a:spcAft>
                  <a:spcPts val="0"/>
                </a:spcAft>
                <a:buNone/>
              </a:pPr>
              <a:r>
                <a:rPr b="1" lang="en-GB" sz="1400">
                  <a:solidFill>
                    <a:schemeClr val="dk1"/>
                  </a:solidFill>
                  <a:latin typeface="Calibri"/>
                  <a:ea typeface="Calibri"/>
                  <a:cs typeface="Calibri"/>
                  <a:sym typeface="Calibri"/>
                </a:rPr>
                <a:t>30</a:t>
              </a:r>
              <a:r>
                <a:rPr b="1" baseline="30000" lang="en-GB" sz="1400">
                  <a:solidFill>
                    <a:schemeClr val="dk1"/>
                  </a:solidFill>
                  <a:latin typeface="Calibri"/>
                  <a:ea typeface="Calibri"/>
                  <a:cs typeface="Calibri"/>
                  <a:sym typeface="Calibri"/>
                </a:rPr>
                <a:t>th</a:t>
              </a:r>
              <a:r>
                <a:rPr b="1" lang="en-GB" sz="1400">
                  <a:solidFill>
                    <a:schemeClr val="dk1"/>
                  </a:solidFill>
                  <a:latin typeface="Calibri"/>
                  <a:ea typeface="Calibri"/>
                  <a:cs typeface="Calibri"/>
                  <a:sym typeface="Calibri"/>
                </a:rPr>
                <a:t> March </a:t>
              </a:r>
              <a:endParaRPr/>
            </a:p>
            <a:p>
              <a:pPr indent="0" lvl="0" marL="0" marR="0" rtl="0" algn="ctr">
                <a:lnSpc>
                  <a:spcPct val="90000"/>
                </a:lnSpc>
                <a:spcBef>
                  <a:spcPts val="490"/>
                </a:spcBef>
                <a:spcAft>
                  <a:spcPts val="0"/>
                </a:spcAft>
                <a:buNone/>
              </a:pPr>
              <a:r>
                <a:rPr lang="en-GB" sz="1400">
                  <a:solidFill>
                    <a:schemeClr val="dk1"/>
                  </a:solidFill>
                  <a:latin typeface="Calibri"/>
                  <a:ea typeface="Calibri"/>
                  <a:cs typeface="Calibri"/>
                  <a:sym typeface="Calibri"/>
                </a:rPr>
                <a:t>Primary Care Centre turned Covid Hub</a:t>
              </a:r>
              <a:endParaRPr sz="1400">
                <a:solidFill>
                  <a:schemeClr val="dk1"/>
                </a:solidFill>
                <a:latin typeface="Calibri"/>
                <a:ea typeface="Calibri"/>
                <a:cs typeface="Calibri"/>
                <a:sym typeface="Calibri"/>
              </a:endParaRPr>
            </a:p>
          </p:txBody>
        </p:sp>
        <p:sp>
          <p:nvSpPr>
            <p:cNvPr id="185" name="Google Shape;185;p7"/>
            <p:cNvSpPr/>
            <p:nvPr/>
          </p:nvSpPr>
          <p:spPr>
            <a:xfrm>
              <a:off x="259710" y="2128851"/>
              <a:ext cx="473078" cy="473078"/>
            </a:xfrm>
            <a:prstGeom prst="ellipse">
              <a:avLst/>
            </a:prstGeom>
            <a:gradFill>
              <a:gsLst>
                <a:gs pos="0">
                  <a:schemeClr val="lt1"/>
                </a:gs>
                <a:gs pos="50000">
                  <a:schemeClr val="lt1"/>
                </a:gs>
                <a:gs pos="100000">
                  <a:srgbClr val="E1E1E1"/>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7"/>
            <p:cNvSpPr/>
            <p:nvPr/>
          </p:nvSpPr>
          <p:spPr>
            <a:xfrm>
              <a:off x="1039122" y="2838468"/>
              <a:ext cx="1251044" cy="18923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7"/>
            <p:cNvSpPr txBox="1"/>
            <p:nvPr/>
          </p:nvSpPr>
          <p:spPr>
            <a:xfrm>
              <a:off x="1039122" y="2838468"/>
              <a:ext cx="1251044" cy="1892312"/>
            </a:xfrm>
            <a:prstGeom prst="rect">
              <a:avLst/>
            </a:prstGeom>
            <a:noFill/>
            <a:ln>
              <a:noFill/>
            </a:ln>
          </p:spPr>
          <p:txBody>
            <a:bodyPr anchorCtr="0" anchor="t" bIns="99550" lIns="99550" spcFirstLastPara="1" rIns="99550" wrap="square" tIns="99550">
              <a:noAutofit/>
            </a:bodyPr>
            <a:lstStyle/>
            <a:p>
              <a:pPr indent="0" lvl="0" marL="0" marR="0" rtl="0" algn="ctr">
                <a:lnSpc>
                  <a:spcPct val="90000"/>
                </a:lnSpc>
                <a:spcBef>
                  <a:spcPts val="0"/>
                </a:spcBef>
                <a:spcAft>
                  <a:spcPts val="0"/>
                </a:spcAft>
                <a:buNone/>
              </a:pPr>
              <a:r>
                <a:rPr lang="en-GB" sz="1400">
                  <a:solidFill>
                    <a:schemeClr val="dk1"/>
                  </a:solidFill>
                  <a:latin typeface="Calibri"/>
                  <a:ea typeface="Calibri"/>
                  <a:cs typeface="Calibri"/>
                  <a:sym typeface="Calibri"/>
                </a:rPr>
                <a:t>OTs re-locate temporarily to GP Practice</a:t>
              </a:r>
              <a:endParaRPr sz="1400">
                <a:solidFill>
                  <a:schemeClr val="dk1"/>
                </a:solidFill>
                <a:latin typeface="Calibri"/>
                <a:ea typeface="Calibri"/>
                <a:cs typeface="Calibri"/>
                <a:sym typeface="Calibri"/>
              </a:endParaRPr>
            </a:p>
          </p:txBody>
        </p:sp>
        <p:sp>
          <p:nvSpPr>
            <p:cNvPr id="188" name="Google Shape;188;p7"/>
            <p:cNvSpPr/>
            <p:nvPr/>
          </p:nvSpPr>
          <p:spPr>
            <a:xfrm>
              <a:off x="1428105" y="2128851"/>
              <a:ext cx="473078" cy="473078"/>
            </a:xfrm>
            <a:prstGeom prst="ellipse">
              <a:avLst/>
            </a:prstGeom>
            <a:gradFill>
              <a:gsLst>
                <a:gs pos="0">
                  <a:schemeClr val="lt1"/>
                </a:gs>
                <a:gs pos="50000">
                  <a:schemeClr val="lt1"/>
                </a:gs>
                <a:gs pos="100000">
                  <a:srgbClr val="E1E1E1"/>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7"/>
            <p:cNvSpPr/>
            <p:nvPr/>
          </p:nvSpPr>
          <p:spPr>
            <a:xfrm>
              <a:off x="2339519" y="0"/>
              <a:ext cx="987041" cy="18923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7"/>
            <p:cNvSpPr txBox="1"/>
            <p:nvPr/>
          </p:nvSpPr>
          <p:spPr>
            <a:xfrm>
              <a:off x="2339519" y="0"/>
              <a:ext cx="987041" cy="1892312"/>
            </a:xfrm>
            <a:prstGeom prst="rect">
              <a:avLst/>
            </a:prstGeom>
            <a:noFill/>
            <a:ln>
              <a:noFill/>
            </a:ln>
          </p:spPr>
          <p:txBody>
            <a:bodyPr anchorCtr="0" anchor="b" bIns="99550" lIns="99550" spcFirstLastPara="1" rIns="99550" wrap="square" tIns="99550">
              <a:noAutofit/>
            </a:bodyPr>
            <a:lstStyle/>
            <a:p>
              <a:pPr indent="0" lvl="0" marL="0" marR="0" rtl="0" algn="ctr">
                <a:lnSpc>
                  <a:spcPct val="90000"/>
                </a:lnSpc>
                <a:spcBef>
                  <a:spcPts val="0"/>
                </a:spcBef>
                <a:spcAft>
                  <a:spcPts val="0"/>
                </a:spcAft>
                <a:buNone/>
              </a:pPr>
              <a:r>
                <a:rPr lang="en-GB" sz="1400">
                  <a:solidFill>
                    <a:schemeClr val="dk1"/>
                  </a:solidFill>
                  <a:latin typeface="Calibri"/>
                  <a:ea typeface="Calibri"/>
                  <a:cs typeface="Calibri"/>
                  <a:sym typeface="Calibri"/>
                </a:rPr>
                <a:t>OTs and MHNs re-locate to ELCH</a:t>
              </a:r>
              <a:endParaRPr/>
            </a:p>
          </p:txBody>
        </p:sp>
        <p:sp>
          <p:nvSpPr>
            <p:cNvPr id="191" name="Google Shape;191;p7"/>
            <p:cNvSpPr/>
            <p:nvPr/>
          </p:nvSpPr>
          <p:spPr>
            <a:xfrm>
              <a:off x="2596500" y="2128851"/>
              <a:ext cx="473078" cy="473078"/>
            </a:xfrm>
            <a:prstGeom prst="ellipse">
              <a:avLst/>
            </a:prstGeom>
            <a:gradFill>
              <a:gsLst>
                <a:gs pos="0">
                  <a:schemeClr val="lt1"/>
                </a:gs>
                <a:gs pos="50000">
                  <a:schemeClr val="lt1"/>
                </a:gs>
                <a:gs pos="100000">
                  <a:srgbClr val="E1E1E1"/>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7"/>
            <p:cNvSpPr/>
            <p:nvPr/>
          </p:nvSpPr>
          <p:spPr>
            <a:xfrm>
              <a:off x="3375912" y="2838468"/>
              <a:ext cx="1440132" cy="18923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7"/>
            <p:cNvSpPr txBox="1"/>
            <p:nvPr/>
          </p:nvSpPr>
          <p:spPr>
            <a:xfrm>
              <a:off x="3375912" y="2838468"/>
              <a:ext cx="1440132" cy="1892312"/>
            </a:xfrm>
            <a:prstGeom prst="rect">
              <a:avLst/>
            </a:prstGeom>
            <a:noFill/>
            <a:ln>
              <a:noFill/>
            </a:ln>
          </p:spPr>
          <p:txBody>
            <a:bodyPr anchorCtr="0" anchor="t" bIns="99550" lIns="99550" spcFirstLastPara="1" rIns="99550" wrap="square" tIns="99550">
              <a:noAutofit/>
            </a:bodyPr>
            <a:lstStyle/>
            <a:p>
              <a:pPr indent="0" lvl="0" marL="0" marR="0" rtl="0" algn="ctr">
                <a:lnSpc>
                  <a:spcPct val="90000"/>
                </a:lnSpc>
                <a:spcBef>
                  <a:spcPts val="0"/>
                </a:spcBef>
                <a:spcAft>
                  <a:spcPts val="0"/>
                </a:spcAft>
                <a:buNone/>
              </a:pPr>
              <a:r>
                <a:rPr lang="en-GB" sz="1400">
                  <a:solidFill>
                    <a:schemeClr val="dk1"/>
                  </a:solidFill>
                  <a:latin typeface="Calibri"/>
                  <a:ea typeface="Calibri"/>
                  <a:cs typeface="Calibri"/>
                  <a:sym typeface="Calibri"/>
                </a:rPr>
                <a:t>Workaround system built in TRAK</a:t>
              </a:r>
              <a:endParaRPr/>
            </a:p>
          </p:txBody>
        </p:sp>
        <p:sp>
          <p:nvSpPr>
            <p:cNvPr id="194" name="Google Shape;194;p7"/>
            <p:cNvSpPr/>
            <p:nvPr/>
          </p:nvSpPr>
          <p:spPr>
            <a:xfrm>
              <a:off x="3859439" y="2128851"/>
              <a:ext cx="473078" cy="473078"/>
            </a:xfrm>
            <a:prstGeom prst="ellipse">
              <a:avLst/>
            </a:prstGeom>
            <a:gradFill>
              <a:gsLst>
                <a:gs pos="0">
                  <a:schemeClr val="lt1"/>
                </a:gs>
                <a:gs pos="50000">
                  <a:schemeClr val="lt1"/>
                </a:gs>
                <a:gs pos="100000">
                  <a:srgbClr val="E1E1E1"/>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7"/>
            <p:cNvSpPr/>
            <p:nvPr/>
          </p:nvSpPr>
          <p:spPr>
            <a:xfrm>
              <a:off x="4865396" y="0"/>
              <a:ext cx="987041" cy="18923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7"/>
            <p:cNvSpPr txBox="1"/>
            <p:nvPr/>
          </p:nvSpPr>
          <p:spPr>
            <a:xfrm>
              <a:off x="4865396" y="0"/>
              <a:ext cx="987041" cy="1892312"/>
            </a:xfrm>
            <a:prstGeom prst="rect">
              <a:avLst/>
            </a:prstGeom>
            <a:noFill/>
            <a:ln>
              <a:noFill/>
            </a:ln>
          </p:spPr>
          <p:txBody>
            <a:bodyPr anchorCtr="0" anchor="b" bIns="99550" lIns="99550" spcFirstLastPara="1" rIns="99550" wrap="square" tIns="99550">
              <a:noAutofit/>
            </a:bodyPr>
            <a:lstStyle/>
            <a:p>
              <a:pPr indent="0" lvl="0" marL="0" marR="0" rtl="0" algn="ctr">
                <a:lnSpc>
                  <a:spcPct val="90000"/>
                </a:lnSpc>
                <a:spcBef>
                  <a:spcPts val="0"/>
                </a:spcBef>
                <a:spcAft>
                  <a:spcPts val="0"/>
                </a:spcAft>
                <a:buNone/>
              </a:pPr>
              <a:r>
                <a:rPr lang="en-GB" sz="1400">
                  <a:solidFill>
                    <a:schemeClr val="dk1"/>
                  </a:solidFill>
                  <a:latin typeface="Calibri"/>
                  <a:ea typeface="Calibri"/>
                  <a:cs typeface="Calibri"/>
                  <a:sym typeface="Calibri"/>
                </a:rPr>
                <a:t>Initial Team meeting</a:t>
              </a:r>
              <a:endParaRPr/>
            </a:p>
          </p:txBody>
        </p:sp>
        <p:sp>
          <p:nvSpPr>
            <p:cNvPr id="197" name="Google Shape;197;p7"/>
            <p:cNvSpPr/>
            <p:nvPr/>
          </p:nvSpPr>
          <p:spPr>
            <a:xfrm>
              <a:off x="5122378" y="2128851"/>
              <a:ext cx="473078" cy="473078"/>
            </a:xfrm>
            <a:prstGeom prst="ellipse">
              <a:avLst/>
            </a:prstGeom>
            <a:gradFill>
              <a:gsLst>
                <a:gs pos="0">
                  <a:schemeClr val="lt1"/>
                </a:gs>
                <a:gs pos="50000">
                  <a:schemeClr val="lt1"/>
                </a:gs>
                <a:gs pos="100000">
                  <a:srgbClr val="E1E1E1"/>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7"/>
            <p:cNvSpPr/>
            <p:nvPr/>
          </p:nvSpPr>
          <p:spPr>
            <a:xfrm>
              <a:off x="5901790" y="2838468"/>
              <a:ext cx="987041" cy="18923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7"/>
            <p:cNvSpPr txBox="1"/>
            <p:nvPr/>
          </p:nvSpPr>
          <p:spPr>
            <a:xfrm>
              <a:off x="5901790" y="2838468"/>
              <a:ext cx="987041" cy="1892312"/>
            </a:xfrm>
            <a:prstGeom prst="rect">
              <a:avLst/>
            </a:prstGeom>
            <a:noFill/>
            <a:ln>
              <a:noFill/>
            </a:ln>
          </p:spPr>
          <p:txBody>
            <a:bodyPr anchorCtr="0" anchor="t" bIns="99550" lIns="99550" spcFirstLastPara="1" rIns="99550" wrap="square" tIns="99550">
              <a:noAutofit/>
            </a:bodyPr>
            <a:lstStyle/>
            <a:p>
              <a:pPr indent="0" lvl="0" marL="0" marR="0" rtl="0" algn="ctr">
                <a:lnSpc>
                  <a:spcPct val="90000"/>
                </a:lnSpc>
                <a:spcBef>
                  <a:spcPts val="0"/>
                </a:spcBef>
                <a:spcAft>
                  <a:spcPts val="0"/>
                </a:spcAft>
                <a:buNone/>
              </a:pPr>
              <a:r>
                <a:rPr lang="en-GB" sz="1400">
                  <a:solidFill>
                    <a:schemeClr val="dk1"/>
                  </a:solidFill>
                  <a:latin typeface="Calibri"/>
                  <a:ea typeface="Calibri"/>
                  <a:cs typeface="Calibri"/>
                  <a:sym typeface="Calibri"/>
                </a:rPr>
                <a:t>Team Induction</a:t>
              </a:r>
              <a:endParaRPr/>
            </a:p>
          </p:txBody>
        </p:sp>
        <p:sp>
          <p:nvSpPr>
            <p:cNvPr id="200" name="Google Shape;200;p7"/>
            <p:cNvSpPr/>
            <p:nvPr/>
          </p:nvSpPr>
          <p:spPr>
            <a:xfrm>
              <a:off x="6158771" y="2128851"/>
              <a:ext cx="473078" cy="473078"/>
            </a:xfrm>
            <a:prstGeom prst="ellipse">
              <a:avLst/>
            </a:prstGeom>
            <a:gradFill>
              <a:gsLst>
                <a:gs pos="0">
                  <a:schemeClr val="lt1"/>
                </a:gs>
                <a:gs pos="50000">
                  <a:schemeClr val="lt1"/>
                </a:gs>
                <a:gs pos="100000">
                  <a:srgbClr val="E1E1E1"/>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7"/>
            <p:cNvSpPr/>
            <p:nvPr/>
          </p:nvSpPr>
          <p:spPr>
            <a:xfrm>
              <a:off x="6938183" y="0"/>
              <a:ext cx="987041" cy="18923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7"/>
            <p:cNvSpPr txBox="1"/>
            <p:nvPr/>
          </p:nvSpPr>
          <p:spPr>
            <a:xfrm>
              <a:off x="6938183" y="0"/>
              <a:ext cx="987041" cy="1892312"/>
            </a:xfrm>
            <a:prstGeom prst="rect">
              <a:avLst/>
            </a:prstGeom>
            <a:noFill/>
            <a:ln>
              <a:noFill/>
            </a:ln>
          </p:spPr>
          <p:txBody>
            <a:bodyPr anchorCtr="0" anchor="b" bIns="99550" lIns="99550" spcFirstLastPara="1" rIns="99550" wrap="square" tIns="99550">
              <a:noAutofit/>
            </a:bodyPr>
            <a:lstStyle/>
            <a:p>
              <a:pPr indent="0" lvl="0" marL="0" marR="0" rtl="0" algn="ctr">
                <a:lnSpc>
                  <a:spcPct val="90000"/>
                </a:lnSpc>
                <a:spcBef>
                  <a:spcPts val="0"/>
                </a:spcBef>
                <a:spcAft>
                  <a:spcPts val="0"/>
                </a:spcAft>
                <a:buNone/>
              </a:pPr>
              <a:r>
                <a:rPr b="1" lang="en-GB" sz="1400">
                  <a:solidFill>
                    <a:schemeClr val="dk1"/>
                  </a:solidFill>
                  <a:latin typeface="Calibri"/>
                  <a:ea typeface="Calibri"/>
                  <a:cs typeface="Calibri"/>
                  <a:sym typeface="Calibri"/>
                </a:rPr>
                <a:t>28</a:t>
              </a:r>
              <a:r>
                <a:rPr b="1" baseline="30000" lang="en-GB" sz="1400">
                  <a:solidFill>
                    <a:schemeClr val="dk1"/>
                  </a:solidFill>
                  <a:latin typeface="Calibri"/>
                  <a:ea typeface="Calibri"/>
                  <a:cs typeface="Calibri"/>
                  <a:sym typeface="Calibri"/>
                </a:rPr>
                <a:t>th</a:t>
              </a:r>
              <a:r>
                <a:rPr b="1" lang="en-GB" sz="1400">
                  <a:solidFill>
                    <a:schemeClr val="dk1"/>
                  </a:solidFill>
                  <a:latin typeface="Calibri"/>
                  <a:ea typeface="Calibri"/>
                  <a:cs typeface="Calibri"/>
                  <a:sym typeface="Calibri"/>
                </a:rPr>
                <a:t> April </a:t>
              </a:r>
              <a:r>
                <a:rPr lang="en-GB" sz="1400">
                  <a:solidFill>
                    <a:schemeClr val="dk1"/>
                  </a:solidFill>
                  <a:latin typeface="Calibri"/>
                  <a:ea typeface="Calibri"/>
                  <a:cs typeface="Calibri"/>
                  <a:sym typeface="Calibri"/>
                </a:rPr>
                <a:t> CWIC MH launches to West Cluster</a:t>
              </a:r>
              <a:endParaRPr/>
            </a:p>
          </p:txBody>
        </p:sp>
        <p:sp>
          <p:nvSpPr>
            <p:cNvPr id="203" name="Google Shape;203;p7"/>
            <p:cNvSpPr/>
            <p:nvPr/>
          </p:nvSpPr>
          <p:spPr>
            <a:xfrm>
              <a:off x="7195164" y="2128851"/>
              <a:ext cx="473078" cy="473078"/>
            </a:xfrm>
            <a:prstGeom prst="ellipse">
              <a:avLst/>
            </a:prstGeom>
            <a:gradFill>
              <a:gsLst>
                <a:gs pos="0">
                  <a:schemeClr val="lt1"/>
                </a:gs>
                <a:gs pos="50000">
                  <a:schemeClr val="lt1"/>
                </a:gs>
                <a:gs pos="100000">
                  <a:srgbClr val="E1E1E1"/>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7"/>
            <p:cNvSpPr/>
            <p:nvPr/>
          </p:nvSpPr>
          <p:spPr>
            <a:xfrm>
              <a:off x="7974576" y="2838468"/>
              <a:ext cx="987041" cy="18923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7"/>
            <p:cNvSpPr txBox="1"/>
            <p:nvPr/>
          </p:nvSpPr>
          <p:spPr>
            <a:xfrm>
              <a:off x="7974576" y="2838468"/>
              <a:ext cx="987041" cy="1892312"/>
            </a:xfrm>
            <a:prstGeom prst="rect">
              <a:avLst/>
            </a:prstGeom>
            <a:noFill/>
            <a:ln>
              <a:noFill/>
            </a:ln>
          </p:spPr>
          <p:txBody>
            <a:bodyPr anchorCtr="0" anchor="t" bIns="99550" lIns="99550" spcFirstLastPara="1" rIns="99550" wrap="square" tIns="99550">
              <a:noAutofit/>
            </a:bodyPr>
            <a:lstStyle/>
            <a:p>
              <a:pPr indent="0" lvl="0" marL="0" marR="0" rtl="0" algn="ctr">
                <a:lnSpc>
                  <a:spcPct val="90000"/>
                </a:lnSpc>
                <a:spcBef>
                  <a:spcPts val="0"/>
                </a:spcBef>
                <a:spcAft>
                  <a:spcPts val="0"/>
                </a:spcAft>
                <a:buNone/>
              </a:pPr>
              <a:r>
                <a:rPr b="1" lang="en-GB" sz="1400">
                  <a:solidFill>
                    <a:schemeClr val="dk1"/>
                  </a:solidFill>
                  <a:latin typeface="Calibri"/>
                  <a:ea typeface="Calibri"/>
                  <a:cs typeface="Calibri"/>
                  <a:sym typeface="Calibri"/>
                </a:rPr>
                <a:t>5</a:t>
              </a:r>
              <a:r>
                <a:rPr b="1" baseline="30000" lang="en-GB" sz="1400">
                  <a:solidFill>
                    <a:schemeClr val="dk1"/>
                  </a:solidFill>
                  <a:latin typeface="Calibri"/>
                  <a:ea typeface="Calibri"/>
                  <a:cs typeface="Calibri"/>
                  <a:sym typeface="Calibri"/>
                </a:rPr>
                <a:t>th</a:t>
              </a:r>
              <a:r>
                <a:rPr b="1" lang="en-GB" sz="1400">
                  <a:solidFill>
                    <a:schemeClr val="dk1"/>
                  </a:solidFill>
                  <a:latin typeface="Calibri"/>
                  <a:ea typeface="Calibri"/>
                  <a:cs typeface="Calibri"/>
                  <a:sym typeface="Calibri"/>
                </a:rPr>
                <a:t> May </a:t>
              </a:r>
              <a:r>
                <a:rPr lang="en-GB" sz="1400">
                  <a:solidFill>
                    <a:schemeClr val="dk1"/>
                  </a:solidFill>
                  <a:latin typeface="Calibri"/>
                  <a:ea typeface="Calibri"/>
                  <a:cs typeface="Calibri"/>
                  <a:sym typeface="Calibri"/>
                </a:rPr>
                <a:t> CWIC MH launches to East Cluster</a:t>
              </a:r>
              <a:endParaRPr/>
            </a:p>
          </p:txBody>
        </p:sp>
        <p:sp>
          <p:nvSpPr>
            <p:cNvPr id="206" name="Google Shape;206;p7"/>
            <p:cNvSpPr/>
            <p:nvPr/>
          </p:nvSpPr>
          <p:spPr>
            <a:xfrm>
              <a:off x="8231557" y="2128851"/>
              <a:ext cx="473078" cy="473078"/>
            </a:xfrm>
            <a:prstGeom prst="ellipse">
              <a:avLst/>
            </a:prstGeom>
            <a:gradFill>
              <a:gsLst>
                <a:gs pos="0">
                  <a:schemeClr val="lt1"/>
                </a:gs>
                <a:gs pos="50000">
                  <a:schemeClr val="lt1"/>
                </a:gs>
                <a:gs pos="100000">
                  <a:srgbClr val="E1E1E1"/>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500"/>
                                        <p:tgtEl>
                                          <p:spTgt spid="1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8"/>
          <p:cNvSpPr/>
          <p:nvPr/>
        </p:nvSpPr>
        <p:spPr>
          <a:xfrm>
            <a:off x="11155363" y="881063"/>
            <a:ext cx="395287" cy="3937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3" name="Google Shape;213;p8"/>
          <p:cNvSpPr txBox="1"/>
          <p:nvPr/>
        </p:nvSpPr>
        <p:spPr>
          <a:xfrm>
            <a:off x="712788" y="842963"/>
            <a:ext cx="2501900"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Verdana"/>
                <a:ea typeface="Verdana"/>
                <a:cs typeface="Verdana"/>
                <a:sym typeface="Verdana"/>
              </a:rPr>
              <a:t>Forward</a:t>
            </a:r>
            <a:endParaRPr/>
          </a:p>
        </p:txBody>
      </p:sp>
      <p:sp>
        <p:nvSpPr>
          <p:cNvPr id="214" name="Google Shape;214;p8"/>
          <p:cNvSpPr/>
          <p:nvPr/>
        </p:nvSpPr>
        <p:spPr>
          <a:xfrm>
            <a:off x="500063" y="391511"/>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5" name="Google Shape;215;p8"/>
          <p:cNvSpPr txBox="1"/>
          <p:nvPr/>
        </p:nvSpPr>
        <p:spPr>
          <a:xfrm>
            <a:off x="939800" y="1528763"/>
            <a:ext cx="1003935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000">
              <a:solidFill>
                <a:srgbClr val="427AB0"/>
              </a:solidFill>
              <a:latin typeface="Calibri"/>
              <a:ea typeface="Calibri"/>
              <a:cs typeface="Calibri"/>
              <a:sym typeface="Calibri"/>
            </a:endParaRPr>
          </a:p>
        </p:txBody>
      </p:sp>
      <p:sp>
        <p:nvSpPr>
          <p:cNvPr id="216" name="Google Shape;216;p8"/>
          <p:cNvSpPr txBox="1"/>
          <p:nvPr>
            <p:ph type="title"/>
          </p:nvPr>
        </p:nvSpPr>
        <p:spPr>
          <a:xfrm>
            <a:off x="838200" y="391510"/>
            <a:ext cx="10515600" cy="9334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Launch of the CWIC Mental Health service</a:t>
            </a:r>
            <a:endParaRPr b="1" sz="2800"/>
          </a:p>
        </p:txBody>
      </p:sp>
      <p:pic>
        <p:nvPicPr>
          <p:cNvPr id="217" name="Google Shape;217;p8"/>
          <p:cNvPicPr preferRelativeResize="0"/>
          <p:nvPr/>
        </p:nvPicPr>
        <p:blipFill rotWithShape="1">
          <a:blip r:embed="rId3">
            <a:alphaModFix/>
          </a:blip>
          <a:srcRect b="0" l="0" r="0" t="0"/>
          <a:stretch/>
        </p:blipFill>
        <p:spPr>
          <a:xfrm>
            <a:off x="9997556" y="5515729"/>
            <a:ext cx="1379831" cy="743815"/>
          </a:xfrm>
          <a:prstGeom prst="rect">
            <a:avLst/>
          </a:prstGeom>
          <a:noFill/>
          <a:ln>
            <a:noFill/>
          </a:ln>
        </p:spPr>
      </p:pic>
      <p:pic>
        <p:nvPicPr>
          <p:cNvPr descr="Image" id="218" name="Google Shape;218;p8"/>
          <p:cNvPicPr preferRelativeResize="0"/>
          <p:nvPr>
            <p:ph idx="1" type="body"/>
          </p:nvPr>
        </p:nvPicPr>
        <p:blipFill rotWithShape="1">
          <a:blip r:embed="rId4">
            <a:alphaModFix/>
          </a:blip>
          <a:srcRect b="0" l="0" r="0" t="0"/>
          <a:stretch/>
        </p:blipFill>
        <p:spPr>
          <a:xfrm>
            <a:off x="1242750" y="1538103"/>
            <a:ext cx="8400845" cy="4200423"/>
          </a:xfrm>
          <a:prstGeom prst="rect">
            <a:avLst/>
          </a:prstGeom>
          <a:noFill/>
          <a:ln>
            <a:noFill/>
          </a:ln>
        </p:spPr>
      </p:pic>
      <p:pic>
        <p:nvPicPr>
          <p:cNvPr id="219" name="Google Shape;219;p8"/>
          <p:cNvPicPr preferRelativeResize="0"/>
          <p:nvPr/>
        </p:nvPicPr>
        <p:blipFill rotWithShape="1">
          <a:blip r:embed="rId5">
            <a:alphaModFix/>
          </a:blip>
          <a:srcRect b="0" l="0" r="0" t="0"/>
          <a:stretch/>
        </p:blipFill>
        <p:spPr>
          <a:xfrm>
            <a:off x="500063" y="5951669"/>
            <a:ext cx="1816765" cy="6157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500"/>
                                        <p:tgtEl>
                                          <p:spTgt spid="2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9"/>
          <p:cNvSpPr/>
          <p:nvPr/>
        </p:nvSpPr>
        <p:spPr>
          <a:xfrm>
            <a:off x="11155363" y="881063"/>
            <a:ext cx="395287" cy="3937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6" name="Google Shape;226;p9"/>
          <p:cNvSpPr txBox="1"/>
          <p:nvPr/>
        </p:nvSpPr>
        <p:spPr>
          <a:xfrm>
            <a:off x="712788" y="842963"/>
            <a:ext cx="2501900"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Verdana"/>
                <a:ea typeface="Verdana"/>
                <a:cs typeface="Verdana"/>
                <a:sym typeface="Verdana"/>
              </a:rPr>
              <a:t>Forward</a:t>
            </a:r>
            <a:endParaRPr/>
          </a:p>
        </p:txBody>
      </p:sp>
      <p:sp>
        <p:nvSpPr>
          <p:cNvPr id="227" name="Google Shape;227;p9"/>
          <p:cNvSpPr/>
          <p:nvPr/>
        </p:nvSpPr>
        <p:spPr>
          <a:xfrm>
            <a:off x="500063" y="391511"/>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8" name="Google Shape;228;p9"/>
          <p:cNvSpPr txBox="1"/>
          <p:nvPr/>
        </p:nvSpPr>
        <p:spPr>
          <a:xfrm>
            <a:off x="939800" y="1528763"/>
            <a:ext cx="1003935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000">
              <a:solidFill>
                <a:srgbClr val="427AB0"/>
              </a:solidFill>
              <a:latin typeface="Calibri"/>
              <a:ea typeface="Calibri"/>
              <a:cs typeface="Calibri"/>
              <a:sym typeface="Calibri"/>
            </a:endParaRPr>
          </a:p>
        </p:txBody>
      </p:sp>
      <p:sp>
        <p:nvSpPr>
          <p:cNvPr id="229" name="Google Shape;229;p9"/>
          <p:cNvSpPr txBox="1"/>
          <p:nvPr>
            <p:ph type="title"/>
          </p:nvPr>
        </p:nvSpPr>
        <p:spPr>
          <a:xfrm>
            <a:off x="838200" y="391510"/>
            <a:ext cx="10515600" cy="9334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Highlights</a:t>
            </a:r>
            <a:endParaRPr b="1" sz="2800"/>
          </a:p>
        </p:txBody>
      </p:sp>
      <p:sp>
        <p:nvSpPr>
          <p:cNvPr id="230" name="Google Shape;230;p9"/>
          <p:cNvSpPr txBox="1"/>
          <p:nvPr>
            <p:ph idx="1" type="body"/>
          </p:nvPr>
        </p:nvSpPr>
        <p:spPr>
          <a:xfrm>
            <a:off x="838200" y="1628196"/>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GB"/>
              <a:t>Over 4,000 contacts</a:t>
            </a:r>
            <a:endParaRPr/>
          </a:p>
          <a:p>
            <a:pPr indent="-228600" lvl="0" marL="228600" rtl="0" algn="l">
              <a:lnSpc>
                <a:spcPct val="90000"/>
              </a:lnSpc>
              <a:spcBef>
                <a:spcPts val="1000"/>
              </a:spcBef>
              <a:spcAft>
                <a:spcPts val="0"/>
              </a:spcAft>
              <a:buClr>
                <a:schemeClr val="dk1"/>
              </a:buClr>
              <a:buSzPts val="2800"/>
              <a:buChar char="•"/>
            </a:pPr>
            <a:r>
              <a:rPr lang="en-GB"/>
              <a:t>91% of all contacts had no further referral to PTS, CMHT, IHTT or Psychiatry</a:t>
            </a:r>
            <a:endParaRPr/>
          </a:p>
          <a:p>
            <a:pPr indent="-228600" lvl="0" marL="228600" rtl="0" algn="l">
              <a:lnSpc>
                <a:spcPct val="90000"/>
              </a:lnSpc>
              <a:spcBef>
                <a:spcPts val="1000"/>
              </a:spcBef>
              <a:spcAft>
                <a:spcPts val="0"/>
              </a:spcAft>
              <a:buClr>
                <a:schemeClr val="dk1"/>
              </a:buClr>
              <a:buSzPts val="2800"/>
              <a:buChar char="•"/>
            </a:pPr>
            <a:r>
              <a:rPr lang="en-GB"/>
              <a:t>37% reduction in GP referrals to PTS</a:t>
            </a:r>
            <a:endParaRPr/>
          </a:p>
          <a:p>
            <a:pPr indent="-228600" lvl="0" marL="228600" rtl="0" algn="l">
              <a:lnSpc>
                <a:spcPct val="90000"/>
              </a:lnSpc>
              <a:spcBef>
                <a:spcPts val="1000"/>
              </a:spcBef>
              <a:spcAft>
                <a:spcPts val="0"/>
              </a:spcAft>
              <a:buClr>
                <a:schemeClr val="dk1"/>
              </a:buClr>
              <a:buSzPts val="2800"/>
              <a:buChar char="•"/>
            </a:pPr>
            <a:r>
              <a:rPr lang="en-GB"/>
              <a:t>Increase in number of individuals directly accessing service – in 2021 33% of all appointments</a:t>
            </a:r>
            <a:endParaRPr/>
          </a:p>
          <a:p>
            <a:pPr indent="-228600" lvl="0" marL="228600" rtl="0" algn="l">
              <a:lnSpc>
                <a:spcPct val="90000"/>
              </a:lnSpc>
              <a:spcBef>
                <a:spcPts val="1000"/>
              </a:spcBef>
              <a:spcAft>
                <a:spcPts val="0"/>
              </a:spcAft>
              <a:buClr>
                <a:schemeClr val="dk1"/>
              </a:buClr>
              <a:buSzPts val="2800"/>
              <a:buChar char="•"/>
            </a:pPr>
            <a:r>
              <a:rPr lang="en-GB"/>
              <a:t>Increase in demand from January to March by 67%.</a:t>
            </a:r>
            <a:endParaRPr/>
          </a:p>
        </p:txBody>
      </p:sp>
      <p:pic>
        <p:nvPicPr>
          <p:cNvPr id="231" name="Google Shape;231;p9"/>
          <p:cNvPicPr preferRelativeResize="0"/>
          <p:nvPr/>
        </p:nvPicPr>
        <p:blipFill rotWithShape="1">
          <a:blip r:embed="rId3">
            <a:alphaModFix/>
          </a:blip>
          <a:srcRect b="0" l="0" r="0" t="0"/>
          <a:stretch/>
        </p:blipFill>
        <p:spPr>
          <a:xfrm>
            <a:off x="500063" y="5869088"/>
            <a:ext cx="1816765" cy="6157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8"/>
                                        </p:tgtEl>
                                        <p:attrNameLst>
                                          <p:attrName>style.visibility</p:attrName>
                                        </p:attrNameLst>
                                      </p:cBhvr>
                                      <p:to>
                                        <p:strVal val="visible"/>
                                      </p:to>
                                    </p:set>
                                    <p:animEffect filter="fade" transition="in">
                                      <p:cBhvr>
                                        <p:cTn dur="500"/>
                                        <p:tgtEl>
                                          <p:spTgt spid="2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0"/>
          <p:cNvSpPr/>
          <p:nvPr/>
        </p:nvSpPr>
        <p:spPr>
          <a:xfrm>
            <a:off x="11155363" y="881063"/>
            <a:ext cx="395287" cy="3937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8" name="Google Shape;238;p10"/>
          <p:cNvSpPr txBox="1"/>
          <p:nvPr/>
        </p:nvSpPr>
        <p:spPr>
          <a:xfrm>
            <a:off x="712788" y="842963"/>
            <a:ext cx="2501900"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Verdana"/>
                <a:ea typeface="Verdana"/>
                <a:cs typeface="Verdana"/>
                <a:sym typeface="Verdana"/>
              </a:rPr>
              <a:t>Forward</a:t>
            </a:r>
            <a:endParaRPr/>
          </a:p>
        </p:txBody>
      </p:sp>
      <p:sp>
        <p:nvSpPr>
          <p:cNvPr id="239" name="Google Shape;239;p10"/>
          <p:cNvSpPr/>
          <p:nvPr/>
        </p:nvSpPr>
        <p:spPr>
          <a:xfrm>
            <a:off x="500063" y="391511"/>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0" name="Google Shape;240;p10"/>
          <p:cNvSpPr txBox="1"/>
          <p:nvPr/>
        </p:nvSpPr>
        <p:spPr>
          <a:xfrm>
            <a:off x="939800" y="1528763"/>
            <a:ext cx="1003935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000">
              <a:solidFill>
                <a:srgbClr val="427AB0"/>
              </a:solidFill>
              <a:latin typeface="Calibri"/>
              <a:ea typeface="Calibri"/>
              <a:cs typeface="Calibri"/>
              <a:sym typeface="Calibri"/>
            </a:endParaRPr>
          </a:p>
        </p:txBody>
      </p:sp>
      <p:sp>
        <p:nvSpPr>
          <p:cNvPr id="241" name="Google Shape;241;p10"/>
          <p:cNvSpPr txBox="1"/>
          <p:nvPr>
            <p:ph type="title"/>
          </p:nvPr>
        </p:nvSpPr>
        <p:spPr>
          <a:xfrm>
            <a:off x="838200" y="391510"/>
            <a:ext cx="10515600" cy="9334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Quality Improvement and Evaluation</a:t>
            </a:r>
            <a:endParaRPr b="1" sz="2800"/>
          </a:p>
        </p:txBody>
      </p:sp>
      <p:sp>
        <p:nvSpPr>
          <p:cNvPr id="242" name="Google Shape;242;p10"/>
          <p:cNvSpPr txBox="1"/>
          <p:nvPr>
            <p:ph idx="1" type="body"/>
          </p:nvPr>
        </p:nvSpPr>
        <p:spPr>
          <a:xfrm>
            <a:off x="838200" y="1628196"/>
            <a:ext cx="760476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GB"/>
              <a:t>Staff development sessions </a:t>
            </a:r>
            <a:endParaRPr/>
          </a:p>
          <a:p>
            <a:pPr indent="-228600" lvl="0" marL="228600" rtl="0" algn="l">
              <a:lnSpc>
                <a:spcPct val="90000"/>
              </a:lnSpc>
              <a:spcBef>
                <a:spcPts val="1000"/>
              </a:spcBef>
              <a:spcAft>
                <a:spcPts val="0"/>
              </a:spcAft>
              <a:buClr>
                <a:schemeClr val="dk1"/>
              </a:buClr>
              <a:buSzPts val="2800"/>
              <a:buChar char="•"/>
            </a:pPr>
            <a:r>
              <a:rPr lang="en-GB"/>
              <a:t>GP Survey</a:t>
            </a:r>
            <a:endParaRPr/>
          </a:p>
          <a:p>
            <a:pPr indent="-228600" lvl="0" marL="228600" rtl="0" algn="l">
              <a:lnSpc>
                <a:spcPct val="90000"/>
              </a:lnSpc>
              <a:spcBef>
                <a:spcPts val="1000"/>
              </a:spcBef>
              <a:spcAft>
                <a:spcPts val="0"/>
              </a:spcAft>
              <a:buClr>
                <a:schemeClr val="dk1"/>
              </a:buClr>
              <a:buSzPts val="2800"/>
              <a:buChar char="•"/>
            </a:pPr>
            <a:r>
              <a:rPr lang="en-GB"/>
              <a:t>Patient Survey</a:t>
            </a:r>
            <a:endParaRPr/>
          </a:p>
          <a:p>
            <a:pPr indent="-228600" lvl="0" marL="228600" rtl="0" algn="l">
              <a:lnSpc>
                <a:spcPct val="90000"/>
              </a:lnSpc>
              <a:spcBef>
                <a:spcPts val="1000"/>
              </a:spcBef>
              <a:spcAft>
                <a:spcPts val="0"/>
              </a:spcAft>
              <a:buClr>
                <a:schemeClr val="dk1"/>
              </a:buClr>
              <a:buSzPts val="2800"/>
              <a:buChar char="•"/>
            </a:pPr>
            <a:r>
              <a:rPr lang="en-GB"/>
              <a:t>Collaborative QI Work with GPs</a:t>
            </a:r>
            <a:endParaRPr/>
          </a:p>
          <a:p>
            <a:pPr indent="-228600" lvl="0" marL="228600" rtl="0" algn="l">
              <a:lnSpc>
                <a:spcPct val="90000"/>
              </a:lnSpc>
              <a:spcBef>
                <a:spcPts val="1000"/>
              </a:spcBef>
              <a:spcAft>
                <a:spcPts val="0"/>
              </a:spcAft>
              <a:buClr>
                <a:schemeClr val="dk1"/>
              </a:buClr>
              <a:buSzPts val="2800"/>
              <a:buChar char="•"/>
            </a:pPr>
            <a:r>
              <a:rPr lang="en-GB"/>
              <a:t>Clinical Time and Appointment Audit</a:t>
            </a:r>
            <a:endParaRPr/>
          </a:p>
          <a:p>
            <a:pPr indent="-228600" lvl="0" marL="228600" rtl="0" algn="l">
              <a:lnSpc>
                <a:spcPct val="90000"/>
              </a:lnSpc>
              <a:spcBef>
                <a:spcPts val="1000"/>
              </a:spcBef>
              <a:spcAft>
                <a:spcPts val="0"/>
              </a:spcAft>
              <a:buClr>
                <a:schemeClr val="dk1"/>
              </a:buClr>
              <a:buSzPts val="2800"/>
              <a:buChar char="•"/>
            </a:pPr>
            <a:r>
              <a:rPr lang="en-GB"/>
              <a:t>Service Activity analysis</a:t>
            </a:r>
            <a:endParaRPr/>
          </a:p>
          <a:p>
            <a:pPr indent="-228600" lvl="0" marL="228600" rtl="0" algn="l">
              <a:lnSpc>
                <a:spcPct val="90000"/>
              </a:lnSpc>
              <a:spcBef>
                <a:spcPts val="1000"/>
              </a:spcBef>
              <a:spcAft>
                <a:spcPts val="0"/>
              </a:spcAft>
              <a:buClr>
                <a:schemeClr val="dk1"/>
              </a:buClr>
              <a:buSzPts val="2800"/>
              <a:buChar char="•"/>
            </a:pPr>
            <a:r>
              <a:rPr lang="en-GB"/>
              <a:t>Trial and Error</a:t>
            </a:r>
            <a:endParaRPr/>
          </a:p>
          <a:p>
            <a:pPr indent="-50800" lvl="0" marL="228600" rtl="0" algn="l">
              <a:lnSpc>
                <a:spcPct val="90000"/>
              </a:lnSpc>
              <a:spcBef>
                <a:spcPts val="1000"/>
              </a:spcBef>
              <a:spcAft>
                <a:spcPts val="0"/>
              </a:spcAft>
              <a:buClr>
                <a:schemeClr val="dk1"/>
              </a:buClr>
              <a:buSzPts val="2800"/>
              <a:buNone/>
            </a:pPr>
            <a:r>
              <a:t/>
            </a:r>
            <a:endParaRPr/>
          </a:p>
        </p:txBody>
      </p:sp>
      <p:pic>
        <p:nvPicPr>
          <p:cNvPr id="243" name="Google Shape;243;p10"/>
          <p:cNvPicPr preferRelativeResize="0"/>
          <p:nvPr/>
        </p:nvPicPr>
        <p:blipFill rotWithShape="1">
          <a:blip r:embed="rId3">
            <a:alphaModFix/>
          </a:blip>
          <a:srcRect b="0" l="0" r="0" t="0"/>
          <a:stretch/>
        </p:blipFill>
        <p:spPr>
          <a:xfrm>
            <a:off x="500063" y="5812656"/>
            <a:ext cx="1816765" cy="6157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500"/>
                                        <p:tgtEl>
                                          <p:spTgt spid="2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1"/>
          <p:cNvSpPr/>
          <p:nvPr/>
        </p:nvSpPr>
        <p:spPr>
          <a:xfrm>
            <a:off x="11155363" y="881063"/>
            <a:ext cx="395287" cy="3937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0" name="Google Shape;250;p11"/>
          <p:cNvSpPr txBox="1"/>
          <p:nvPr/>
        </p:nvSpPr>
        <p:spPr>
          <a:xfrm>
            <a:off x="712788" y="842963"/>
            <a:ext cx="2501900"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Verdana"/>
                <a:ea typeface="Verdana"/>
                <a:cs typeface="Verdana"/>
                <a:sym typeface="Verdana"/>
              </a:rPr>
              <a:t>Forward</a:t>
            </a:r>
            <a:endParaRPr/>
          </a:p>
        </p:txBody>
      </p:sp>
      <p:sp>
        <p:nvSpPr>
          <p:cNvPr id="251" name="Google Shape;251;p11"/>
          <p:cNvSpPr/>
          <p:nvPr/>
        </p:nvSpPr>
        <p:spPr>
          <a:xfrm>
            <a:off x="500063" y="391511"/>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2" name="Google Shape;252;p11"/>
          <p:cNvSpPr txBox="1"/>
          <p:nvPr/>
        </p:nvSpPr>
        <p:spPr>
          <a:xfrm>
            <a:off x="939800" y="1528763"/>
            <a:ext cx="1003935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000">
              <a:solidFill>
                <a:srgbClr val="427AB0"/>
              </a:solidFill>
              <a:latin typeface="Calibri"/>
              <a:ea typeface="Calibri"/>
              <a:cs typeface="Calibri"/>
              <a:sym typeface="Calibri"/>
            </a:endParaRPr>
          </a:p>
        </p:txBody>
      </p:sp>
      <p:sp>
        <p:nvSpPr>
          <p:cNvPr id="253" name="Google Shape;253;p11"/>
          <p:cNvSpPr txBox="1"/>
          <p:nvPr>
            <p:ph type="title"/>
          </p:nvPr>
        </p:nvSpPr>
        <p:spPr>
          <a:xfrm>
            <a:off x="838200" y="391510"/>
            <a:ext cx="10515600" cy="9334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Service Overview</a:t>
            </a:r>
            <a:endParaRPr b="1" sz="2800"/>
          </a:p>
        </p:txBody>
      </p:sp>
      <p:sp>
        <p:nvSpPr>
          <p:cNvPr id="254" name="Google Shape;254;p11"/>
          <p:cNvSpPr txBox="1"/>
          <p:nvPr>
            <p:ph idx="1" type="body"/>
          </p:nvPr>
        </p:nvSpPr>
        <p:spPr>
          <a:xfrm>
            <a:off x="838199" y="1638587"/>
            <a:ext cx="10798175"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GB"/>
              <a:t>Direct, easy-to-access pathway to specialist service. Single point of contact</a:t>
            </a:r>
            <a:endParaRPr/>
          </a:p>
          <a:p>
            <a:pPr indent="-228600" lvl="0" marL="228600" rtl="0" algn="l">
              <a:lnSpc>
                <a:spcPct val="90000"/>
              </a:lnSpc>
              <a:spcBef>
                <a:spcPts val="1000"/>
              </a:spcBef>
              <a:spcAft>
                <a:spcPts val="0"/>
              </a:spcAft>
              <a:buClr>
                <a:schemeClr val="dk1"/>
              </a:buClr>
              <a:buSzPts val="2800"/>
              <a:buChar char="•"/>
            </a:pPr>
            <a:r>
              <a:rPr lang="en-GB"/>
              <a:t> Appointment available within 36 hours</a:t>
            </a:r>
            <a:endParaRPr/>
          </a:p>
          <a:p>
            <a:pPr indent="-228600" lvl="0" marL="228600" rtl="0" algn="l">
              <a:lnSpc>
                <a:spcPct val="90000"/>
              </a:lnSpc>
              <a:spcBef>
                <a:spcPts val="1000"/>
              </a:spcBef>
              <a:spcAft>
                <a:spcPts val="0"/>
              </a:spcAft>
              <a:buClr>
                <a:schemeClr val="dk1"/>
              </a:buClr>
              <a:buSzPts val="2800"/>
              <a:buChar char="•"/>
            </a:pPr>
            <a:r>
              <a:rPr lang="en-GB"/>
              <a:t>Access to right professional at the right time. Reduce touchpoints to access other services</a:t>
            </a:r>
            <a:endParaRPr/>
          </a:p>
          <a:p>
            <a:pPr indent="-228600" lvl="0" marL="228600" rtl="0" algn="l">
              <a:lnSpc>
                <a:spcPct val="90000"/>
              </a:lnSpc>
              <a:spcBef>
                <a:spcPts val="1000"/>
              </a:spcBef>
              <a:spcAft>
                <a:spcPts val="0"/>
              </a:spcAft>
              <a:buClr>
                <a:schemeClr val="dk1"/>
              </a:buClr>
              <a:buSzPts val="2800"/>
              <a:buChar char="•"/>
            </a:pPr>
            <a:r>
              <a:rPr lang="en-GB"/>
              <a:t>No wrong door – seamless patient pathway to access wider primary  and secondary care services</a:t>
            </a:r>
            <a:endParaRPr/>
          </a:p>
          <a:p>
            <a:pPr indent="-228600" lvl="0" marL="228600" rtl="0" algn="l">
              <a:lnSpc>
                <a:spcPct val="90000"/>
              </a:lnSpc>
              <a:spcBef>
                <a:spcPts val="1000"/>
              </a:spcBef>
              <a:spcAft>
                <a:spcPts val="0"/>
              </a:spcAft>
              <a:buClr>
                <a:schemeClr val="dk1"/>
              </a:buClr>
              <a:buSzPts val="2800"/>
              <a:buChar char="•"/>
            </a:pPr>
            <a:r>
              <a:rPr lang="en-GB"/>
              <a:t>Experienced team of Mental Health Nurses and Occupational Therapists</a:t>
            </a:r>
            <a:endParaRPr/>
          </a:p>
          <a:p>
            <a:pPr indent="-228600" lvl="0" marL="228600" rtl="0" algn="l">
              <a:lnSpc>
                <a:spcPct val="90000"/>
              </a:lnSpc>
              <a:spcBef>
                <a:spcPts val="1000"/>
              </a:spcBef>
              <a:spcAft>
                <a:spcPts val="0"/>
              </a:spcAft>
              <a:buClr>
                <a:schemeClr val="dk1"/>
              </a:buClr>
              <a:buSzPts val="2800"/>
              <a:buChar char="•"/>
            </a:pPr>
            <a:r>
              <a:rPr lang="en-GB"/>
              <a:t>No caseloads.  </a:t>
            </a:r>
            <a:endParaRPr/>
          </a:p>
          <a:p>
            <a:pPr indent="0" lvl="0" marL="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pic>
        <p:nvPicPr>
          <p:cNvPr id="255" name="Google Shape;255;p11"/>
          <p:cNvPicPr preferRelativeResize="0"/>
          <p:nvPr/>
        </p:nvPicPr>
        <p:blipFill rotWithShape="1">
          <a:blip r:embed="rId3">
            <a:alphaModFix/>
          </a:blip>
          <a:srcRect b="0" l="0" r="0" t="0"/>
          <a:stretch/>
        </p:blipFill>
        <p:spPr>
          <a:xfrm>
            <a:off x="500063" y="5995676"/>
            <a:ext cx="1816765" cy="6157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500"/>
                                        <p:tgtEl>
                                          <p:spTgt spid="2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12"/>
          <p:cNvSpPr/>
          <p:nvPr/>
        </p:nvSpPr>
        <p:spPr>
          <a:xfrm>
            <a:off x="11155363" y="881063"/>
            <a:ext cx="395287" cy="3937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2" name="Google Shape;262;p12"/>
          <p:cNvSpPr txBox="1"/>
          <p:nvPr/>
        </p:nvSpPr>
        <p:spPr>
          <a:xfrm>
            <a:off x="712788" y="842963"/>
            <a:ext cx="2501900"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Verdana"/>
                <a:ea typeface="Verdana"/>
                <a:cs typeface="Verdana"/>
                <a:sym typeface="Verdana"/>
              </a:rPr>
              <a:t>Forward</a:t>
            </a:r>
            <a:endParaRPr/>
          </a:p>
        </p:txBody>
      </p:sp>
      <p:sp>
        <p:nvSpPr>
          <p:cNvPr id="263" name="Google Shape;263;p12"/>
          <p:cNvSpPr/>
          <p:nvPr/>
        </p:nvSpPr>
        <p:spPr>
          <a:xfrm>
            <a:off x="500063" y="391511"/>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4" name="Google Shape;264;p12"/>
          <p:cNvSpPr txBox="1"/>
          <p:nvPr/>
        </p:nvSpPr>
        <p:spPr>
          <a:xfrm>
            <a:off x="939800" y="1528763"/>
            <a:ext cx="1003935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000">
              <a:solidFill>
                <a:srgbClr val="427AB0"/>
              </a:solidFill>
              <a:latin typeface="Calibri"/>
              <a:ea typeface="Calibri"/>
              <a:cs typeface="Calibri"/>
              <a:sym typeface="Calibri"/>
            </a:endParaRPr>
          </a:p>
        </p:txBody>
      </p:sp>
      <p:sp>
        <p:nvSpPr>
          <p:cNvPr id="265" name="Google Shape;265;p12"/>
          <p:cNvSpPr txBox="1"/>
          <p:nvPr>
            <p:ph type="title"/>
          </p:nvPr>
        </p:nvSpPr>
        <p:spPr>
          <a:xfrm>
            <a:off x="838200" y="365126"/>
            <a:ext cx="10515600" cy="95983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The Team - almost 200 years of mental health experience between us!</a:t>
            </a:r>
            <a:endParaRPr b="1" sz="2800"/>
          </a:p>
        </p:txBody>
      </p:sp>
      <p:sp>
        <p:nvSpPr>
          <p:cNvPr id="266" name="Google Shape;266;p12"/>
          <p:cNvSpPr txBox="1"/>
          <p:nvPr>
            <p:ph idx="1" type="body"/>
          </p:nvPr>
        </p:nvSpPr>
        <p:spPr>
          <a:xfrm>
            <a:off x="838200" y="1648978"/>
            <a:ext cx="5181600" cy="382703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GB"/>
              <a:t>Dynamic, innovative and experienced </a:t>
            </a:r>
            <a:endParaRPr/>
          </a:p>
          <a:p>
            <a:pPr indent="-228600" lvl="0" marL="228600" rtl="0" algn="l">
              <a:lnSpc>
                <a:spcPct val="90000"/>
              </a:lnSpc>
              <a:spcBef>
                <a:spcPts val="1000"/>
              </a:spcBef>
              <a:spcAft>
                <a:spcPts val="0"/>
              </a:spcAft>
              <a:buClr>
                <a:schemeClr val="dk1"/>
              </a:buClr>
              <a:buSzPts val="2800"/>
              <a:buChar char="•"/>
            </a:pPr>
            <a:r>
              <a:rPr lang="en-GB"/>
              <a:t>Culture of team values, staff development and leadership</a:t>
            </a:r>
            <a:endParaRPr/>
          </a:p>
          <a:p>
            <a:pPr indent="-228600" lvl="0" marL="228600" rtl="0" algn="l">
              <a:lnSpc>
                <a:spcPct val="90000"/>
              </a:lnSpc>
              <a:spcBef>
                <a:spcPts val="1000"/>
              </a:spcBef>
              <a:spcAft>
                <a:spcPts val="0"/>
              </a:spcAft>
              <a:buClr>
                <a:schemeClr val="dk1"/>
              </a:buClr>
              <a:buSzPts val="2800"/>
              <a:buChar char="•"/>
            </a:pPr>
            <a:r>
              <a:rPr lang="en-GB"/>
              <a:t>Support and supervision central </a:t>
            </a:r>
            <a:endParaRPr/>
          </a:p>
          <a:p>
            <a:pPr indent="-228600" lvl="0" marL="228600" rtl="0" algn="l">
              <a:lnSpc>
                <a:spcPct val="90000"/>
              </a:lnSpc>
              <a:spcBef>
                <a:spcPts val="1000"/>
              </a:spcBef>
              <a:spcAft>
                <a:spcPts val="0"/>
              </a:spcAft>
              <a:buClr>
                <a:schemeClr val="dk1"/>
              </a:buClr>
              <a:buSzPts val="2800"/>
              <a:buChar char="•"/>
            </a:pPr>
            <a:r>
              <a:rPr lang="en-GB"/>
              <a:t>Skilled in assessment and brief intervention approaches</a:t>
            </a:r>
            <a:endParaRPr/>
          </a:p>
          <a:p>
            <a:pPr indent="-228600" lvl="0" marL="228600" rtl="0" algn="l">
              <a:lnSpc>
                <a:spcPct val="90000"/>
              </a:lnSpc>
              <a:spcBef>
                <a:spcPts val="1000"/>
              </a:spcBef>
              <a:spcAft>
                <a:spcPts val="0"/>
              </a:spcAft>
              <a:buClr>
                <a:schemeClr val="dk1"/>
              </a:buClr>
              <a:buSzPts val="2800"/>
              <a:buChar char="•"/>
            </a:pPr>
            <a:r>
              <a:rPr lang="en-GB"/>
              <a:t>Trauma informed practice.</a:t>
            </a:r>
            <a:endParaRPr/>
          </a:p>
        </p:txBody>
      </p:sp>
      <p:pic>
        <p:nvPicPr>
          <p:cNvPr descr="Image" id="267" name="Google Shape;267;p12"/>
          <p:cNvPicPr preferRelativeResize="0"/>
          <p:nvPr>
            <p:ph idx="2" type="body"/>
          </p:nvPr>
        </p:nvPicPr>
        <p:blipFill rotWithShape="1">
          <a:blip r:embed="rId3">
            <a:alphaModFix/>
          </a:blip>
          <a:srcRect b="0" l="0" r="0" t="0"/>
          <a:stretch/>
        </p:blipFill>
        <p:spPr>
          <a:xfrm>
            <a:off x="5949668" y="2008718"/>
            <a:ext cx="5625148" cy="3073717"/>
          </a:xfrm>
          <a:prstGeom prst="rect">
            <a:avLst/>
          </a:prstGeom>
          <a:noFill/>
          <a:ln>
            <a:noFill/>
          </a:ln>
        </p:spPr>
      </p:pic>
      <p:pic>
        <p:nvPicPr>
          <p:cNvPr id="268" name="Google Shape;268;p12"/>
          <p:cNvPicPr preferRelativeResize="0"/>
          <p:nvPr/>
        </p:nvPicPr>
        <p:blipFill rotWithShape="1">
          <a:blip r:embed="rId4">
            <a:alphaModFix/>
          </a:blip>
          <a:srcRect b="0" l="0" r="0" t="0"/>
          <a:stretch/>
        </p:blipFill>
        <p:spPr>
          <a:xfrm>
            <a:off x="500063" y="5928735"/>
            <a:ext cx="1816765" cy="6157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64"/>
                                        </p:tgtEl>
                                        <p:attrNameLst>
                                          <p:attrName>style.visibility</p:attrName>
                                        </p:attrNameLst>
                                      </p:cBhvr>
                                      <p:to>
                                        <p:strVal val="visible"/>
                                      </p:to>
                                    </p:set>
                                    <p:animEffect filter="fade" transition="in">
                                      <p:cBhvr>
                                        <p:cTn dur="500"/>
                                        <p:tgtEl>
                                          <p:spTgt spid="2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13"/>
          <p:cNvSpPr/>
          <p:nvPr/>
        </p:nvSpPr>
        <p:spPr>
          <a:xfrm>
            <a:off x="11155363" y="881063"/>
            <a:ext cx="395287" cy="3937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5" name="Google Shape;275;p13"/>
          <p:cNvSpPr txBox="1"/>
          <p:nvPr/>
        </p:nvSpPr>
        <p:spPr>
          <a:xfrm>
            <a:off x="712788" y="842963"/>
            <a:ext cx="2501900"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Verdana"/>
                <a:ea typeface="Verdana"/>
                <a:cs typeface="Verdana"/>
                <a:sym typeface="Verdana"/>
              </a:rPr>
              <a:t>Forward</a:t>
            </a:r>
            <a:endParaRPr/>
          </a:p>
        </p:txBody>
      </p:sp>
      <p:sp>
        <p:nvSpPr>
          <p:cNvPr id="276" name="Google Shape;276;p13"/>
          <p:cNvSpPr/>
          <p:nvPr/>
        </p:nvSpPr>
        <p:spPr>
          <a:xfrm>
            <a:off x="500063" y="391511"/>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7" name="Google Shape;277;p13"/>
          <p:cNvSpPr txBox="1"/>
          <p:nvPr/>
        </p:nvSpPr>
        <p:spPr>
          <a:xfrm>
            <a:off x="939800" y="1528763"/>
            <a:ext cx="1003935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000">
              <a:solidFill>
                <a:srgbClr val="427AB0"/>
              </a:solidFill>
              <a:latin typeface="Calibri"/>
              <a:ea typeface="Calibri"/>
              <a:cs typeface="Calibri"/>
              <a:sym typeface="Calibri"/>
            </a:endParaRPr>
          </a:p>
        </p:txBody>
      </p:sp>
      <p:sp>
        <p:nvSpPr>
          <p:cNvPr id="278" name="Google Shape;278;p13"/>
          <p:cNvSpPr txBox="1"/>
          <p:nvPr>
            <p:ph type="title"/>
          </p:nvPr>
        </p:nvSpPr>
        <p:spPr>
          <a:xfrm>
            <a:off x="838200" y="391510"/>
            <a:ext cx="10515600" cy="9334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Why might people use the service? </a:t>
            </a:r>
            <a:endParaRPr b="1" sz="2800"/>
          </a:p>
        </p:txBody>
      </p:sp>
      <p:pic>
        <p:nvPicPr>
          <p:cNvPr descr="A picture containing map&#10;&#10;Description automatically generated" id="279" name="Google Shape;279;p13"/>
          <p:cNvPicPr preferRelativeResize="0"/>
          <p:nvPr/>
        </p:nvPicPr>
        <p:blipFill rotWithShape="1">
          <a:blip r:embed="rId3">
            <a:alphaModFix/>
          </a:blip>
          <a:srcRect b="0" l="0" r="0" t="0"/>
          <a:stretch/>
        </p:blipFill>
        <p:spPr>
          <a:xfrm>
            <a:off x="5356436" y="1504915"/>
            <a:ext cx="7414684" cy="4992758"/>
          </a:xfrm>
          <a:prstGeom prst="rect">
            <a:avLst/>
          </a:prstGeom>
          <a:solidFill>
            <a:srgbClr val="92D050"/>
          </a:solidFill>
          <a:ln>
            <a:noFill/>
          </a:ln>
        </p:spPr>
      </p:pic>
      <p:sp>
        <p:nvSpPr>
          <p:cNvPr id="280" name="Google Shape;280;p13"/>
          <p:cNvSpPr txBox="1"/>
          <p:nvPr>
            <p:ph idx="1" type="body"/>
          </p:nvPr>
        </p:nvSpPr>
        <p:spPr>
          <a:xfrm>
            <a:off x="838200" y="1648978"/>
            <a:ext cx="5181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GB"/>
              <a:t>Primary presenting issues:</a:t>
            </a:r>
            <a:endParaRPr/>
          </a:p>
          <a:p>
            <a:pPr indent="-228600" lvl="0" marL="228600" rtl="0" algn="l">
              <a:lnSpc>
                <a:spcPct val="90000"/>
              </a:lnSpc>
              <a:spcBef>
                <a:spcPts val="1000"/>
              </a:spcBef>
              <a:spcAft>
                <a:spcPts val="0"/>
              </a:spcAft>
              <a:buClr>
                <a:schemeClr val="dk1"/>
              </a:buClr>
              <a:buSzPts val="2800"/>
              <a:buChar char="•"/>
            </a:pPr>
            <a:r>
              <a:rPr lang="en-GB"/>
              <a:t>Anxiety/panic</a:t>
            </a:r>
            <a:endParaRPr/>
          </a:p>
          <a:p>
            <a:pPr indent="-228600" lvl="0" marL="228600" rtl="0" algn="l">
              <a:lnSpc>
                <a:spcPct val="90000"/>
              </a:lnSpc>
              <a:spcBef>
                <a:spcPts val="1000"/>
              </a:spcBef>
              <a:spcAft>
                <a:spcPts val="0"/>
              </a:spcAft>
              <a:buClr>
                <a:schemeClr val="dk1"/>
              </a:buClr>
              <a:buSzPts val="2800"/>
              <a:buChar char="•"/>
            </a:pPr>
            <a:r>
              <a:rPr lang="en-GB"/>
              <a:t>Low mood</a:t>
            </a:r>
            <a:endParaRPr/>
          </a:p>
          <a:p>
            <a:pPr indent="-228600" lvl="0" marL="228600" rtl="0" algn="l">
              <a:lnSpc>
                <a:spcPct val="90000"/>
              </a:lnSpc>
              <a:spcBef>
                <a:spcPts val="1000"/>
              </a:spcBef>
              <a:spcAft>
                <a:spcPts val="0"/>
              </a:spcAft>
              <a:buClr>
                <a:schemeClr val="dk1"/>
              </a:buClr>
              <a:buSzPts val="2800"/>
              <a:buChar char="•"/>
            </a:pPr>
            <a:r>
              <a:rPr lang="en-GB"/>
              <a:t>Stress</a:t>
            </a:r>
            <a:endParaRPr/>
          </a:p>
          <a:p>
            <a:pPr indent="-228600" lvl="0" marL="228600" rtl="0" algn="l">
              <a:lnSpc>
                <a:spcPct val="90000"/>
              </a:lnSpc>
              <a:spcBef>
                <a:spcPts val="1000"/>
              </a:spcBef>
              <a:spcAft>
                <a:spcPts val="0"/>
              </a:spcAft>
              <a:buClr>
                <a:schemeClr val="dk1"/>
              </a:buClr>
              <a:buSzPts val="2800"/>
              <a:buChar char="•"/>
            </a:pPr>
            <a:r>
              <a:rPr lang="en-GB"/>
              <a:t>Depression</a:t>
            </a:r>
            <a:endParaRPr/>
          </a:p>
          <a:p>
            <a:pPr indent="-228600" lvl="0" marL="228600" rtl="0" algn="l">
              <a:lnSpc>
                <a:spcPct val="90000"/>
              </a:lnSpc>
              <a:spcBef>
                <a:spcPts val="1000"/>
              </a:spcBef>
              <a:spcAft>
                <a:spcPts val="0"/>
              </a:spcAft>
              <a:buClr>
                <a:schemeClr val="dk1"/>
              </a:buClr>
              <a:buSzPts val="2800"/>
              <a:buChar char="•"/>
            </a:pPr>
            <a:r>
              <a:rPr lang="en-GB"/>
              <a:t>Complex trauma</a:t>
            </a:r>
            <a:endParaRPr/>
          </a:p>
          <a:p>
            <a:pPr indent="-228600" lvl="0" marL="228600" rtl="0" algn="l">
              <a:lnSpc>
                <a:spcPct val="90000"/>
              </a:lnSpc>
              <a:spcBef>
                <a:spcPts val="1000"/>
              </a:spcBef>
              <a:spcAft>
                <a:spcPts val="0"/>
              </a:spcAft>
              <a:buClr>
                <a:schemeClr val="dk1"/>
              </a:buClr>
              <a:buSzPts val="2800"/>
              <a:buChar char="•"/>
            </a:pPr>
            <a:r>
              <a:rPr lang="en-GB"/>
              <a:t>Work related stress.</a:t>
            </a:r>
            <a:endParaRPr/>
          </a:p>
        </p:txBody>
      </p:sp>
      <p:pic>
        <p:nvPicPr>
          <p:cNvPr id="281" name="Google Shape;281;p13"/>
          <p:cNvPicPr preferRelativeResize="0"/>
          <p:nvPr/>
        </p:nvPicPr>
        <p:blipFill rotWithShape="1">
          <a:blip r:embed="rId4">
            <a:alphaModFix/>
          </a:blip>
          <a:srcRect b="0" l="0" r="0" t="0"/>
          <a:stretch/>
        </p:blipFill>
        <p:spPr>
          <a:xfrm>
            <a:off x="500063" y="6000316"/>
            <a:ext cx="1816765" cy="6157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77"/>
                                        </p:tgtEl>
                                        <p:attrNameLst>
                                          <p:attrName>style.visibility</p:attrName>
                                        </p:attrNameLst>
                                      </p:cBhvr>
                                      <p:to>
                                        <p:strVal val="visible"/>
                                      </p:to>
                                    </p:set>
                                    <p:animEffect filter="fade" transition="in">
                                      <p:cBhvr>
                                        <p:cTn dur="500"/>
                                        <p:tgtEl>
                                          <p:spTgt spid="2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14"/>
          <p:cNvSpPr/>
          <p:nvPr/>
        </p:nvSpPr>
        <p:spPr>
          <a:xfrm>
            <a:off x="11155363" y="881063"/>
            <a:ext cx="395287" cy="3937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8" name="Google Shape;288;p14"/>
          <p:cNvSpPr txBox="1"/>
          <p:nvPr/>
        </p:nvSpPr>
        <p:spPr>
          <a:xfrm>
            <a:off x="712788" y="842963"/>
            <a:ext cx="2501900"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Verdana"/>
                <a:ea typeface="Verdana"/>
                <a:cs typeface="Verdana"/>
                <a:sym typeface="Verdana"/>
              </a:rPr>
              <a:t>Forward</a:t>
            </a:r>
            <a:endParaRPr/>
          </a:p>
        </p:txBody>
      </p:sp>
      <p:sp>
        <p:nvSpPr>
          <p:cNvPr id="289" name="Google Shape;289;p14"/>
          <p:cNvSpPr/>
          <p:nvPr/>
        </p:nvSpPr>
        <p:spPr>
          <a:xfrm>
            <a:off x="500063" y="391511"/>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0" name="Google Shape;290;p14"/>
          <p:cNvSpPr txBox="1"/>
          <p:nvPr/>
        </p:nvSpPr>
        <p:spPr>
          <a:xfrm>
            <a:off x="939800" y="1528763"/>
            <a:ext cx="1003935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000">
              <a:solidFill>
                <a:srgbClr val="427AB0"/>
              </a:solidFill>
              <a:latin typeface="Calibri"/>
              <a:ea typeface="Calibri"/>
              <a:cs typeface="Calibri"/>
              <a:sym typeface="Calibri"/>
            </a:endParaRPr>
          </a:p>
        </p:txBody>
      </p:sp>
      <p:sp>
        <p:nvSpPr>
          <p:cNvPr id="291" name="Google Shape;291;p14"/>
          <p:cNvSpPr txBox="1"/>
          <p:nvPr>
            <p:ph type="title"/>
          </p:nvPr>
        </p:nvSpPr>
        <p:spPr>
          <a:xfrm>
            <a:off x="838200" y="391510"/>
            <a:ext cx="10515600" cy="9334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Assessment: Abridged Mental Health Assessment</a:t>
            </a:r>
            <a:endParaRPr b="1" sz="2800"/>
          </a:p>
        </p:txBody>
      </p:sp>
      <p:sp>
        <p:nvSpPr>
          <p:cNvPr id="292" name="Google Shape;292;p14"/>
          <p:cNvSpPr txBox="1"/>
          <p:nvPr>
            <p:ph idx="1" type="body"/>
          </p:nvPr>
        </p:nvSpPr>
        <p:spPr>
          <a:xfrm>
            <a:off x="838200" y="1648978"/>
            <a:ext cx="5181600" cy="309966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GB"/>
              <a:t>Symptoms/mood</a:t>
            </a:r>
            <a:endParaRPr/>
          </a:p>
          <a:p>
            <a:pPr indent="-228600" lvl="0" marL="228600" rtl="0" algn="l">
              <a:lnSpc>
                <a:spcPct val="90000"/>
              </a:lnSpc>
              <a:spcBef>
                <a:spcPts val="1000"/>
              </a:spcBef>
              <a:spcAft>
                <a:spcPts val="0"/>
              </a:spcAft>
              <a:buClr>
                <a:schemeClr val="dk1"/>
              </a:buClr>
              <a:buSzPts val="2800"/>
              <a:buChar char="•"/>
            </a:pPr>
            <a:r>
              <a:rPr lang="en-GB"/>
              <a:t>Risk – self and others</a:t>
            </a:r>
            <a:endParaRPr/>
          </a:p>
          <a:p>
            <a:pPr indent="-228600" lvl="0" marL="228600" rtl="0" algn="l">
              <a:lnSpc>
                <a:spcPct val="90000"/>
              </a:lnSpc>
              <a:spcBef>
                <a:spcPts val="1000"/>
              </a:spcBef>
              <a:spcAft>
                <a:spcPts val="0"/>
              </a:spcAft>
              <a:buClr>
                <a:schemeClr val="dk1"/>
              </a:buClr>
              <a:buSzPts val="2800"/>
              <a:buChar char="•"/>
            </a:pPr>
            <a:r>
              <a:rPr lang="en-GB"/>
              <a:t>Previous medical and personal history</a:t>
            </a:r>
            <a:endParaRPr/>
          </a:p>
          <a:p>
            <a:pPr indent="-228600" lvl="0" marL="228600" rtl="0" algn="l">
              <a:lnSpc>
                <a:spcPct val="90000"/>
              </a:lnSpc>
              <a:spcBef>
                <a:spcPts val="1000"/>
              </a:spcBef>
              <a:spcAft>
                <a:spcPts val="0"/>
              </a:spcAft>
              <a:buClr>
                <a:schemeClr val="dk1"/>
              </a:buClr>
              <a:buSzPts val="2800"/>
              <a:buChar char="•"/>
            </a:pPr>
            <a:r>
              <a:rPr lang="en-GB"/>
              <a:t>Social factors and stressors</a:t>
            </a:r>
            <a:endParaRPr/>
          </a:p>
          <a:p>
            <a:pPr indent="-228600" lvl="0" marL="228600" rtl="0" algn="l">
              <a:lnSpc>
                <a:spcPct val="90000"/>
              </a:lnSpc>
              <a:spcBef>
                <a:spcPts val="1000"/>
              </a:spcBef>
              <a:spcAft>
                <a:spcPts val="0"/>
              </a:spcAft>
              <a:buClr>
                <a:schemeClr val="dk1"/>
              </a:buClr>
              <a:buSzPts val="2800"/>
              <a:buChar char="•"/>
            </a:pPr>
            <a:r>
              <a:rPr lang="en-GB"/>
              <a:t>Plan and outcome.</a:t>
            </a:r>
            <a:endParaRPr b="1"/>
          </a:p>
          <a:p>
            <a:pPr indent="-50800" lvl="0" marL="228600" rtl="0" algn="l">
              <a:lnSpc>
                <a:spcPct val="90000"/>
              </a:lnSpc>
              <a:spcBef>
                <a:spcPts val="1000"/>
              </a:spcBef>
              <a:spcAft>
                <a:spcPts val="0"/>
              </a:spcAft>
              <a:buClr>
                <a:schemeClr val="dk1"/>
              </a:buClr>
              <a:buSzPts val="2800"/>
              <a:buNone/>
            </a:pPr>
            <a:r>
              <a:t/>
            </a:r>
            <a:endParaRPr/>
          </a:p>
        </p:txBody>
      </p:sp>
      <p:pic>
        <p:nvPicPr>
          <p:cNvPr id="293" name="Google Shape;293;p14"/>
          <p:cNvPicPr preferRelativeResize="0"/>
          <p:nvPr/>
        </p:nvPicPr>
        <p:blipFill rotWithShape="1">
          <a:blip r:embed="rId3">
            <a:alphaModFix/>
          </a:blip>
          <a:srcRect b="0" l="0" r="0" t="0"/>
          <a:stretch/>
        </p:blipFill>
        <p:spPr>
          <a:xfrm>
            <a:off x="500063" y="5939139"/>
            <a:ext cx="1816765" cy="615749"/>
          </a:xfrm>
          <a:prstGeom prst="rect">
            <a:avLst/>
          </a:prstGeom>
          <a:noFill/>
          <a:ln>
            <a:noFill/>
          </a:ln>
        </p:spPr>
      </p:pic>
      <p:pic>
        <p:nvPicPr>
          <p:cNvPr id="294" name="Google Shape;294;p14"/>
          <p:cNvPicPr preferRelativeResize="0"/>
          <p:nvPr/>
        </p:nvPicPr>
        <p:blipFill rotWithShape="1">
          <a:blip r:embed="rId4">
            <a:alphaModFix/>
          </a:blip>
          <a:srcRect b="0" l="7842" r="29087" t="0"/>
          <a:stretch/>
        </p:blipFill>
        <p:spPr>
          <a:xfrm>
            <a:off x="6355080" y="1466419"/>
            <a:ext cx="4725670" cy="529480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500"/>
                                        <p:tgtEl>
                                          <p:spTgt spid="2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15"/>
          <p:cNvSpPr/>
          <p:nvPr/>
        </p:nvSpPr>
        <p:spPr>
          <a:xfrm>
            <a:off x="11155363" y="881063"/>
            <a:ext cx="395287" cy="3937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1" name="Google Shape;301;p15"/>
          <p:cNvSpPr txBox="1"/>
          <p:nvPr/>
        </p:nvSpPr>
        <p:spPr>
          <a:xfrm>
            <a:off x="712788" y="842963"/>
            <a:ext cx="2501900"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Verdana"/>
                <a:ea typeface="Verdana"/>
                <a:cs typeface="Verdana"/>
                <a:sym typeface="Verdana"/>
              </a:rPr>
              <a:t>Forward</a:t>
            </a:r>
            <a:endParaRPr/>
          </a:p>
        </p:txBody>
      </p:sp>
      <p:sp>
        <p:nvSpPr>
          <p:cNvPr id="302" name="Google Shape;302;p15"/>
          <p:cNvSpPr/>
          <p:nvPr/>
        </p:nvSpPr>
        <p:spPr>
          <a:xfrm>
            <a:off x="500063" y="391511"/>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3" name="Google Shape;303;p15"/>
          <p:cNvSpPr txBox="1"/>
          <p:nvPr/>
        </p:nvSpPr>
        <p:spPr>
          <a:xfrm>
            <a:off x="939800" y="1528763"/>
            <a:ext cx="1003935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000">
              <a:solidFill>
                <a:srgbClr val="427AB0"/>
              </a:solidFill>
              <a:latin typeface="Calibri"/>
              <a:ea typeface="Calibri"/>
              <a:cs typeface="Calibri"/>
              <a:sym typeface="Calibri"/>
            </a:endParaRPr>
          </a:p>
        </p:txBody>
      </p:sp>
      <p:sp>
        <p:nvSpPr>
          <p:cNvPr id="304" name="Google Shape;304;p15"/>
          <p:cNvSpPr txBox="1"/>
          <p:nvPr>
            <p:ph type="title"/>
          </p:nvPr>
        </p:nvSpPr>
        <p:spPr>
          <a:xfrm>
            <a:off x="838200" y="391510"/>
            <a:ext cx="10515600" cy="9334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Intervention and Treatment</a:t>
            </a:r>
            <a:endParaRPr b="1" sz="2800"/>
          </a:p>
        </p:txBody>
      </p:sp>
      <p:sp>
        <p:nvSpPr>
          <p:cNvPr id="305" name="Google Shape;305;p15"/>
          <p:cNvSpPr txBox="1"/>
          <p:nvPr>
            <p:ph idx="1" type="body"/>
          </p:nvPr>
        </p:nvSpPr>
        <p:spPr>
          <a:xfrm>
            <a:off x="838200" y="1648978"/>
            <a:ext cx="8625840" cy="361505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GB"/>
              <a:t>Self-management/solution-focused approaches</a:t>
            </a:r>
            <a:endParaRPr/>
          </a:p>
          <a:p>
            <a:pPr indent="-228600" lvl="0" marL="228600" rtl="0" algn="l">
              <a:lnSpc>
                <a:spcPct val="90000"/>
              </a:lnSpc>
              <a:spcBef>
                <a:spcPts val="1000"/>
              </a:spcBef>
              <a:spcAft>
                <a:spcPts val="0"/>
              </a:spcAft>
              <a:buClr>
                <a:schemeClr val="dk1"/>
              </a:buClr>
              <a:buSzPts val="2800"/>
              <a:buChar char="•"/>
            </a:pPr>
            <a:r>
              <a:rPr lang="en-GB"/>
              <a:t>Psychologically informed approaches – CBT, Decider Skills</a:t>
            </a:r>
            <a:endParaRPr/>
          </a:p>
          <a:p>
            <a:pPr indent="-228600" lvl="0" marL="228600" rtl="0" algn="l">
              <a:lnSpc>
                <a:spcPct val="90000"/>
              </a:lnSpc>
              <a:spcBef>
                <a:spcPts val="1000"/>
              </a:spcBef>
              <a:spcAft>
                <a:spcPts val="0"/>
              </a:spcAft>
              <a:buClr>
                <a:schemeClr val="dk1"/>
              </a:buClr>
              <a:buSzPts val="2800"/>
              <a:buChar char="•"/>
            </a:pPr>
            <a:r>
              <a:rPr lang="en-GB"/>
              <a:t>Safety and stabilisation – risk management plan</a:t>
            </a:r>
            <a:endParaRPr/>
          </a:p>
          <a:p>
            <a:pPr indent="-228600" lvl="0" marL="228600" rtl="0" algn="l">
              <a:lnSpc>
                <a:spcPct val="90000"/>
              </a:lnSpc>
              <a:spcBef>
                <a:spcPts val="1000"/>
              </a:spcBef>
              <a:spcAft>
                <a:spcPts val="0"/>
              </a:spcAft>
              <a:buClr>
                <a:schemeClr val="dk1"/>
              </a:buClr>
              <a:buSzPts val="2800"/>
              <a:buChar char="•"/>
            </a:pPr>
            <a:r>
              <a:rPr lang="en-GB"/>
              <a:t>Psycho-educational work</a:t>
            </a:r>
            <a:endParaRPr/>
          </a:p>
          <a:p>
            <a:pPr indent="-228600" lvl="0" marL="228600" rtl="0" algn="l">
              <a:lnSpc>
                <a:spcPct val="90000"/>
              </a:lnSpc>
              <a:spcBef>
                <a:spcPts val="1000"/>
              </a:spcBef>
              <a:spcAft>
                <a:spcPts val="0"/>
              </a:spcAft>
              <a:buClr>
                <a:schemeClr val="dk1"/>
              </a:buClr>
              <a:buSzPts val="2800"/>
              <a:buChar char="•"/>
            </a:pPr>
            <a:r>
              <a:rPr lang="en-GB"/>
              <a:t>Vocational support – AHP Health and Work Report</a:t>
            </a:r>
            <a:endParaRPr/>
          </a:p>
          <a:p>
            <a:pPr indent="-228600" lvl="0" marL="228600" rtl="0" algn="l">
              <a:lnSpc>
                <a:spcPct val="90000"/>
              </a:lnSpc>
              <a:spcBef>
                <a:spcPts val="1000"/>
              </a:spcBef>
              <a:spcAft>
                <a:spcPts val="0"/>
              </a:spcAft>
              <a:buClr>
                <a:schemeClr val="dk1"/>
              </a:buClr>
              <a:buSzPts val="2800"/>
              <a:buChar char="•"/>
            </a:pPr>
            <a:r>
              <a:rPr lang="en-GB"/>
              <a:t>Referrals to other services including secondary care.</a:t>
            </a:r>
            <a:endParaRPr/>
          </a:p>
          <a:p>
            <a:pPr indent="-50800" lvl="0" marL="228600" rtl="0" algn="l">
              <a:lnSpc>
                <a:spcPct val="90000"/>
              </a:lnSpc>
              <a:spcBef>
                <a:spcPts val="1000"/>
              </a:spcBef>
              <a:spcAft>
                <a:spcPts val="0"/>
              </a:spcAft>
              <a:buClr>
                <a:schemeClr val="dk1"/>
              </a:buClr>
              <a:buSzPts val="2800"/>
              <a:buNone/>
            </a:pPr>
            <a:r>
              <a:t/>
            </a:r>
            <a:endParaRPr/>
          </a:p>
        </p:txBody>
      </p:sp>
      <p:pic>
        <p:nvPicPr>
          <p:cNvPr id="306" name="Google Shape;306;p15"/>
          <p:cNvPicPr preferRelativeResize="0"/>
          <p:nvPr/>
        </p:nvPicPr>
        <p:blipFill rotWithShape="1">
          <a:blip r:embed="rId3">
            <a:alphaModFix/>
          </a:blip>
          <a:srcRect b="0" l="0" r="0" t="0"/>
          <a:stretch/>
        </p:blipFill>
        <p:spPr>
          <a:xfrm>
            <a:off x="500063" y="5962126"/>
            <a:ext cx="1816765" cy="6157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03"/>
                                        </p:tgtEl>
                                        <p:attrNameLst>
                                          <p:attrName>style.visibility</p:attrName>
                                        </p:attrNameLst>
                                      </p:cBhvr>
                                      <p:to>
                                        <p:strVal val="visible"/>
                                      </p:to>
                                    </p:set>
                                    <p:animEffect filter="fade" transition="in">
                                      <p:cBhvr>
                                        <p:cTn dur="500"/>
                                        <p:tgtEl>
                                          <p:spTgt spid="3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grpSp>
        <p:nvGrpSpPr>
          <p:cNvPr id="311" name="Google Shape;311;p16"/>
          <p:cNvGrpSpPr/>
          <p:nvPr/>
        </p:nvGrpSpPr>
        <p:grpSpPr>
          <a:xfrm>
            <a:off x="838201" y="1690689"/>
            <a:ext cx="10701338" cy="4595393"/>
            <a:chOff x="0" y="0"/>
            <a:chExt cx="10701338" cy="4595393"/>
          </a:xfrm>
        </p:grpSpPr>
        <p:sp>
          <p:nvSpPr>
            <p:cNvPr id="312" name="Google Shape;312;p16"/>
            <p:cNvSpPr/>
            <p:nvPr/>
          </p:nvSpPr>
          <p:spPr>
            <a:xfrm>
              <a:off x="0" y="0"/>
              <a:ext cx="10701338" cy="765300"/>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6"/>
            <p:cNvSpPr/>
            <p:nvPr/>
          </p:nvSpPr>
          <p:spPr>
            <a:xfrm>
              <a:off x="231503" y="175785"/>
              <a:ext cx="420915" cy="420915"/>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6"/>
            <p:cNvSpPr/>
            <p:nvPr/>
          </p:nvSpPr>
          <p:spPr>
            <a:xfrm>
              <a:off x="883921" y="3592"/>
              <a:ext cx="9817416" cy="765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6"/>
            <p:cNvSpPr txBox="1"/>
            <p:nvPr/>
          </p:nvSpPr>
          <p:spPr>
            <a:xfrm>
              <a:off x="883921" y="3592"/>
              <a:ext cx="9817416" cy="765300"/>
            </a:xfrm>
            <a:prstGeom prst="rect">
              <a:avLst/>
            </a:prstGeom>
            <a:noFill/>
            <a:ln>
              <a:noFill/>
            </a:ln>
          </p:spPr>
          <p:txBody>
            <a:bodyPr anchorCtr="0" anchor="ctr" bIns="80975" lIns="80975" spcFirstLastPara="1" rIns="80975" wrap="square" tIns="80975">
              <a:noAutofit/>
            </a:bodyPr>
            <a:lstStyle/>
            <a:p>
              <a:pPr indent="0" lvl="0" marL="0" marR="0" rtl="0" algn="l">
                <a:lnSpc>
                  <a:spcPct val="90000"/>
                </a:lnSpc>
                <a:spcBef>
                  <a:spcPts val="0"/>
                </a:spcBef>
                <a:spcAft>
                  <a:spcPts val="0"/>
                </a:spcAft>
                <a:buNone/>
              </a:pPr>
              <a:r>
                <a:rPr lang="en-GB" sz="2600">
                  <a:solidFill>
                    <a:schemeClr val="dk1"/>
                  </a:solidFill>
                  <a:latin typeface="Calibri"/>
                  <a:ea typeface="Calibri"/>
                  <a:cs typeface="Calibri"/>
                  <a:sym typeface="Calibri"/>
                </a:rPr>
                <a:t>Mental wellbeing</a:t>
              </a:r>
              <a:endParaRPr/>
            </a:p>
          </p:txBody>
        </p:sp>
        <p:sp>
          <p:nvSpPr>
            <p:cNvPr id="316" name="Google Shape;316;p16"/>
            <p:cNvSpPr/>
            <p:nvPr/>
          </p:nvSpPr>
          <p:spPr>
            <a:xfrm>
              <a:off x="0" y="960217"/>
              <a:ext cx="10701338" cy="765300"/>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6"/>
            <p:cNvSpPr/>
            <p:nvPr/>
          </p:nvSpPr>
          <p:spPr>
            <a:xfrm>
              <a:off x="231503" y="1132410"/>
              <a:ext cx="420915" cy="420915"/>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6"/>
            <p:cNvSpPr/>
            <p:nvPr/>
          </p:nvSpPr>
          <p:spPr>
            <a:xfrm>
              <a:off x="883921" y="960217"/>
              <a:ext cx="9817416" cy="765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6"/>
            <p:cNvSpPr txBox="1"/>
            <p:nvPr/>
          </p:nvSpPr>
          <p:spPr>
            <a:xfrm>
              <a:off x="883921" y="960217"/>
              <a:ext cx="9817416" cy="765300"/>
            </a:xfrm>
            <a:prstGeom prst="rect">
              <a:avLst/>
            </a:prstGeom>
            <a:noFill/>
            <a:ln>
              <a:noFill/>
            </a:ln>
          </p:spPr>
          <p:txBody>
            <a:bodyPr anchorCtr="0" anchor="ctr" bIns="80975" lIns="80975" spcFirstLastPara="1" rIns="80975" wrap="square" tIns="80975">
              <a:noAutofit/>
            </a:bodyPr>
            <a:lstStyle/>
            <a:p>
              <a:pPr indent="0" lvl="0" marL="0" marR="0" rtl="0" algn="l">
                <a:lnSpc>
                  <a:spcPct val="90000"/>
                </a:lnSpc>
                <a:spcBef>
                  <a:spcPts val="0"/>
                </a:spcBef>
                <a:spcAft>
                  <a:spcPts val="0"/>
                </a:spcAft>
                <a:buNone/>
              </a:pPr>
              <a:r>
                <a:rPr lang="en-GB" sz="2600">
                  <a:solidFill>
                    <a:schemeClr val="dk1"/>
                  </a:solidFill>
                  <a:latin typeface="Calibri"/>
                  <a:ea typeface="Calibri"/>
                  <a:cs typeface="Calibri"/>
                  <a:sym typeface="Calibri"/>
                </a:rPr>
                <a:t>Restrictions</a:t>
              </a:r>
              <a:endParaRPr sz="2600">
                <a:solidFill>
                  <a:schemeClr val="dk1"/>
                </a:solidFill>
                <a:latin typeface="Calibri"/>
                <a:ea typeface="Calibri"/>
                <a:cs typeface="Calibri"/>
                <a:sym typeface="Calibri"/>
              </a:endParaRPr>
            </a:p>
          </p:txBody>
        </p:sp>
        <p:sp>
          <p:nvSpPr>
            <p:cNvPr id="320" name="Google Shape;320;p16"/>
            <p:cNvSpPr/>
            <p:nvPr/>
          </p:nvSpPr>
          <p:spPr>
            <a:xfrm>
              <a:off x="0" y="1916842"/>
              <a:ext cx="10701338" cy="765300"/>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6"/>
            <p:cNvSpPr/>
            <p:nvPr/>
          </p:nvSpPr>
          <p:spPr>
            <a:xfrm>
              <a:off x="231503" y="2089035"/>
              <a:ext cx="420915" cy="420915"/>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6"/>
            <p:cNvSpPr/>
            <p:nvPr/>
          </p:nvSpPr>
          <p:spPr>
            <a:xfrm>
              <a:off x="883921" y="1916842"/>
              <a:ext cx="9817416" cy="765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6"/>
            <p:cNvSpPr txBox="1"/>
            <p:nvPr/>
          </p:nvSpPr>
          <p:spPr>
            <a:xfrm>
              <a:off x="883921" y="1916842"/>
              <a:ext cx="9817416" cy="765300"/>
            </a:xfrm>
            <a:prstGeom prst="rect">
              <a:avLst/>
            </a:prstGeom>
            <a:noFill/>
            <a:ln>
              <a:noFill/>
            </a:ln>
          </p:spPr>
          <p:txBody>
            <a:bodyPr anchorCtr="0" anchor="ctr" bIns="80975" lIns="80975" spcFirstLastPara="1" rIns="80975" wrap="square" tIns="80975">
              <a:noAutofit/>
            </a:bodyPr>
            <a:lstStyle/>
            <a:p>
              <a:pPr indent="0" lvl="0" marL="0" marR="0" rtl="0" algn="l">
                <a:lnSpc>
                  <a:spcPct val="90000"/>
                </a:lnSpc>
                <a:spcBef>
                  <a:spcPts val="0"/>
                </a:spcBef>
                <a:spcAft>
                  <a:spcPts val="0"/>
                </a:spcAft>
                <a:buNone/>
              </a:pPr>
              <a:r>
                <a:rPr lang="en-GB" sz="2600">
                  <a:solidFill>
                    <a:schemeClr val="dk1"/>
                  </a:solidFill>
                  <a:latin typeface="Calibri"/>
                  <a:ea typeface="Calibri"/>
                  <a:cs typeface="Calibri"/>
                  <a:sym typeface="Calibri"/>
                </a:rPr>
                <a:t>Financial / housing / socioeconomic</a:t>
              </a:r>
              <a:endParaRPr sz="2600">
                <a:solidFill>
                  <a:schemeClr val="dk1"/>
                </a:solidFill>
                <a:latin typeface="Calibri"/>
                <a:ea typeface="Calibri"/>
                <a:cs typeface="Calibri"/>
                <a:sym typeface="Calibri"/>
              </a:endParaRPr>
            </a:p>
          </p:txBody>
        </p:sp>
        <p:sp>
          <p:nvSpPr>
            <p:cNvPr id="324" name="Google Shape;324;p16"/>
            <p:cNvSpPr/>
            <p:nvPr/>
          </p:nvSpPr>
          <p:spPr>
            <a:xfrm>
              <a:off x="0" y="2873468"/>
              <a:ext cx="10701338" cy="765300"/>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6"/>
            <p:cNvSpPr/>
            <p:nvPr/>
          </p:nvSpPr>
          <p:spPr>
            <a:xfrm>
              <a:off x="231503" y="3045660"/>
              <a:ext cx="420915" cy="420915"/>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6"/>
            <p:cNvSpPr/>
            <p:nvPr/>
          </p:nvSpPr>
          <p:spPr>
            <a:xfrm>
              <a:off x="883921" y="2873468"/>
              <a:ext cx="9817416" cy="765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6"/>
            <p:cNvSpPr txBox="1"/>
            <p:nvPr/>
          </p:nvSpPr>
          <p:spPr>
            <a:xfrm>
              <a:off x="883921" y="2873468"/>
              <a:ext cx="9817416" cy="765300"/>
            </a:xfrm>
            <a:prstGeom prst="rect">
              <a:avLst/>
            </a:prstGeom>
            <a:noFill/>
            <a:ln>
              <a:noFill/>
            </a:ln>
          </p:spPr>
          <p:txBody>
            <a:bodyPr anchorCtr="0" anchor="ctr" bIns="80975" lIns="80975" spcFirstLastPara="1" rIns="80975" wrap="square" tIns="80975">
              <a:noAutofit/>
            </a:bodyPr>
            <a:lstStyle/>
            <a:p>
              <a:pPr indent="0" lvl="0" marL="0" marR="0" rtl="0" algn="l">
                <a:lnSpc>
                  <a:spcPct val="90000"/>
                </a:lnSpc>
                <a:spcBef>
                  <a:spcPts val="0"/>
                </a:spcBef>
                <a:spcAft>
                  <a:spcPts val="0"/>
                </a:spcAft>
                <a:buNone/>
              </a:pPr>
              <a:r>
                <a:rPr lang="en-GB" sz="2600">
                  <a:solidFill>
                    <a:schemeClr val="dk1"/>
                  </a:solidFill>
                  <a:latin typeface="Calibri"/>
                  <a:ea typeface="Calibri"/>
                  <a:cs typeface="Calibri"/>
                  <a:sym typeface="Calibri"/>
                </a:rPr>
                <a:t>Young people</a:t>
              </a:r>
              <a:endParaRPr sz="2600">
                <a:solidFill>
                  <a:schemeClr val="dk1"/>
                </a:solidFill>
                <a:latin typeface="Calibri"/>
                <a:ea typeface="Calibri"/>
                <a:cs typeface="Calibri"/>
                <a:sym typeface="Calibri"/>
              </a:endParaRPr>
            </a:p>
          </p:txBody>
        </p:sp>
        <p:sp>
          <p:nvSpPr>
            <p:cNvPr id="328" name="Google Shape;328;p16"/>
            <p:cNvSpPr/>
            <p:nvPr/>
          </p:nvSpPr>
          <p:spPr>
            <a:xfrm>
              <a:off x="0" y="3830093"/>
              <a:ext cx="10701338" cy="765300"/>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6"/>
            <p:cNvSpPr/>
            <p:nvPr/>
          </p:nvSpPr>
          <p:spPr>
            <a:xfrm>
              <a:off x="231503" y="4002285"/>
              <a:ext cx="420915" cy="420915"/>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6"/>
            <p:cNvSpPr/>
            <p:nvPr/>
          </p:nvSpPr>
          <p:spPr>
            <a:xfrm>
              <a:off x="883921" y="3830093"/>
              <a:ext cx="9817416" cy="765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6"/>
            <p:cNvSpPr txBox="1"/>
            <p:nvPr/>
          </p:nvSpPr>
          <p:spPr>
            <a:xfrm>
              <a:off x="883921" y="3830093"/>
              <a:ext cx="9817416" cy="765300"/>
            </a:xfrm>
            <a:prstGeom prst="rect">
              <a:avLst/>
            </a:prstGeom>
            <a:noFill/>
            <a:ln>
              <a:noFill/>
            </a:ln>
          </p:spPr>
          <p:txBody>
            <a:bodyPr anchorCtr="0" anchor="ctr" bIns="80975" lIns="80975" spcFirstLastPara="1" rIns="80975" wrap="square" tIns="80975">
              <a:noAutofit/>
            </a:bodyPr>
            <a:lstStyle/>
            <a:p>
              <a:pPr indent="0" lvl="0" marL="0" marR="0" rtl="0" algn="l">
                <a:lnSpc>
                  <a:spcPct val="90000"/>
                </a:lnSpc>
                <a:spcBef>
                  <a:spcPts val="0"/>
                </a:spcBef>
                <a:spcAft>
                  <a:spcPts val="0"/>
                </a:spcAft>
                <a:buNone/>
              </a:pPr>
              <a:r>
                <a:rPr lang="en-GB" sz="2600">
                  <a:solidFill>
                    <a:schemeClr val="dk1"/>
                  </a:solidFill>
                  <a:latin typeface="Calibri"/>
                  <a:ea typeface="Calibri"/>
                  <a:cs typeface="Calibri"/>
                  <a:sym typeface="Calibri"/>
                </a:rPr>
                <a:t>Trauma</a:t>
              </a:r>
              <a:endParaRPr sz="2600">
                <a:solidFill>
                  <a:schemeClr val="dk1"/>
                </a:solidFill>
                <a:latin typeface="Calibri"/>
                <a:ea typeface="Calibri"/>
                <a:cs typeface="Calibri"/>
                <a:sym typeface="Calibri"/>
              </a:endParaRPr>
            </a:p>
          </p:txBody>
        </p:sp>
      </p:grpSp>
      <p:pic>
        <p:nvPicPr>
          <p:cNvPr id="332" name="Google Shape;332;p16"/>
          <p:cNvPicPr preferRelativeResize="0"/>
          <p:nvPr/>
        </p:nvPicPr>
        <p:blipFill rotWithShape="1">
          <a:blip r:embed="rId8">
            <a:alphaModFix/>
          </a:blip>
          <a:srcRect b="0" l="0" r="0" t="0"/>
          <a:stretch/>
        </p:blipFill>
        <p:spPr>
          <a:xfrm>
            <a:off x="526821" y="444985"/>
            <a:ext cx="11138357" cy="932769"/>
          </a:xfrm>
          <a:prstGeom prst="rect">
            <a:avLst/>
          </a:prstGeom>
          <a:noFill/>
          <a:ln>
            <a:noFill/>
          </a:ln>
        </p:spPr>
      </p:pic>
      <p:sp>
        <p:nvSpPr>
          <p:cNvPr id="333" name="Google Shape;333;p16"/>
          <p:cNvSpPr txBox="1"/>
          <p:nvPr>
            <p:ph type="title"/>
          </p:nvPr>
        </p:nvSpPr>
        <p:spPr>
          <a:xfrm>
            <a:off x="838200" y="444985"/>
            <a:ext cx="10515600" cy="9327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Impact of Pandemic</a:t>
            </a:r>
            <a:endParaRPr b="1" sz="28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17"/>
          <p:cNvSpPr/>
          <p:nvPr/>
        </p:nvSpPr>
        <p:spPr>
          <a:xfrm>
            <a:off x="11155363" y="881063"/>
            <a:ext cx="395287" cy="3937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0" name="Google Shape;340;p17"/>
          <p:cNvSpPr txBox="1"/>
          <p:nvPr/>
        </p:nvSpPr>
        <p:spPr>
          <a:xfrm>
            <a:off x="712788" y="842963"/>
            <a:ext cx="2501900"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Verdana"/>
                <a:ea typeface="Verdana"/>
                <a:cs typeface="Verdana"/>
                <a:sym typeface="Verdana"/>
              </a:rPr>
              <a:t>Forward</a:t>
            </a:r>
            <a:endParaRPr/>
          </a:p>
        </p:txBody>
      </p:sp>
      <p:sp>
        <p:nvSpPr>
          <p:cNvPr id="341" name="Google Shape;341;p17"/>
          <p:cNvSpPr/>
          <p:nvPr/>
        </p:nvSpPr>
        <p:spPr>
          <a:xfrm>
            <a:off x="500063" y="391510"/>
            <a:ext cx="11136312" cy="980089"/>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2" name="Google Shape;342;p17"/>
          <p:cNvSpPr txBox="1"/>
          <p:nvPr/>
        </p:nvSpPr>
        <p:spPr>
          <a:xfrm>
            <a:off x="939800" y="1528763"/>
            <a:ext cx="1003935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000">
              <a:solidFill>
                <a:srgbClr val="427AB0"/>
              </a:solidFill>
              <a:latin typeface="Calibri"/>
              <a:ea typeface="Calibri"/>
              <a:cs typeface="Calibri"/>
              <a:sym typeface="Calibri"/>
            </a:endParaRPr>
          </a:p>
        </p:txBody>
      </p:sp>
      <p:sp>
        <p:nvSpPr>
          <p:cNvPr id="343" name="Google Shape;343;p17"/>
          <p:cNvSpPr txBox="1"/>
          <p:nvPr>
            <p:ph type="title"/>
          </p:nvPr>
        </p:nvSpPr>
        <p:spPr>
          <a:xfrm>
            <a:off x="838200" y="391510"/>
            <a:ext cx="10515600" cy="98009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Case Study</a:t>
            </a:r>
            <a:endParaRPr b="1" sz="2800"/>
          </a:p>
        </p:txBody>
      </p:sp>
      <p:pic>
        <p:nvPicPr>
          <p:cNvPr id="344" name="Google Shape;344;p17"/>
          <p:cNvPicPr preferRelativeResize="0"/>
          <p:nvPr>
            <p:ph idx="1" type="body"/>
          </p:nvPr>
        </p:nvPicPr>
        <p:blipFill rotWithShape="1">
          <a:blip r:embed="rId3">
            <a:alphaModFix/>
          </a:blip>
          <a:srcRect b="0" l="0" r="0" t="0"/>
          <a:stretch/>
        </p:blipFill>
        <p:spPr>
          <a:xfrm>
            <a:off x="500063" y="5865119"/>
            <a:ext cx="1816765" cy="6157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42"/>
                                        </p:tgtEl>
                                        <p:attrNameLst>
                                          <p:attrName>style.visibility</p:attrName>
                                        </p:attrNameLst>
                                      </p:cBhvr>
                                      <p:to>
                                        <p:strVal val="visible"/>
                                      </p:to>
                                    </p:set>
                                    <p:animEffect filter="fade" transition="in">
                                      <p:cBhvr>
                                        <p:cTn dur="500"/>
                                        <p:tgtEl>
                                          <p:spTgt spid="3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18"/>
          <p:cNvSpPr/>
          <p:nvPr/>
        </p:nvSpPr>
        <p:spPr>
          <a:xfrm>
            <a:off x="500063" y="391511"/>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0" name="Google Shape;350;p18"/>
          <p:cNvSpPr txBox="1"/>
          <p:nvPr>
            <p:ph type="title"/>
          </p:nvPr>
        </p:nvSpPr>
        <p:spPr>
          <a:xfrm>
            <a:off x="838200" y="391510"/>
            <a:ext cx="10515600" cy="9334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The Patient Perspective</a:t>
            </a:r>
            <a:endParaRPr b="1" sz="2800"/>
          </a:p>
        </p:txBody>
      </p:sp>
      <p:sp>
        <p:nvSpPr>
          <p:cNvPr id="351" name="Google Shape;351;p18"/>
          <p:cNvSpPr txBox="1"/>
          <p:nvPr>
            <p:ph idx="1" type="body"/>
          </p:nvPr>
        </p:nvSpPr>
        <p:spPr>
          <a:xfrm>
            <a:off x="838200" y="1638587"/>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GB"/>
              <a:t>49 survey responses (84% female)</a:t>
            </a:r>
            <a:endParaRPr/>
          </a:p>
          <a:p>
            <a:pPr indent="-228600" lvl="0" marL="228600" rtl="0" algn="l">
              <a:lnSpc>
                <a:spcPct val="90000"/>
              </a:lnSpc>
              <a:spcBef>
                <a:spcPts val="1000"/>
              </a:spcBef>
              <a:spcAft>
                <a:spcPts val="0"/>
              </a:spcAft>
              <a:buClr>
                <a:schemeClr val="dk1"/>
              </a:buClr>
              <a:buSzPts val="2800"/>
              <a:buChar char="•"/>
            </a:pPr>
            <a:r>
              <a:rPr lang="en-GB"/>
              <a:t>Relatively even distribution of age representation with slightly less representation of &gt;66yr group</a:t>
            </a:r>
            <a:endParaRPr/>
          </a:p>
          <a:p>
            <a:pPr indent="-228600" lvl="0" marL="228600" rtl="0" algn="l">
              <a:lnSpc>
                <a:spcPct val="90000"/>
              </a:lnSpc>
              <a:spcBef>
                <a:spcPts val="1000"/>
              </a:spcBef>
              <a:spcAft>
                <a:spcPts val="0"/>
              </a:spcAft>
              <a:buClr>
                <a:schemeClr val="dk1"/>
              </a:buClr>
              <a:buSzPts val="2800"/>
              <a:buChar char="•"/>
            </a:pPr>
            <a:r>
              <a:rPr lang="en-GB"/>
              <a:t>High satisfaction scores for ease of access and timing of initial contact (82% and 88% respectively)</a:t>
            </a:r>
            <a:endParaRPr/>
          </a:p>
          <a:p>
            <a:pPr indent="-228600" lvl="0" marL="228600" rtl="0" algn="l">
              <a:lnSpc>
                <a:spcPct val="90000"/>
              </a:lnSpc>
              <a:spcBef>
                <a:spcPts val="1000"/>
              </a:spcBef>
              <a:spcAft>
                <a:spcPts val="0"/>
              </a:spcAft>
              <a:buClr>
                <a:schemeClr val="dk1"/>
              </a:buClr>
              <a:buSzPts val="2800"/>
              <a:buChar char="•"/>
            </a:pPr>
            <a:r>
              <a:rPr lang="en-GB"/>
              <a:t>Slightly less patient satisfaction relating to the information provided about the service (67%)</a:t>
            </a:r>
            <a:endParaRPr/>
          </a:p>
          <a:p>
            <a:pPr indent="-228600" lvl="0" marL="228600" rtl="0" algn="l">
              <a:lnSpc>
                <a:spcPct val="90000"/>
              </a:lnSpc>
              <a:spcBef>
                <a:spcPts val="1000"/>
              </a:spcBef>
              <a:spcAft>
                <a:spcPts val="0"/>
              </a:spcAft>
              <a:buClr>
                <a:schemeClr val="dk1"/>
              </a:buClr>
              <a:buSzPts val="2800"/>
              <a:buChar char="•"/>
            </a:pPr>
            <a:r>
              <a:rPr lang="en-GB"/>
              <a:t>Feedback relating to practitioner skills mostly “excellent”.</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None/>
            </a:pPr>
            <a:r>
              <a:t/>
            </a:r>
            <a:endParaRPr/>
          </a:p>
        </p:txBody>
      </p:sp>
      <p:pic>
        <p:nvPicPr>
          <p:cNvPr id="352" name="Google Shape;352;p18"/>
          <p:cNvPicPr preferRelativeResize="0"/>
          <p:nvPr/>
        </p:nvPicPr>
        <p:blipFill rotWithShape="1">
          <a:blip r:embed="rId3">
            <a:alphaModFix/>
          </a:blip>
          <a:srcRect b="0" l="0" r="0" t="0"/>
          <a:stretch/>
        </p:blipFill>
        <p:spPr>
          <a:xfrm>
            <a:off x="500063" y="5869088"/>
            <a:ext cx="1816765" cy="6157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pic>
        <p:nvPicPr>
          <p:cNvPr id="357" name="Google Shape;357;p19"/>
          <p:cNvPicPr preferRelativeResize="0"/>
          <p:nvPr/>
        </p:nvPicPr>
        <p:blipFill rotWithShape="1">
          <a:blip r:embed="rId3">
            <a:alphaModFix/>
          </a:blip>
          <a:srcRect b="0" l="0" r="0" t="0"/>
          <a:stretch/>
        </p:blipFill>
        <p:spPr>
          <a:xfrm>
            <a:off x="6123191" y="1555234"/>
            <a:ext cx="5951045" cy="5556788"/>
          </a:xfrm>
          <a:prstGeom prst="rect">
            <a:avLst/>
          </a:prstGeom>
          <a:noFill/>
          <a:ln>
            <a:noFill/>
          </a:ln>
        </p:spPr>
      </p:pic>
      <p:pic>
        <p:nvPicPr>
          <p:cNvPr id="358" name="Google Shape;358;p19"/>
          <p:cNvPicPr preferRelativeResize="0"/>
          <p:nvPr/>
        </p:nvPicPr>
        <p:blipFill rotWithShape="1">
          <a:blip r:embed="rId3">
            <a:alphaModFix/>
          </a:blip>
          <a:srcRect b="0" l="0" r="0" t="0"/>
          <a:stretch/>
        </p:blipFill>
        <p:spPr>
          <a:xfrm flipH="1">
            <a:off x="0" y="1392685"/>
            <a:ext cx="6020087" cy="5621257"/>
          </a:xfrm>
          <a:prstGeom prst="rect">
            <a:avLst/>
          </a:prstGeom>
          <a:noFill/>
          <a:ln>
            <a:noFill/>
          </a:ln>
        </p:spPr>
      </p:pic>
      <p:sp>
        <p:nvSpPr>
          <p:cNvPr id="359" name="Google Shape;359;p19"/>
          <p:cNvSpPr txBox="1"/>
          <p:nvPr/>
        </p:nvSpPr>
        <p:spPr>
          <a:xfrm>
            <a:off x="757115" y="2473669"/>
            <a:ext cx="4505855" cy="3231654"/>
          </a:xfrm>
          <a:prstGeom prst="rect">
            <a:avLst/>
          </a:prstGeom>
          <a:noFill/>
          <a:ln>
            <a:noFill/>
          </a:ln>
        </p:spPr>
        <p:txBody>
          <a:bodyPr anchorCtr="0" anchor="t" bIns="0" lIns="0" spcFirstLastPara="1" rIns="0" wrap="square" tIns="0">
            <a:spAutoFit/>
          </a:bodyPr>
          <a:lstStyle/>
          <a:p>
            <a:pPr indent="0" lvl="0" marL="0" marR="0" rtl="0" algn="ctr">
              <a:lnSpc>
                <a:spcPct val="124966"/>
              </a:lnSpc>
              <a:spcBef>
                <a:spcPts val="0"/>
              </a:spcBef>
              <a:spcAft>
                <a:spcPts val="0"/>
              </a:spcAft>
              <a:buNone/>
            </a:pPr>
            <a:r>
              <a:rPr lang="en-GB" sz="2267">
                <a:solidFill>
                  <a:schemeClr val="dk1"/>
                </a:solidFill>
                <a:latin typeface="Arial"/>
                <a:ea typeface="Arial"/>
                <a:cs typeface="Arial"/>
                <a:sym typeface="Arial"/>
              </a:rPr>
              <a:t>“That they put me in touch with a practitioner so quickly - the same day. And that the practitioner was able to give me the option of reconnecting with them again personally in a couple of weeks - it wasn't a one-off signposting service.”</a:t>
            </a:r>
            <a:endParaRPr/>
          </a:p>
          <a:p>
            <a:pPr indent="0" lvl="0" marL="0" marR="0" rtl="0" algn="ctr">
              <a:lnSpc>
                <a:spcPct val="124966"/>
              </a:lnSpc>
              <a:spcBef>
                <a:spcPts val="0"/>
              </a:spcBef>
              <a:spcAft>
                <a:spcPts val="0"/>
              </a:spcAft>
              <a:buNone/>
            </a:pPr>
            <a:r>
              <a:t/>
            </a:r>
            <a:endParaRPr sz="2267">
              <a:solidFill>
                <a:srgbClr val="1A0C70"/>
              </a:solidFill>
              <a:latin typeface="Arial"/>
              <a:ea typeface="Arial"/>
              <a:cs typeface="Arial"/>
              <a:sym typeface="Arial"/>
            </a:endParaRPr>
          </a:p>
        </p:txBody>
      </p:sp>
      <p:sp>
        <p:nvSpPr>
          <p:cNvPr id="360" name="Google Shape;360;p19"/>
          <p:cNvSpPr txBox="1"/>
          <p:nvPr/>
        </p:nvSpPr>
        <p:spPr>
          <a:xfrm>
            <a:off x="6765580" y="2767022"/>
            <a:ext cx="4727054" cy="2872581"/>
          </a:xfrm>
          <a:prstGeom prst="rect">
            <a:avLst/>
          </a:prstGeom>
          <a:noFill/>
          <a:ln>
            <a:noFill/>
          </a:ln>
        </p:spPr>
        <p:txBody>
          <a:bodyPr anchorCtr="0" anchor="t" bIns="0" lIns="0" spcFirstLastPara="1" rIns="0" wrap="square" tIns="0">
            <a:spAutoFit/>
          </a:bodyPr>
          <a:lstStyle/>
          <a:p>
            <a:pPr indent="0" lvl="0" marL="0" marR="0" rtl="0" algn="ctr">
              <a:lnSpc>
                <a:spcPct val="124966"/>
              </a:lnSpc>
              <a:spcBef>
                <a:spcPts val="0"/>
              </a:spcBef>
              <a:spcAft>
                <a:spcPts val="0"/>
              </a:spcAft>
              <a:buNone/>
            </a:pPr>
            <a:r>
              <a:rPr lang="en-GB" sz="2267">
                <a:solidFill>
                  <a:schemeClr val="dk1"/>
                </a:solidFill>
                <a:latin typeface="Arial"/>
                <a:ea typeface="Arial"/>
                <a:cs typeface="Arial"/>
                <a:sym typeface="Arial"/>
              </a:rPr>
              <a:t>“I live day to day with anxiety and mostly manage it but when it spirals out of control I know I need help fast and just being able to touch base with someone easily via this service today has been amazing and I know it’s accessible for any future need.”</a:t>
            </a:r>
            <a:endParaRPr/>
          </a:p>
          <a:p>
            <a:pPr indent="0" lvl="0" marL="0" marR="0" rtl="0" algn="ctr">
              <a:lnSpc>
                <a:spcPct val="124966"/>
              </a:lnSpc>
              <a:spcBef>
                <a:spcPts val="0"/>
              </a:spcBef>
              <a:spcAft>
                <a:spcPts val="0"/>
              </a:spcAft>
              <a:buNone/>
            </a:pPr>
            <a:r>
              <a:t/>
            </a:r>
            <a:endParaRPr sz="2267">
              <a:solidFill>
                <a:schemeClr val="dk1"/>
              </a:solidFill>
              <a:latin typeface="Arial"/>
              <a:ea typeface="Arial"/>
              <a:cs typeface="Arial"/>
              <a:sym typeface="Arial"/>
            </a:endParaRPr>
          </a:p>
        </p:txBody>
      </p:sp>
      <p:pic>
        <p:nvPicPr>
          <p:cNvPr id="361" name="Google Shape;361;p19"/>
          <p:cNvPicPr preferRelativeResize="0"/>
          <p:nvPr/>
        </p:nvPicPr>
        <p:blipFill rotWithShape="1">
          <a:blip r:embed="rId4">
            <a:alphaModFix/>
          </a:blip>
          <a:srcRect b="0" l="0" r="0" t="0"/>
          <a:stretch/>
        </p:blipFill>
        <p:spPr>
          <a:xfrm>
            <a:off x="753003" y="325801"/>
            <a:ext cx="11138357" cy="932769"/>
          </a:xfrm>
          <a:prstGeom prst="rect">
            <a:avLst/>
          </a:prstGeom>
          <a:noFill/>
          <a:ln>
            <a:noFill/>
          </a:ln>
        </p:spPr>
      </p:pic>
      <p:sp>
        <p:nvSpPr>
          <p:cNvPr id="362" name="Google Shape;362;p19"/>
          <p:cNvSpPr txBox="1"/>
          <p:nvPr/>
        </p:nvSpPr>
        <p:spPr>
          <a:xfrm>
            <a:off x="971550" y="417715"/>
            <a:ext cx="10248900" cy="566052"/>
          </a:xfrm>
          <a:prstGeom prst="rect">
            <a:avLst/>
          </a:prstGeom>
          <a:noFill/>
          <a:ln>
            <a:noFill/>
          </a:ln>
        </p:spPr>
        <p:txBody>
          <a:bodyPr anchorCtr="0" anchor="t" bIns="0" lIns="0" spcFirstLastPara="1" rIns="0" wrap="square" tIns="0">
            <a:spAutoFit/>
          </a:bodyPr>
          <a:lstStyle/>
          <a:p>
            <a:pPr indent="0" lvl="0" marL="0" marR="0" rtl="0" algn="l">
              <a:lnSpc>
                <a:spcPct val="173357"/>
              </a:lnSpc>
              <a:spcBef>
                <a:spcPts val="0"/>
              </a:spcBef>
              <a:spcAft>
                <a:spcPts val="0"/>
              </a:spcAft>
              <a:buNone/>
            </a:pPr>
            <a:r>
              <a:rPr b="1" lang="en-GB" sz="2800">
                <a:solidFill>
                  <a:schemeClr val="dk1"/>
                </a:solidFill>
                <a:latin typeface="Calibri"/>
                <a:ea typeface="Calibri"/>
                <a:cs typeface="Calibri"/>
                <a:sym typeface="Calibri"/>
              </a:rPr>
              <a:t>Patient Perspective: Timely and Accessible</a:t>
            </a:r>
            <a:endParaRPr b="1" sz="28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pic>
        <p:nvPicPr>
          <p:cNvPr id="367" name="Google Shape;367;p20"/>
          <p:cNvPicPr preferRelativeResize="0"/>
          <p:nvPr/>
        </p:nvPicPr>
        <p:blipFill rotWithShape="1">
          <a:blip r:embed="rId3">
            <a:alphaModFix/>
          </a:blip>
          <a:srcRect b="0" l="0" r="0" t="0"/>
          <a:stretch/>
        </p:blipFill>
        <p:spPr>
          <a:xfrm>
            <a:off x="6779382" y="1456660"/>
            <a:ext cx="6002185" cy="5604540"/>
          </a:xfrm>
          <a:prstGeom prst="rect">
            <a:avLst/>
          </a:prstGeom>
          <a:noFill/>
          <a:ln>
            <a:noFill/>
          </a:ln>
        </p:spPr>
      </p:pic>
      <p:pic>
        <p:nvPicPr>
          <p:cNvPr id="368" name="Google Shape;368;p20"/>
          <p:cNvPicPr preferRelativeResize="0"/>
          <p:nvPr/>
        </p:nvPicPr>
        <p:blipFill rotWithShape="1">
          <a:blip r:embed="rId3">
            <a:alphaModFix/>
          </a:blip>
          <a:srcRect b="0" l="0" r="0" t="0"/>
          <a:stretch/>
        </p:blipFill>
        <p:spPr>
          <a:xfrm flipH="1">
            <a:off x="-554259" y="1456660"/>
            <a:ext cx="5723897" cy="5344690"/>
          </a:xfrm>
          <a:prstGeom prst="rect">
            <a:avLst/>
          </a:prstGeom>
          <a:noFill/>
          <a:ln>
            <a:noFill/>
          </a:ln>
        </p:spPr>
      </p:pic>
      <p:pic>
        <p:nvPicPr>
          <p:cNvPr id="369" name="Google Shape;369;p20"/>
          <p:cNvPicPr preferRelativeResize="0"/>
          <p:nvPr/>
        </p:nvPicPr>
        <p:blipFill rotWithShape="1">
          <a:blip r:embed="rId3">
            <a:alphaModFix/>
          </a:blip>
          <a:srcRect b="0" l="0" r="0" t="0"/>
          <a:stretch/>
        </p:blipFill>
        <p:spPr>
          <a:xfrm flipH="1">
            <a:off x="3811990" y="2551814"/>
            <a:ext cx="5626755" cy="5253983"/>
          </a:xfrm>
          <a:prstGeom prst="rect">
            <a:avLst/>
          </a:prstGeom>
          <a:noFill/>
          <a:ln>
            <a:noFill/>
          </a:ln>
        </p:spPr>
      </p:pic>
      <p:sp>
        <p:nvSpPr>
          <p:cNvPr id="370" name="Google Shape;370;p20"/>
          <p:cNvSpPr txBox="1"/>
          <p:nvPr/>
        </p:nvSpPr>
        <p:spPr>
          <a:xfrm>
            <a:off x="9404117" y="2332039"/>
            <a:ext cx="2448455" cy="3706143"/>
          </a:xfrm>
          <a:prstGeom prst="rect">
            <a:avLst/>
          </a:prstGeom>
          <a:noFill/>
          <a:ln>
            <a:noFill/>
          </a:ln>
        </p:spPr>
        <p:txBody>
          <a:bodyPr anchorCtr="0" anchor="t" bIns="0" lIns="0" spcFirstLastPara="1" rIns="0" wrap="square" tIns="0">
            <a:spAutoFit/>
          </a:bodyPr>
          <a:lstStyle/>
          <a:p>
            <a:pPr indent="0" lvl="0" marL="0" marR="0" rtl="0" algn="ctr">
              <a:lnSpc>
                <a:spcPct val="140029"/>
              </a:lnSpc>
              <a:spcBef>
                <a:spcPts val="0"/>
              </a:spcBef>
              <a:spcAft>
                <a:spcPts val="0"/>
              </a:spcAft>
              <a:buNone/>
            </a:pPr>
            <a:r>
              <a:rPr lang="en-GB" sz="2066">
                <a:solidFill>
                  <a:srgbClr val="000000"/>
                </a:solidFill>
                <a:latin typeface="Arial"/>
                <a:ea typeface="Arial"/>
                <a:cs typeface="Arial"/>
                <a:sym typeface="Arial"/>
              </a:rPr>
              <a:t>“I felt not alone, great to be able to share my feelings and not think I am a nutcase, quick response was great, professional staff that are there to listen.” </a:t>
            </a:r>
            <a:endParaRPr/>
          </a:p>
          <a:p>
            <a:pPr indent="0" lvl="0" marL="0" marR="0" rtl="0" algn="ctr">
              <a:lnSpc>
                <a:spcPct val="135479"/>
              </a:lnSpc>
              <a:spcBef>
                <a:spcPts val="0"/>
              </a:spcBef>
              <a:spcAft>
                <a:spcPts val="0"/>
              </a:spcAft>
              <a:buNone/>
            </a:pPr>
            <a:r>
              <a:t/>
            </a:r>
            <a:endParaRPr sz="2066">
              <a:solidFill>
                <a:srgbClr val="000000"/>
              </a:solidFill>
              <a:latin typeface="Arial"/>
              <a:ea typeface="Arial"/>
              <a:cs typeface="Arial"/>
              <a:sym typeface="Arial"/>
            </a:endParaRPr>
          </a:p>
        </p:txBody>
      </p:sp>
      <p:sp>
        <p:nvSpPr>
          <p:cNvPr id="371" name="Google Shape;371;p20"/>
          <p:cNvSpPr txBox="1"/>
          <p:nvPr/>
        </p:nvSpPr>
        <p:spPr>
          <a:xfrm>
            <a:off x="456540" y="2332039"/>
            <a:ext cx="3194467" cy="3372718"/>
          </a:xfrm>
          <a:prstGeom prst="rect">
            <a:avLst/>
          </a:prstGeom>
          <a:noFill/>
          <a:ln>
            <a:noFill/>
          </a:ln>
        </p:spPr>
        <p:txBody>
          <a:bodyPr anchorCtr="0" anchor="t" bIns="0" lIns="0" spcFirstLastPara="1" rIns="0" wrap="square" tIns="0">
            <a:spAutoFit/>
          </a:bodyPr>
          <a:lstStyle/>
          <a:p>
            <a:pPr indent="0" lvl="0" marL="0" marR="0" rtl="0" algn="ctr">
              <a:lnSpc>
                <a:spcPct val="125024"/>
              </a:lnSpc>
              <a:spcBef>
                <a:spcPts val="0"/>
              </a:spcBef>
              <a:spcAft>
                <a:spcPts val="0"/>
              </a:spcAft>
              <a:buNone/>
            </a:pPr>
            <a:r>
              <a:rPr lang="en-GB" sz="2066">
                <a:solidFill>
                  <a:srgbClr val="000000"/>
                </a:solidFill>
                <a:latin typeface="Arial"/>
                <a:ea typeface="Arial"/>
                <a:cs typeface="Arial"/>
                <a:sym typeface="Arial"/>
              </a:rPr>
              <a:t>“The woman I spoke with saved me from entering one of the darkest holes I could ever imagined. I’m not 100% back to my usual self but I’m certainly on the right path… your care and compassion was second to none.”</a:t>
            </a:r>
            <a:endParaRPr/>
          </a:p>
          <a:p>
            <a:pPr indent="0" lvl="0" marL="0" marR="0" rtl="0" algn="ctr">
              <a:lnSpc>
                <a:spcPct val="140029"/>
              </a:lnSpc>
              <a:spcBef>
                <a:spcPts val="0"/>
              </a:spcBef>
              <a:spcAft>
                <a:spcPts val="0"/>
              </a:spcAft>
              <a:buNone/>
            </a:pPr>
            <a:r>
              <a:t/>
            </a:r>
            <a:endParaRPr sz="2066">
              <a:solidFill>
                <a:srgbClr val="000000"/>
              </a:solidFill>
              <a:latin typeface="Arial"/>
              <a:ea typeface="Arial"/>
              <a:cs typeface="Arial"/>
              <a:sym typeface="Arial"/>
            </a:endParaRPr>
          </a:p>
        </p:txBody>
      </p:sp>
      <p:sp>
        <p:nvSpPr>
          <p:cNvPr id="372" name="Google Shape;372;p20"/>
          <p:cNvSpPr txBox="1"/>
          <p:nvPr/>
        </p:nvSpPr>
        <p:spPr>
          <a:xfrm>
            <a:off x="4551854" y="3420450"/>
            <a:ext cx="4181573" cy="3330464"/>
          </a:xfrm>
          <a:prstGeom prst="rect">
            <a:avLst/>
          </a:prstGeom>
          <a:noFill/>
          <a:ln>
            <a:noFill/>
          </a:ln>
        </p:spPr>
        <p:txBody>
          <a:bodyPr anchorCtr="0" anchor="t" bIns="0" lIns="0" spcFirstLastPara="1" rIns="0" wrap="square" tIns="0">
            <a:spAutoFit/>
          </a:bodyPr>
          <a:lstStyle/>
          <a:p>
            <a:pPr indent="0" lvl="0" marL="0" marR="0" rtl="0" algn="ctr">
              <a:lnSpc>
                <a:spcPct val="125024"/>
              </a:lnSpc>
              <a:spcBef>
                <a:spcPts val="0"/>
              </a:spcBef>
              <a:spcAft>
                <a:spcPts val="0"/>
              </a:spcAft>
              <a:buNone/>
            </a:pPr>
            <a:r>
              <a:rPr lang="en-GB" sz="2066">
                <a:solidFill>
                  <a:srgbClr val="000000"/>
                </a:solidFill>
                <a:latin typeface="Arial"/>
                <a:ea typeface="Arial"/>
                <a:cs typeface="Arial"/>
                <a:sym typeface="Arial"/>
              </a:rPr>
              <a:t>“</a:t>
            </a:r>
            <a:r>
              <a:rPr lang="en-GB" sz="1800">
                <a:solidFill>
                  <a:srgbClr val="000000"/>
                </a:solidFill>
                <a:latin typeface="Arial"/>
                <a:ea typeface="Arial"/>
                <a:cs typeface="Arial"/>
                <a:sym typeface="Arial"/>
              </a:rPr>
              <a:t>The staff member with whom I talked was caring and attentive and there was never a point at which I thought that I was taking up anyone's time or anything like that. The speed with which the process took place was also quite amazing and in itself helped to alleviate some of the concerns I had going into the process.</a:t>
            </a:r>
            <a:endParaRPr/>
          </a:p>
          <a:p>
            <a:pPr indent="0" lvl="0" marL="0" marR="0" rtl="0" algn="ctr">
              <a:lnSpc>
                <a:spcPct val="135479"/>
              </a:lnSpc>
              <a:spcBef>
                <a:spcPts val="0"/>
              </a:spcBef>
              <a:spcAft>
                <a:spcPts val="0"/>
              </a:spcAft>
              <a:buNone/>
            </a:pPr>
            <a:r>
              <a:t/>
            </a:r>
            <a:endParaRPr sz="2066">
              <a:solidFill>
                <a:srgbClr val="000000"/>
              </a:solidFill>
              <a:latin typeface="Arial"/>
              <a:ea typeface="Arial"/>
              <a:cs typeface="Arial"/>
              <a:sym typeface="Arial"/>
            </a:endParaRPr>
          </a:p>
        </p:txBody>
      </p:sp>
      <p:pic>
        <p:nvPicPr>
          <p:cNvPr id="373" name="Google Shape;373;p20"/>
          <p:cNvPicPr preferRelativeResize="0"/>
          <p:nvPr/>
        </p:nvPicPr>
        <p:blipFill rotWithShape="1">
          <a:blip r:embed="rId4">
            <a:alphaModFix/>
          </a:blip>
          <a:srcRect b="0" l="0" r="0" t="0"/>
          <a:stretch/>
        </p:blipFill>
        <p:spPr>
          <a:xfrm>
            <a:off x="456540" y="347790"/>
            <a:ext cx="11138357" cy="932769"/>
          </a:xfrm>
          <a:prstGeom prst="rect">
            <a:avLst/>
          </a:prstGeom>
          <a:noFill/>
          <a:ln>
            <a:noFill/>
          </a:ln>
        </p:spPr>
      </p:pic>
      <p:sp>
        <p:nvSpPr>
          <p:cNvPr id="374" name="Google Shape;374;p20"/>
          <p:cNvSpPr txBox="1"/>
          <p:nvPr/>
        </p:nvSpPr>
        <p:spPr>
          <a:xfrm>
            <a:off x="800870" y="476222"/>
            <a:ext cx="10248900" cy="537198"/>
          </a:xfrm>
          <a:prstGeom prst="rect">
            <a:avLst/>
          </a:prstGeom>
          <a:noFill/>
          <a:ln>
            <a:noFill/>
          </a:ln>
        </p:spPr>
        <p:txBody>
          <a:bodyPr anchorCtr="0" anchor="t" bIns="0" lIns="0" spcFirstLastPara="1" rIns="0" wrap="square" tIns="0">
            <a:spAutoFit/>
          </a:bodyPr>
          <a:lstStyle/>
          <a:p>
            <a:pPr indent="0" lvl="0" marL="0" marR="0" rtl="0" algn="l">
              <a:lnSpc>
                <a:spcPct val="163357"/>
              </a:lnSpc>
              <a:spcBef>
                <a:spcPts val="0"/>
              </a:spcBef>
              <a:spcAft>
                <a:spcPts val="0"/>
              </a:spcAft>
              <a:buNone/>
            </a:pPr>
            <a:r>
              <a:rPr b="1" lang="en-GB" sz="2800">
                <a:solidFill>
                  <a:schemeClr val="dk1"/>
                </a:solidFill>
                <a:latin typeface="Calibri"/>
                <a:ea typeface="Calibri"/>
                <a:cs typeface="Calibri"/>
                <a:sym typeface="Calibri"/>
              </a:rPr>
              <a:t>Patient Perspective:  Caring and Compassionate Approach</a:t>
            </a:r>
            <a:endParaRPr b="1" sz="28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21"/>
          <p:cNvSpPr/>
          <p:nvPr/>
        </p:nvSpPr>
        <p:spPr>
          <a:xfrm>
            <a:off x="500063" y="391511"/>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1" name="Google Shape;381;p21"/>
          <p:cNvSpPr txBox="1"/>
          <p:nvPr>
            <p:ph type="title"/>
          </p:nvPr>
        </p:nvSpPr>
        <p:spPr>
          <a:xfrm>
            <a:off x="838200" y="391510"/>
            <a:ext cx="10515600" cy="9334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Areas for Improvement</a:t>
            </a:r>
            <a:endParaRPr b="1" sz="2800"/>
          </a:p>
        </p:txBody>
      </p:sp>
      <p:sp>
        <p:nvSpPr>
          <p:cNvPr id="382" name="Google Shape;382;p21"/>
          <p:cNvSpPr txBox="1"/>
          <p:nvPr>
            <p:ph idx="1" type="body"/>
          </p:nvPr>
        </p:nvSpPr>
        <p:spPr>
          <a:xfrm>
            <a:off x="838199" y="1648978"/>
            <a:ext cx="8659091"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GB"/>
              <a:t>Patient Identified:</a:t>
            </a:r>
            <a:endParaRPr/>
          </a:p>
          <a:p>
            <a:pPr indent="-228600" lvl="0" marL="228600" rtl="0" algn="l">
              <a:lnSpc>
                <a:spcPct val="90000"/>
              </a:lnSpc>
              <a:spcBef>
                <a:spcPts val="1000"/>
              </a:spcBef>
              <a:spcAft>
                <a:spcPts val="0"/>
              </a:spcAft>
              <a:buClr>
                <a:schemeClr val="dk1"/>
              </a:buClr>
              <a:buSzPts val="2800"/>
              <a:buChar char="•"/>
            </a:pPr>
            <a:r>
              <a:rPr lang="en-GB"/>
              <a:t>Better Communication and awareness of service </a:t>
            </a:r>
            <a:endParaRPr/>
          </a:p>
          <a:p>
            <a:pPr indent="-228600" lvl="0" marL="228600" rtl="0" algn="l">
              <a:lnSpc>
                <a:spcPct val="90000"/>
              </a:lnSpc>
              <a:spcBef>
                <a:spcPts val="1000"/>
              </a:spcBef>
              <a:spcAft>
                <a:spcPts val="0"/>
              </a:spcAft>
              <a:buClr>
                <a:schemeClr val="dk1"/>
              </a:buClr>
              <a:buSzPts val="2800"/>
              <a:buChar char="•"/>
            </a:pPr>
            <a:r>
              <a:rPr lang="en-GB"/>
              <a:t>Email or online chat contact option</a:t>
            </a:r>
            <a:endParaRPr/>
          </a:p>
          <a:p>
            <a:pPr indent="-228600" lvl="0" marL="228600" rtl="0" algn="l">
              <a:lnSpc>
                <a:spcPct val="90000"/>
              </a:lnSpc>
              <a:spcBef>
                <a:spcPts val="1000"/>
              </a:spcBef>
              <a:spcAft>
                <a:spcPts val="0"/>
              </a:spcAft>
              <a:buClr>
                <a:schemeClr val="dk1"/>
              </a:buClr>
              <a:buSzPts val="2800"/>
              <a:buChar char="•"/>
            </a:pPr>
            <a:r>
              <a:rPr lang="en-GB"/>
              <a:t>Prescribing </a:t>
            </a:r>
            <a:endParaRPr/>
          </a:p>
          <a:p>
            <a:pPr indent="-228600" lvl="0" marL="228600" rtl="0" algn="l">
              <a:lnSpc>
                <a:spcPct val="90000"/>
              </a:lnSpc>
              <a:spcBef>
                <a:spcPts val="1000"/>
              </a:spcBef>
              <a:spcAft>
                <a:spcPts val="0"/>
              </a:spcAft>
              <a:buClr>
                <a:schemeClr val="dk1"/>
              </a:buClr>
              <a:buSzPts val="2800"/>
              <a:buChar char="•"/>
            </a:pPr>
            <a:r>
              <a:rPr lang="en-GB"/>
              <a:t>Waiting for information to arrive by post.</a:t>
            </a:r>
            <a:endParaRPr/>
          </a:p>
        </p:txBody>
      </p:sp>
      <p:pic>
        <p:nvPicPr>
          <p:cNvPr id="383" name="Google Shape;383;p21"/>
          <p:cNvPicPr preferRelativeResize="0"/>
          <p:nvPr/>
        </p:nvPicPr>
        <p:blipFill rotWithShape="1">
          <a:blip r:embed="rId3">
            <a:alphaModFix/>
          </a:blip>
          <a:srcRect b="0" l="0" r="0" t="0"/>
          <a:stretch/>
        </p:blipFill>
        <p:spPr>
          <a:xfrm>
            <a:off x="500063" y="6061878"/>
            <a:ext cx="1816765" cy="61574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22"/>
          <p:cNvSpPr/>
          <p:nvPr/>
        </p:nvSpPr>
        <p:spPr>
          <a:xfrm>
            <a:off x="500063" y="391511"/>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9" name="Google Shape;389;p22"/>
          <p:cNvSpPr txBox="1"/>
          <p:nvPr>
            <p:ph type="title"/>
          </p:nvPr>
        </p:nvSpPr>
        <p:spPr>
          <a:xfrm>
            <a:off x="838200" y="391510"/>
            <a:ext cx="10515600" cy="9334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GP Perspective: Positive points</a:t>
            </a:r>
            <a:endParaRPr/>
          </a:p>
        </p:txBody>
      </p:sp>
      <p:sp>
        <p:nvSpPr>
          <p:cNvPr id="390" name="Google Shape;390;p22"/>
          <p:cNvSpPr txBox="1"/>
          <p:nvPr>
            <p:ph idx="1" type="body"/>
          </p:nvPr>
        </p:nvSpPr>
        <p:spPr>
          <a:xfrm>
            <a:off x="838200" y="1648978"/>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GB"/>
              <a:t>Additional service to support patient mental health in a timely manner</a:t>
            </a:r>
            <a:endParaRPr/>
          </a:p>
          <a:p>
            <a:pPr indent="-228600" lvl="0" marL="228600" rtl="0" algn="l">
              <a:lnSpc>
                <a:spcPct val="90000"/>
              </a:lnSpc>
              <a:spcBef>
                <a:spcPts val="1000"/>
              </a:spcBef>
              <a:spcAft>
                <a:spcPts val="0"/>
              </a:spcAft>
              <a:buClr>
                <a:schemeClr val="dk1"/>
              </a:buClr>
              <a:buSzPts val="2800"/>
              <a:buChar char="•"/>
            </a:pPr>
            <a:r>
              <a:rPr lang="en-GB"/>
              <a:t>Multidisciplinary working</a:t>
            </a:r>
            <a:endParaRPr/>
          </a:p>
          <a:p>
            <a:pPr indent="-228600" lvl="0" marL="228600" rtl="0" algn="l">
              <a:lnSpc>
                <a:spcPct val="90000"/>
              </a:lnSpc>
              <a:spcBef>
                <a:spcPts val="1000"/>
              </a:spcBef>
              <a:spcAft>
                <a:spcPts val="0"/>
              </a:spcAft>
              <a:buClr>
                <a:schemeClr val="dk1"/>
              </a:buClr>
              <a:buSzPts val="2800"/>
              <a:buChar char="•"/>
            </a:pPr>
            <a:r>
              <a:rPr lang="en-GB"/>
              <a:t>Self referral by patients</a:t>
            </a:r>
            <a:endParaRPr/>
          </a:p>
          <a:p>
            <a:pPr indent="-228600" lvl="0" marL="228600" rtl="0" algn="l">
              <a:lnSpc>
                <a:spcPct val="90000"/>
              </a:lnSpc>
              <a:spcBef>
                <a:spcPts val="1000"/>
              </a:spcBef>
              <a:spcAft>
                <a:spcPts val="0"/>
              </a:spcAft>
              <a:buClr>
                <a:schemeClr val="dk1"/>
              </a:buClr>
              <a:buSzPts val="2800"/>
              <a:buChar char="•"/>
            </a:pPr>
            <a:r>
              <a:rPr lang="en-GB"/>
              <a:t>Interface working, links with both GP and secondary care mental health services</a:t>
            </a:r>
            <a:endParaRPr/>
          </a:p>
          <a:p>
            <a:pPr indent="-228600" lvl="0" marL="228600" rtl="0" algn="l">
              <a:lnSpc>
                <a:spcPct val="90000"/>
              </a:lnSpc>
              <a:spcBef>
                <a:spcPts val="1000"/>
              </a:spcBef>
              <a:spcAft>
                <a:spcPts val="0"/>
              </a:spcAft>
              <a:buClr>
                <a:schemeClr val="dk1"/>
              </a:buClr>
              <a:buSzPts val="2800"/>
              <a:buChar char="•"/>
            </a:pPr>
            <a:r>
              <a:rPr lang="en-GB"/>
              <a:t>Increased acceptance of population and practices for change in systems as coincided with Covid-19 lockdown.</a:t>
            </a:r>
            <a:endParaRPr/>
          </a:p>
          <a:p>
            <a:pPr indent="-228600" lvl="0" marL="228600" rtl="0" algn="l">
              <a:lnSpc>
                <a:spcPct val="90000"/>
              </a:lnSpc>
              <a:spcBef>
                <a:spcPts val="1000"/>
              </a:spcBef>
              <a:spcAft>
                <a:spcPts val="0"/>
              </a:spcAft>
              <a:buClr>
                <a:schemeClr val="dk1"/>
              </a:buClr>
              <a:buSzPts val="2800"/>
              <a:buNone/>
            </a:pPr>
            <a:r>
              <a:t/>
            </a:r>
            <a:endParaRPr/>
          </a:p>
        </p:txBody>
      </p:sp>
      <p:pic>
        <p:nvPicPr>
          <p:cNvPr id="391" name="Google Shape;391;p22"/>
          <p:cNvPicPr preferRelativeResize="0"/>
          <p:nvPr/>
        </p:nvPicPr>
        <p:blipFill rotWithShape="1">
          <a:blip r:embed="rId3">
            <a:alphaModFix/>
          </a:blip>
          <a:srcRect b="0" l="0" r="0" t="0"/>
          <a:stretch/>
        </p:blipFill>
        <p:spPr>
          <a:xfrm>
            <a:off x="500063" y="5989016"/>
            <a:ext cx="1816765" cy="61574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23"/>
          <p:cNvSpPr/>
          <p:nvPr/>
        </p:nvSpPr>
        <p:spPr>
          <a:xfrm>
            <a:off x="500063" y="391511"/>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7" name="Google Shape;397;p23"/>
          <p:cNvSpPr txBox="1"/>
          <p:nvPr>
            <p:ph type="title"/>
          </p:nvPr>
        </p:nvSpPr>
        <p:spPr>
          <a:xfrm>
            <a:off x="838200" y="391510"/>
            <a:ext cx="10515600" cy="9334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GP Perspective:  Key Highlights</a:t>
            </a:r>
            <a:endParaRPr b="1" sz="2800"/>
          </a:p>
        </p:txBody>
      </p:sp>
      <p:sp>
        <p:nvSpPr>
          <p:cNvPr id="398" name="Google Shape;398;p23"/>
          <p:cNvSpPr txBox="1"/>
          <p:nvPr>
            <p:ph idx="1" type="body"/>
          </p:nvPr>
        </p:nvSpPr>
        <p:spPr>
          <a:xfrm>
            <a:off x="838200" y="1638587"/>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GB"/>
              <a:t>Improving access to mental health care for patients</a:t>
            </a:r>
            <a:endParaRPr/>
          </a:p>
          <a:p>
            <a:pPr indent="-228600" lvl="0" marL="228600" rtl="0" algn="l">
              <a:lnSpc>
                <a:spcPct val="90000"/>
              </a:lnSpc>
              <a:spcBef>
                <a:spcPts val="1000"/>
              </a:spcBef>
              <a:spcAft>
                <a:spcPts val="0"/>
              </a:spcAft>
              <a:buClr>
                <a:schemeClr val="dk1"/>
              </a:buClr>
              <a:buSzPts val="2800"/>
              <a:buChar char="•"/>
            </a:pPr>
            <a:r>
              <a:rPr lang="en-GB"/>
              <a:t>Useful professional-to-professional telephone contact point</a:t>
            </a:r>
            <a:endParaRPr/>
          </a:p>
          <a:p>
            <a:pPr indent="-228600" lvl="0" marL="228600" rtl="0" algn="l">
              <a:lnSpc>
                <a:spcPct val="90000"/>
              </a:lnSpc>
              <a:spcBef>
                <a:spcPts val="1000"/>
              </a:spcBef>
              <a:spcAft>
                <a:spcPts val="0"/>
              </a:spcAft>
              <a:buClr>
                <a:schemeClr val="dk1"/>
              </a:buClr>
              <a:buSzPts val="2800"/>
              <a:buChar char="•"/>
            </a:pPr>
            <a:r>
              <a:rPr lang="en-GB"/>
              <a:t>Allows patients sufficient time to discuss MH issues</a:t>
            </a:r>
            <a:endParaRPr/>
          </a:p>
          <a:p>
            <a:pPr indent="-228600" lvl="0" marL="228600" rtl="0" algn="l">
              <a:lnSpc>
                <a:spcPct val="90000"/>
              </a:lnSpc>
              <a:spcBef>
                <a:spcPts val="1000"/>
              </a:spcBef>
              <a:spcAft>
                <a:spcPts val="0"/>
              </a:spcAft>
              <a:buClr>
                <a:schemeClr val="dk1"/>
              </a:buClr>
              <a:buSzPts val="2800"/>
              <a:buChar char="•"/>
            </a:pPr>
            <a:r>
              <a:rPr lang="en-GB"/>
              <a:t>Potential reduction in GP workload e.g. self referral </a:t>
            </a:r>
            <a:endParaRPr/>
          </a:p>
          <a:p>
            <a:pPr indent="-228600" lvl="0" marL="228600" rtl="0" algn="l">
              <a:lnSpc>
                <a:spcPct val="90000"/>
              </a:lnSpc>
              <a:spcBef>
                <a:spcPts val="1000"/>
              </a:spcBef>
              <a:spcAft>
                <a:spcPts val="0"/>
              </a:spcAft>
              <a:buClr>
                <a:schemeClr val="dk1"/>
              </a:buClr>
              <a:buSzPts val="2800"/>
              <a:buChar char="•"/>
            </a:pPr>
            <a:r>
              <a:rPr lang="en-GB"/>
              <a:t>Able to direct patients more appropriately to community resources. </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None/>
            </a:pPr>
            <a:r>
              <a:t/>
            </a:r>
            <a:endParaRPr/>
          </a:p>
        </p:txBody>
      </p:sp>
      <p:pic>
        <p:nvPicPr>
          <p:cNvPr id="399" name="Google Shape;399;p23"/>
          <p:cNvPicPr preferRelativeResize="0"/>
          <p:nvPr/>
        </p:nvPicPr>
        <p:blipFill rotWithShape="1">
          <a:blip r:embed="rId3">
            <a:alphaModFix/>
          </a:blip>
          <a:srcRect b="0" l="0" r="0" t="0"/>
          <a:stretch/>
        </p:blipFill>
        <p:spPr>
          <a:xfrm>
            <a:off x="500063" y="5957843"/>
            <a:ext cx="1816765" cy="61574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pic>
        <p:nvPicPr>
          <p:cNvPr id="405" name="Google Shape;405;p24"/>
          <p:cNvPicPr preferRelativeResize="0"/>
          <p:nvPr/>
        </p:nvPicPr>
        <p:blipFill rotWithShape="1">
          <a:blip r:embed="rId3">
            <a:alphaModFix/>
          </a:blip>
          <a:srcRect b="0" l="0" r="0" t="0"/>
          <a:stretch/>
        </p:blipFill>
        <p:spPr>
          <a:xfrm>
            <a:off x="4169839" y="2837153"/>
            <a:ext cx="5277453" cy="4926344"/>
          </a:xfrm>
          <a:prstGeom prst="rect">
            <a:avLst/>
          </a:prstGeom>
          <a:noFill/>
          <a:ln>
            <a:noFill/>
          </a:ln>
        </p:spPr>
      </p:pic>
      <p:sp>
        <p:nvSpPr>
          <p:cNvPr id="406" name="Google Shape;406;p24"/>
          <p:cNvSpPr/>
          <p:nvPr/>
        </p:nvSpPr>
        <p:spPr>
          <a:xfrm>
            <a:off x="500063" y="391511"/>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7" name="Google Shape;407;p24"/>
          <p:cNvSpPr txBox="1"/>
          <p:nvPr>
            <p:ph type="title"/>
          </p:nvPr>
        </p:nvSpPr>
        <p:spPr>
          <a:xfrm>
            <a:off x="838200" y="391510"/>
            <a:ext cx="10515600" cy="9334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Improving access</a:t>
            </a:r>
            <a:endParaRPr b="1" sz="2800"/>
          </a:p>
        </p:txBody>
      </p:sp>
      <p:pic>
        <p:nvPicPr>
          <p:cNvPr id="408" name="Google Shape;408;p24"/>
          <p:cNvPicPr preferRelativeResize="0"/>
          <p:nvPr/>
        </p:nvPicPr>
        <p:blipFill rotWithShape="1">
          <a:blip r:embed="rId4">
            <a:alphaModFix/>
          </a:blip>
          <a:srcRect b="0" l="0" r="0" t="0"/>
          <a:stretch/>
        </p:blipFill>
        <p:spPr>
          <a:xfrm>
            <a:off x="8030489" y="791913"/>
            <a:ext cx="5226207" cy="4882378"/>
          </a:xfrm>
          <a:prstGeom prst="rect">
            <a:avLst/>
          </a:prstGeom>
          <a:noFill/>
          <a:ln>
            <a:noFill/>
          </a:ln>
        </p:spPr>
      </p:pic>
      <p:sp>
        <p:nvSpPr>
          <p:cNvPr id="409" name="Google Shape;409;p24"/>
          <p:cNvSpPr txBox="1"/>
          <p:nvPr>
            <p:ph idx="2" type="body"/>
          </p:nvPr>
        </p:nvSpPr>
        <p:spPr>
          <a:xfrm>
            <a:off x="8972907" y="1686850"/>
            <a:ext cx="3341370" cy="295211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600"/>
              <a:buNone/>
            </a:pPr>
            <a:r>
              <a:rPr lang="en-GB" sz="2600"/>
              <a:t>“Better access for patients to obtain help with their mental health. Helps in patient's taking initiative for their mental health.”</a:t>
            </a:r>
            <a:endParaRPr sz="2600"/>
          </a:p>
          <a:p>
            <a:pPr indent="0" lvl="0" marL="0" rtl="0" algn="l">
              <a:lnSpc>
                <a:spcPct val="90000"/>
              </a:lnSpc>
              <a:spcBef>
                <a:spcPts val="1000"/>
              </a:spcBef>
              <a:spcAft>
                <a:spcPts val="0"/>
              </a:spcAft>
              <a:buClr>
                <a:schemeClr val="dk1"/>
              </a:buClr>
              <a:buSzPts val="2800"/>
              <a:buNone/>
            </a:pPr>
            <a:r>
              <a:t/>
            </a:r>
            <a:endParaRPr/>
          </a:p>
        </p:txBody>
      </p:sp>
      <p:pic>
        <p:nvPicPr>
          <p:cNvPr id="410" name="Google Shape;410;p24"/>
          <p:cNvPicPr preferRelativeResize="0"/>
          <p:nvPr/>
        </p:nvPicPr>
        <p:blipFill rotWithShape="1">
          <a:blip r:embed="rId5">
            <a:alphaModFix/>
          </a:blip>
          <a:srcRect b="0" l="0" r="0" t="0"/>
          <a:stretch/>
        </p:blipFill>
        <p:spPr>
          <a:xfrm>
            <a:off x="0" y="1324960"/>
            <a:ext cx="5347647" cy="4995829"/>
          </a:xfrm>
          <a:prstGeom prst="rect">
            <a:avLst/>
          </a:prstGeom>
          <a:noFill/>
          <a:ln>
            <a:noFill/>
          </a:ln>
        </p:spPr>
      </p:pic>
      <p:sp>
        <p:nvSpPr>
          <p:cNvPr id="411" name="Google Shape;411;p24"/>
          <p:cNvSpPr txBox="1"/>
          <p:nvPr>
            <p:ph idx="1" type="body"/>
          </p:nvPr>
        </p:nvSpPr>
        <p:spPr>
          <a:xfrm>
            <a:off x="674167" y="2265653"/>
            <a:ext cx="4137863" cy="47466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GB"/>
              <a:t>“</a:t>
            </a:r>
            <a:r>
              <a:rPr lang="en-GB" sz="2600"/>
              <a:t>Easy and quick access to initial assessment, patients feel engaged early and even if then added to waiting list for CBT/psychology they have been assessed promptly and given support”</a:t>
            </a:r>
            <a:endParaRPr sz="2600"/>
          </a:p>
          <a:p>
            <a:pPr indent="0" lvl="0" marL="0" rtl="0" algn="l">
              <a:lnSpc>
                <a:spcPct val="90000"/>
              </a:lnSpc>
              <a:spcBef>
                <a:spcPts val="1000"/>
              </a:spcBef>
              <a:spcAft>
                <a:spcPts val="0"/>
              </a:spcAft>
              <a:buClr>
                <a:schemeClr val="dk1"/>
              </a:buClr>
              <a:buSzPts val="2800"/>
              <a:buNone/>
            </a:pPr>
            <a:r>
              <a:t/>
            </a:r>
            <a:endParaRPr/>
          </a:p>
        </p:txBody>
      </p:sp>
      <p:sp>
        <p:nvSpPr>
          <p:cNvPr id="412" name="Google Shape;412;p24"/>
          <p:cNvSpPr/>
          <p:nvPr/>
        </p:nvSpPr>
        <p:spPr>
          <a:xfrm>
            <a:off x="5163503" y="3375029"/>
            <a:ext cx="3454717" cy="30777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600">
                <a:solidFill>
                  <a:schemeClr val="dk1"/>
                </a:solidFill>
                <a:latin typeface="Calibri"/>
                <a:ea typeface="Calibri"/>
                <a:cs typeface="Calibri"/>
                <a:sym typeface="Calibri"/>
              </a:rPr>
              <a:t>“</a:t>
            </a:r>
            <a:r>
              <a:rPr lang="en-GB" sz="2400">
                <a:solidFill>
                  <a:schemeClr val="dk1"/>
                </a:solidFill>
                <a:latin typeface="Calibri"/>
                <a:ea typeface="Calibri"/>
                <a:cs typeface="Calibri"/>
                <a:sym typeface="Calibri"/>
              </a:rPr>
              <a:t>Same day access for patients, no need for GP to generate a referral as patients can self-refer, patients get timely appropriate mental health support/intervention/</a:t>
            </a:r>
            <a:endParaRPr/>
          </a:p>
          <a:p>
            <a:pPr indent="0" lvl="0" marL="0" marR="0" rtl="0" algn="l">
              <a:spcBef>
                <a:spcPts val="0"/>
              </a:spcBef>
              <a:spcAft>
                <a:spcPts val="0"/>
              </a:spcAft>
              <a:buNone/>
            </a:pPr>
            <a:r>
              <a:rPr lang="en-GB" sz="2400">
                <a:solidFill>
                  <a:schemeClr val="dk1"/>
                </a:solidFill>
                <a:latin typeface="Calibri"/>
                <a:ea typeface="Calibri"/>
                <a:cs typeface="Calibri"/>
                <a:sym typeface="Calibri"/>
              </a:rPr>
              <a:t>signposting”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25"/>
          <p:cNvSpPr/>
          <p:nvPr/>
        </p:nvSpPr>
        <p:spPr>
          <a:xfrm>
            <a:off x="500063" y="391510"/>
            <a:ext cx="11136312" cy="1164915"/>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8" name="Google Shape;418;p25"/>
          <p:cNvSpPr txBox="1"/>
          <p:nvPr>
            <p:ph type="title"/>
          </p:nvPr>
        </p:nvSpPr>
        <p:spPr>
          <a:xfrm>
            <a:off x="838200" y="465918"/>
            <a:ext cx="9239655" cy="101609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Support from Specialist Staff</a:t>
            </a:r>
            <a:endParaRPr b="1" sz="2800"/>
          </a:p>
        </p:txBody>
      </p:sp>
      <p:pic>
        <p:nvPicPr>
          <p:cNvPr id="419" name="Google Shape;419;p25"/>
          <p:cNvPicPr preferRelativeResize="0"/>
          <p:nvPr/>
        </p:nvPicPr>
        <p:blipFill rotWithShape="1">
          <a:blip r:embed="rId3">
            <a:alphaModFix/>
          </a:blip>
          <a:srcRect b="0" l="0" r="0" t="0"/>
          <a:stretch/>
        </p:blipFill>
        <p:spPr>
          <a:xfrm>
            <a:off x="-326993" y="1362587"/>
            <a:ext cx="5346655" cy="4999153"/>
          </a:xfrm>
          <a:prstGeom prst="rect">
            <a:avLst/>
          </a:prstGeom>
          <a:noFill/>
          <a:ln>
            <a:noFill/>
          </a:ln>
        </p:spPr>
      </p:pic>
      <p:sp>
        <p:nvSpPr>
          <p:cNvPr id="420" name="Google Shape;420;p25"/>
          <p:cNvSpPr txBox="1"/>
          <p:nvPr>
            <p:ph idx="1" type="body"/>
          </p:nvPr>
        </p:nvSpPr>
        <p:spPr>
          <a:xfrm>
            <a:off x="619989" y="2065655"/>
            <a:ext cx="3618162" cy="314019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400"/>
              <a:buNone/>
            </a:pPr>
            <a:r>
              <a:rPr i="1" lang="en-GB" sz="2400"/>
              <a:t>“The service provided appears individual and more time is spent with the patient </a:t>
            </a:r>
            <a:r>
              <a:rPr i="1" lang="en-GB" sz="2600"/>
              <a:t>than</a:t>
            </a:r>
            <a:r>
              <a:rPr i="1" lang="en-GB" sz="2400"/>
              <a:t> GP's have. Ensure patients get the time and care that they need on the day that they need it. Especially in these times.”</a:t>
            </a:r>
            <a:endParaRPr/>
          </a:p>
          <a:p>
            <a:pPr indent="0" lvl="0" marL="0" rtl="0" algn="l">
              <a:lnSpc>
                <a:spcPct val="90000"/>
              </a:lnSpc>
              <a:spcBef>
                <a:spcPts val="1000"/>
              </a:spcBef>
              <a:spcAft>
                <a:spcPts val="0"/>
              </a:spcAft>
              <a:buClr>
                <a:schemeClr val="dk1"/>
              </a:buClr>
              <a:buSzPts val="2400"/>
              <a:buNone/>
            </a:pPr>
            <a:r>
              <a:t/>
            </a:r>
            <a:endParaRPr i="1" sz="2400"/>
          </a:p>
          <a:p>
            <a:pPr indent="0" lvl="0" marL="0" rtl="0" algn="l">
              <a:lnSpc>
                <a:spcPct val="90000"/>
              </a:lnSpc>
              <a:spcBef>
                <a:spcPts val="1000"/>
              </a:spcBef>
              <a:spcAft>
                <a:spcPts val="0"/>
              </a:spcAft>
              <a:buClr>
                <a:schemeClr val="dk1"/>
              </a:buClr>
              <a:buSzPts val="2400"/>
              <a:buNone/>
            </a:pPr>
            <a:r>
              <a:rPr i="1" lang="en-GB" sz="2400"/>
              <a:t>”</a:t>
            </a:r>
            <a:endParaRPr i="1" sz="2400"/>
          </a:p>
        </p:txBody>
      </p:sp>
      <p:pic>
        <p:nvPicPr>
          <p:cNvPr id="421" name="Google Shape;421;p25"/>
          <p:cNvPicPr preferRelativeResize="0"/>
          <p:nvPr/>
        </p:nvPicPr>
        <p:blipFill rotWithShape="1">
          <a:blip r:embed="rId4">
            <a:alphaModFix/>
          </a:blip>
          <a:srcRect b="0" l="0" r="0" t="0"/>
          <a:stretch/>
        </p:blipFill>
        <p:spPr>
          <a:xfrm>
            <a:off x="6542862" y="548495"/>
            <a:ext cx="4069081" cy="3798364"/>
          </a:xfrm>
          <a:prstGeom prst="rect">
            <a:avLst/>
          </a:prstGeom>
          <a:noFill/>
          <a:ln>
            <a:noFill/>
          </a:ln>
        </p:spPr>
      </p:pic>
      <p:sp>
        <p:nvSpPr>
          <p:cNvPr id="422" name="Google Shape;422;p25"/>
          <p:cNvSpPr txBox="1"/>
          <p:nvPr/>
        </p:nvSpPr>
        <p:spPr>
          <a:xfrm>
            <a:off x="6983500" y="1164335"/>
            <a:ext cx="3474720"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400">
                <a:solidFill>
                  <a:schemeClr val="dk1"/>
                </a:solidFill>
                <a:latin typeface="Calibri"/>
                <a:ea typeface="Calibri"/>
                <a:cs typeface="Calibri"/>
                <a:sym typeface="Calibri"/>
              </a:rPr>
              <a:t>“One stop shop for assessment and initiation of treatment, quick access, potential reduction in GP workload.</a:t>
            </a:r>
            <a:endParaRPr/>
          </a:p>
        </p:txBody>
      </p:sp>
      <p:pic>
        <p:nvPicPr>
          <p:cNvPr id="423" name="Google Shape;423;p25"/>
          <p:cNvPicPr preferRelativeResize="0"/>
          <p:nvPr/>
        </p:nvPicPr>
        <p:blipFill rotWithShape="1">
          <a:blip r:embed="rId5">
            <a:alphaModFix/>
          </a:blip>
          <a:srcRect b="0" l="0" r="0" t="0"/>
          <a:stretch/>
        </p:blipFill>
        <p:spPr>
          <a:xfrm>
            <a:off x="3948955" y="2860282"/>
            <a:ext cx="5029971" cy="4691125"/>
          </a:xfrm>
          <a:prstGeom prst="rect">
            <a:avLst/>
          </a:prstGeom>
          <a:noFill/>
          <a:ln>
            <a:noFill/>
          </a:ln>
        </p:spPr>
      </p:pic>
      <p:pic>
        <p:nvPicPr>
          <p:cNvPr id="424" name="Google Shape;424;p25"/>
          <p:cNvPicPr preferRelativeResize="0"/>
          <p:nvPr/>
        </p:nvPicPr>
        <p:blipFill rotWithShape="1">
          <a:blip r:embed="rId6">
            <a:alphaModFix/>
          </a:blip>
          <a:srcRect b="0" l="0" r="0" t="0"/>
          <a:stretch/>
        </p:blipFill>
        <p:spPr>
          <a:xfrm>
            <a:off x="8753995" y="2943701"/>
            <a:ext cx="3735215" cy="3492448"/>
          </a:xfrm>
          <a:prstGeom prst="rect">
            <a:avLst/>
          </a:prstGeom>
          <a:noFill/>
          <a:ln>
            <a:noFill/>
          </a:ln>
        </p:spPr>
      </p:pic>
      <p:sp>
        <p:nvSpPr>
          <p:cNvPr id="425" name="Google Shape;425;p25"/>
          <p:cNvSpPr/>
          <p:nvPr/>
        </p:nvSpPr>
        <p:spPr>
          <a:xfrm>
            <a:off x="4592690" y="3525104"/>
            <a:ext cx="4096484"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400">
                <a:solidFill>
                  <a:schemeClr val="dk1"/>
                </a:solidFill>
                <a:latin typeface="Calibri"/>
                <a:ea typeface="Calibri"/>
                <a:cs typeface="Calibri"/>
                <a:sym typeface="Calibri"/>
              </a:rPr>
              <a:t>“Team of highly trained staff…Different approach of professionals. More time with a professional More emphasis on recovery/supported self-management for patients and less emphasis on medication.”</a:t>
            </a:r>
            <a:endParaRPr/>
          </a:p>
        </p:txBody>
      </p:sp>
      <p:sp>
        <p:nvSpPr>
          <p:cNvPr id="426" name="Google Shape;426;p25"/>
          <p:cNvSpPr txBox="1"/>
          <p:nvPr>
            <p:ph idx="2" type="body"/>
          </p:nvPr>
        </p:nvSpPr>
        <p:spPr>
          <a:xfrm>
            <a:off x="9187141" y="3718389"/>
            <a:ext cx="3380990" cy="297656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600"/>
              <a:buNone/>
            </a:pPr>
            <a:r>
              <a:rPr lang="en-GB" sz="2600"/>
              <a:t>“</a:t>
            </a:r>
            <a:r>
              <a:rPr i="1" lang="en-GB" sz="2400"/>
              <a:t>Separate number for professionals to call to discuss a case if required.” </a:t>
            </a:r>
            <a:endParaRPr/>
          </a:p>
          <a:p>
            <a:pPr indent="0" lvl="0" marL="0" rtl="0" algn="l">
              <a:lnSpc>
                <a:spcPct val="90000"/>
              </a:lnSpc>
              <a:spcBef>
                <a:spcPts val="1000"/>
              </a:spcBef>
              <a:spcAft>
                <a:spcPts val="0"/>
              </a:spcAft>
              <a:buClr>
                <a:schemeClr val="dk1"/>
              </a:buClr>
              <a:buSzPts val="2400"/>
              <a:buNone/>
            </a:pPr>
            <a:r>
              <a:t/>
            </a:r>
            <a:endParaRPr i="1" sz="2400"/>
          </a:p>
          <a:p>
            <a:pPr indent="0" lvl="0" marL="0" rtl="0" algn="l">
              <a:lnSpc>
                <a:spcPct val="90000"/>
              </a:lnSpc>
              <a:spcBef>
                <a:spcPts val="1000"/>
              </a:spcBef>
              <a:spcAft>
                <a:spcPts val="0"/>
              </a:spcAft>
              <a:buClr>
                <a:schemeClr val="dk1"/>
              </a:buClr>
              <a:buSzPts val="2400"/>
              <a:buNone/>
            </a:pPr>
            <a:r>
              <a:t/>
            </a:r>
            <a:endParaRPr i="1" sz="2400"/>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26"/>
          <p:cNvSpPr/>
          <p:nvPr/>
        </p:nvSpPr>
        <p:spPr>
          <a:xfrm>
            <a:off x="500063" y="391510"/>
            <a:ext cx="11136312" cy="1164915"/>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3" name="Google Shape;433;p26"/>
          <p:cNvSpPr txBox="1"/>
          <p:nvPr>
            <p:ph type="title"/>
          </p:nvPr>
        </p:nvSpPr>
        <p:spPr>
          <a:xfrm>
            <a:off x="838200" y="391510"/>
            <a:ext cx="10515600" cy="116491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Areas for Improvement</a:t>
            </a:r>
            <a:endParaRPr b="1" sz="2800"/>
          </a:p>
        </p:txBody>
      </p:sp>
      <p:sp>
        <p:nvSpPr>
          <p:cNvPr id="434" name="Google Shape;434;p26"/>
          <p:cNvSpPr txBox="1"/>
          <p:nvPr>
            <p:ph idx="1" type="body"/>
          </p:nvPr>
        </p:nvSpPr>
        <p:spPr>
          <a:xfrm>
            <a:off x="838199" y="1836016"/>
            <a:ext cx="10212421" cy="4351338"/>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chemeClr val="dk1"/>
              </a:buClr>
              <a:buSzPct val="100000"/>
              <a:buNone/>
            </a:pPr>
            <a:r>
              <a:rPr lang="en-GB"/>
              <a:t>GP Identified:</a:t>
            </a:r>
            <a:endParaRPr/>
          </a:p>
          <a:p>
            <a:pPr indent="-228600" lvl="0" marL="228600" rtl="0" algn="l">
              <a:lnSpc>
                <a:spcPct val="90000"/>
              </a:lnSpc>
              <a:spcBef>
                <a:spcPts val="1000"/>
              </a:spcBef>
              <a:spcAft>
                <a:spcPts val="0"/>
              </a:spcAft>
              <a:buClr>
                <a:schemeClr val="dk1"/>
              </a:buClr>
              <a:buSzPct val="100000"/>
              <a:buChar char="•"/>
            </a:pPr>
            <a:r>
              <a:rPr lang="en-GB"/>
              <a:t>Better communication needed </a:t>
            </a:r>
            <a:endParaRPr/>
          </a:p>
          <a:p>
            <a:pPr indent="-228600" lvl="0" marL="228600" rtl="0" algn="l">
              <a:lnSpc>
                <a:spcPct val="90000"/>
              </a:lnSpc>
              <a:spcBef>
                <a:spcPts val="1000"/>
              </a:spcBef>
              <a:spcAft>
                <a:spcPts val="0"/>
              </a:spcAft>
              <a:buClr>
                <a:schemeClr val="dk1"/>
              </a:buClr>
              <a:buSzPct val="100000"/>
              <a:buChar char="•"/>
            </a:pPr>
            <a:r>
              <a:rPr lang="en-GB"/>
              <a:t>Practical telephony capacity </a:t>
            </a:r>
            <a:endParaRPr/>
          </a:p>
          <a:p>
            <a:pPr indent="-228600" lvl="0" marL="228600" rtl="0" algn="l">
              <a:lnSpc>
                <a:spcPct val="90000"/>
              </a:lnSpc>
              <a:spcBef>
                <a:spcPts val="1000"/>
              </a:spcBef>
              <a:spcAft>
                <a:spcPts val="0"/>
              </a:spcAft>
              <a:buClr>
                <a:schemeClr val="dk1"/>
              </a:buClr>
              <a:buSzPct val="100000"/>
              <a:buChar char="•"/>
            </a:pPr>
            <a:r>
              <a:rPr lang="en-GB"/>
              <a:t>Query from one respondent regarding whether traditional access routes via GP aided greater patient compliance. </a:t>
            </a:r>
            <a:endParaRPr/>
          </a:p>
          <a:p>
            <a:pPr indent="-228600" lvl="0" marL="228600" rtl="0" algn="l">
              <a:lnSpc>
                <a:spcPct val="90000"/>
              </a:lnSpc>
              <a:spcBef>
                <a:spcPts val="1000"/>
              </a:spcBef>
              <a:spcAft>
                <a:spcPts val="0"/>
              </a:spcAft>
              <a:buClr>
                <a:schemeClr val="dk1"/>
              </a:buClr>
              <a:buSzPct val="100000"/>
              <a:buChar char="•"/>
            </a:pPr>
            <a:r>
              <a:rPr lang="en-GB"/>
              <a:t>How to ensure relational approaches</a:t>
            </a:r>
            <a:endParaRPr/>
          </a:p>
          <a:p>
            <a:pPr indent="-228600" lvl="0" marL="228600" rtl="0" algn="l">
              <a:lnSpc>
                <a:spcPct val="90000"/>
              </a:lnSpc>
              <a:spcBef>
                <a:spcPts val="1000"/>
              </a:spcBef>
              <a:spcAft>
                <a:spcPts val="0"/>
              </a:spcAft>
              <a:buClr>
                <a:schemeClr val="dk1"/>
              </a:buClr>
              <a:buSzPct val="100000"/>
              <a:buChar char="•"/>
            </a:pPr>
            <a:r>
              <a:rPr lang="en-GB"/>
              <a:t>Meeting needs for people with long-term mental health needs</a:t>
            </a:r>
            <a:endParaRPr/>
          </a:p>
          <a:p>
            <a:pPr indent="-228600" lvl="0" marL="228600" rtl="0" algn="l">
              <a:lnSpc>
                <a:spcPct val="90000"/>
              </a:lnSpc>
              <a:spcBef>
                <a:spcPts val="1000"/>
              </a:spcBef>
              <a:spcAft>
                <a:spcPts val="0"/>
              </a:spcAft>
              <a:buClr>
                <a:schemeClr val="dk1"/>
              </a:buClr>
              <a:buSzPct val="100000"/>
              <a:buChar char="•"/>
            </a:pPr>
            <a:r>
              <a:rPr lang="en-GB"/>
              <a:t>Care Navigation pathway – potential risks re: patient drop-off</a:t>
            </a:r>
            <a:endParaRPr/>
          </a:p>
          <a:p>
            <a:pPr indent="-228600" lvl="0" marL="228600" rtl="0" algn="l">
              <a:lnSpc>
                <a:spcPct val="90000"/>
              </a:lnSpc>
              <a:spcBef>
                <a:spcPts val="1000"/>
              </a:spcBef>
              <a:spcAft>
                <a:spcPts val="0"/>
              </a:spcAft>
              <a:buClr>
                <a:schemeClr val="dk1"/>
              </a:buClr>
              <a:buSzPct val="100000"/>
              <a:buChar char="•"/>
            </a:pPr>
            <a:r>
              <a:rPr lang="en-GB"/>
              <a:t>Impact on GP workload?</a:t>
            </a:r>
            <a:endParaRPr/>
          </a:p>
          <a:p>
            <a:pPr indent="-228600" lvl="0" marL="228600" rtl="0" algn="l">
              <a:lnSpc>
                <a:spcPct val="90000"/>
              </a:lnSpc>
              <a:spcBef>
                <a:spcPts val="1000"/>
              </a:spcBef>
              <a:spcAft>
                <a:spcPts val="0"/>
              </a:spcAft>
              <a:buClr>
                <a:schemeClr val="dk1"/>
              </a:buClr>
              <a:buSzPct val="100000"/>
              <a:buChar char="•"/>
            </a:pPr>
            <a:r>
              <a:rPr lang="en-GB"/>
              <a:t>Mixed views regarding prescribing.</a:t>
            </a:r>
            <a:endParaRPr/>
          </a:p>
          <a:p>
            <a:pPr indent="0" lvl="0" marL="0" rtl="0" algn="l">
              <a:lnSpc>
                <a:spcPct val="90000"/>
              </a:lnSpc>
              <a:spcBef>
                <a:spcPts val="1000"/>
              </a:spcBef>
              <a:spcAft>
                <a:spcPts val="0"/>
              </a:spcAft>
              <a:buClr>
                <a:schemeClr val="dk1"/>
              </a:buClr>
              <a:buSzPct val="100000"/>
              <a:buNone/>
            </a:pPr>
            <a:r>
              <a:t/>
            </a:r>
            <a:endParaRPr/>
          </a:p>
        </p:txBody>
      </p:sp>
      <p:pic>
        <p:nvPicPr>
          <p:cNvPr id="435" name="Google Shape;435;p26"/>
          <p:cNvPicPr preferRelativeResize="0"/>
          <p:nvPr/>
        </p:nvPicPr>
        <p:blipFill rotWithShape="1">
          <a:blip r:embed="rId3">
            <a:alphaModFix/>
          </a:blip>
          <a:srcRect b="0" l="0" r="0" t="0"/>
          <a:stretch/>
        </p:blipFill>
        <p:spPr>
          <a:xfrm>
            <a:off x="500063" y="6138287"/>
            <a:ext cx="1816765" cy="61574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27"/>
          <p:cNvSpPr/>
          <p:nvPr/>
        </p:nvSpPr>
        <p:spPr>
          <a:xfrm>
            <a:off x="500063" y="391510"/>
            <a:ext cx="11136312" cy="1164915"/>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1" name="Google Shape;441;p27"/>
          <p:cNvSpPr txBox="1"/>
          <p:nvPr>
            <p:ph type="title"/>
          </p:nvPr>
        </p:nvSpPr>
        <p:spPr>
          <a:xfrm>
            <a:off x="838200" y="391510"/>
            <a:ext cx="4983480" cy="116491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Challenges</a:t>
            </a:r>
            <a:r>
              <a:rPr lang="en-GB"/>
              <a:t>			</a:t>
            </a:r>
            <a:endParaRPr/>
          </a:p>
        </p:txBody>
      </p:sp>
      <p:sp>
        <p:nvSpPr>
          <p:cNvPr id="442" name="Google Shape;442;p2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GB"/>
              <a:t>New service</a:t>
            </a:r>
            <a:endParaRPr/>
          </a:p>
          <a:p>
            <a:pPr indent="-228600" lvl="0" marL="228600" rtl="0" algn="l">
              <a:lnSpc>
                <a:spcPct val="90000"/>
              </a:lnSpc>
              <a:spcBef>
                <a:spcPts val="1000"/>
              </a:spcBef>
              <a:spcAft>
                <a:spcPts val="0"/>
              </a:spcAft>
              <a:buClr>
                <a:schemeClr val="dk1"/>
              </a:buClr>
              <a:buSzPts val="2800"/>
              <a:buChar char="•"/>
            </a:pPr>
            <a:r>
              <a:rPr lang="en-GB"/>
              <a:t>Indemnity</a:t>
            </a:r>
            <a:endParaRPr/>
          </a:p>
          <a:p>
            <a:pPr indent="-228600" lvl="0" marL="228600" rtl="0" algn="l">
              <a:lnSpc>
                <a:spcPct val="90000"/>
              </a:lnSpc>
              <a:spcBef>
                <a:spcPts val="1000"/>
              </a:spcBef>
              <a:spcAft>
                <a:spcPts val="0"/>
              </a:spcAft>
              <a:buClr>
                <a:schemeClr val="dk1"/>
              </a:buClr>
              <a:buSzPts val="2800"/>
              <a:buChar char="•"/>
            </a:pPr>
            <a:r>
              <a:rPr lang="en-GB"/>
              <a:t>Challenges traditional ways of working</a:t>
            </a:r>
            <a:endParaRPr/>
          </a:p>
          <a:p>
            <a:pPr indent="-228600" lvl="0" marL="228600" rtl="0" algn="l">
              <a:lnSpc>
                <a:spcPct val="90000"/>
              </a:lnSpc>
              <a:spcBef>
                <a:spcPts val="1000"/>
              </a:spcBef>
              <a:spcAft>
                <a:spcPts val="0"/>
              </a:spcAft>
              <a:buClr>
                <a:schemeClr val="dk1"/>
              </a:buClr>
              <a:buSzPts val="2800"/>
              <a:buChar char="•"/>
            </a:pPr>
            <a:r>
              <a:rPr lang="en-GB"/>
              <a:t>Variability across practices</a:t>
            </a:r>
            <a:endParaRPr/>
          </a:p>
          <a:p>
            <a:pPr indent="-228600" lvl="0" marL="228600" rtl="0" algn="l">
              <a:lnSpc>
                <a:spcPct val="90000"/>
              </a:lnSpc>
              <a:spcBef>
                <a:spcPts val="1000"/>
              </a:spcBef>
              <a:spcAft>
                <a:spcPts val="0"/>
              </a:spcAft>
              <a:buClr>
                <a:schemeClr val="dk1"/>
              </a:buClr>
              <a:buSzPts val="2800"/>
              <a:buChar char="•"/>
            </a:pPr>
            <a:r>
              <a:rPr lang="en-GB"/>
              <a:t>Working with multiple independent practitioners</a:t>
            </a:r>
            <a:endParaRPr/>
          </a:p>
        </p:txBody>
      </p:sp>
      <p:sp>
        <p:nvSpPr>
          <p:cNvPr id="443" name="Google Shape;443;p2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GB"/>
              <a:t>Care navigation pathway</a:t>
            </a:r>
            <a:endParaRPr/>
          </a:p>
          <a:p>
            <a:pPr indent="-228600" lvl="0" marL="228600" rtl="0" algn="l">
              <a:lnSpc>
                <a:spcPct val="90000"/>
              </a:lnSpc>
              <a:spcBef>
                <a:spcPts val="1000"/>
              </a:spcBef>
              <a:spcAft>
                <a:spcPts val="0"/>
              </a:spcAft>
              <a:buClr>
                <a:schemeClr val="dk1"/>
              </a:buClr>
              <a:buSzPts val="2800"/>
              <a:buChar char="•"/>
            </a:pPr>
            <a:r>
              <a:rPr lang="en-GB"/>
              <a:t>Workforce development </a:t>
            </a:r>
            <a:endParaRPr/>
          </a:p>
          <a:p>
            <a:pPr indent="-228600" lvl="0" marL="228600" rtl="0" algn="l">
              <a:lnSpc>
                <a:spcPct val="90000"/>
              </a:lnSpc>
              <a:spcBef>
                <a:spcPts val="1000"/>
              </a:spcBef>
              <a:spcAft>
                <a:spcPts val="0"/>
              </a:spcAft>
              <a:buClr>
                <a:schemeClr val="dk1"/>
              </a:buClr>
              <a:buSzPts val="2800"/>
              <a:buChar char="•"/>
            </a:pPr>
            <a:r>
              <a:rPr lang="en-GB"/>
              <a:t>Prescribing</a:t>
            </a:r>
            <a:endParaRPr/>
          </a:p>
          <a:p>
            <a:pPr indent="-228600" lvl="0" marL="228600" rtl="0" algn="l">
              <a:lnSpc>
                <a:spcPct val="90000"/>
              </a:lnSpc>
              <a:spcBef>
                <a:spcPts val="1000"/>
              </a:spcBef>
              <a:spcAft>
                <a:spcPts val="0"/>
              </a:spcAft>
              <a:buClr>
                <a:schemeClr val="dk1"/>
              </a:buClr>
              <a:buSzPts val="2800"/>
              <a:buChar char="•"/>
            </a:pPr>
            <a:r>
              <a:rPr lang="en-GB"/>
              <a:t>Young People ages 16-18</a:t>
            </a:r>
            <a:endParaRPr/>
          </a:p>
          <a:p>
            <a:pPr indent="-228600" lvl="0" marL="228600" rtl="0" algn="l">
              <a:lnSpc>
                <a:spcPct val="90000"/>
              </a:lnSpc>
              <a:spcBef>
                <a:spcPts val="1000"/>
              </a:spcBef>
              <a:spcAft>
                <a:spcPts val="0"/>
              </a:spcAft>
              <a:buClr>
                <a:schemeClr val="dk1"/>
              </a:buClr>
              <a:buSzPts val="2800"/>
              <a:buChar char="•"/>
            </a:pPr>
            <a:r>
              <a:rPr lang="en-GB"/>
              <a:t>Closer working with GP Clusters.</a:t>
            </a:r>
            <a:endParaRPr/>
          </a:p>
          <a:p>
            <a:pPr indent="0" lvl="0" marL="0" rtl="0" algn="l">
              <a:lnSpc>
                <a:spcPct val="90000"/>
              </a:lnSpc>
              <a:spcBef>
                <a:spcPts val="1000"/>
              </a:spcBef>
              <a:spcAft>
                <a:spcPts val="0"/>
              </a:spcAft>
              <a:buClr>
                <a:schemeClr val="dk1"/>
              </a:buClr>
              <a:buSzPts val="2800"/>
              <a:buNone/>
            </a:pPr>
            <a:r>
              <a:t/>
            </a:r>
            <a:endParaRPr/>
          </a:p>
        </p:txBody>
      </p:sp>
      <p:sp>
        <p:nvSpPr>
          <p:cNvPr id="444" name="Google Shape;444;p27"/>
          <p:cNvSpPr txBox="1"/>
          <p:nvPr/>
        </p:nvSpPr>
        <p:spPr>
          <a:xfrm>
            <a:off x="6271260" y="391510"/>
            <a:ext cx="4983480" cy="1164915"/>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2800"/>
              <a:buFont typeface="Calibri"/>
              <a:buNone/>
            </a:pPr>
            <a:r>
              <a:rPr b="1" lang="en-GB" sz="2800">
                <a:solidFill>
                  <a:schemeClr val="dk1"/>
                </a:solidFill>
                <a:latin typeface="Calibri"/>
                <a:ea typeface="Calibri"/>
                <a:cs typeface="Calibri"/>
                <a:sym typeface="Calibri"/>
              </a:rPr>
              <a:t>Opportunities</a:t>
            </a:r>
            <a:r>
              <a:rPr b="1" lang="en-GB" sz="4400">
                <a:solidFill>
                  <a:schemeClr val="dk1"/>
                </a:solidFill>
                <a:latin typeface="Calibri"/>
                <a:ea typeface="Calibri"/>
                <a:cs typeface="Calibri"/>
                <a:sym typeface="Calibri"/>
              </a:rPr>
              <a:t>			</a:t>
            </a:r>
            <a:endParaRPr b="1" sz="4400">
              <a:solidFill>
                <a:schemeClr val="dk1"/>
              </a:solidFill>
              <a:latin typeface="Calibri"/>
              <a:ea typeface="Calibri"/>
              <a:cs typeface="Calibri"/>
              <a:sym typeface="Calibri"/>
            </a:endParaRPr>
          </a:p>
        </p:txBody>
      </p:sp>
      <p:pic>
        <p:nvPicPr>
          <p:cNvPr id="445" name="Google Shape;445;p27"/>
          <p:cNvPicPr preferRelativeResize="0"/>
          <p:nvPr/>
        </p:nvPicPr>
        <p:blipFill rotWithShape="1">
          <a:blip r:embed="rId3">
            <a:alphaModFix/>
          </a:blip>
          <a:srcRect b="0" l="0" r="0" t="0"/>
          <a:stretch/>
        </p:blipFill>
        <p:spPr>
          <a:xfrm>
            <a:off x="500063" y="6061752"/>
            <a:ext cx="1816765" cy="61574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28"/>
          <p:cNvSpPr/>
          <p:nvPr/>
        </p:nvSpPr>
        <p:spPr>
          <a:xfrm>
            <a:off x="500063" y="391510"/>
            <a:ext cx="11136312" cy="1164915"/>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1" name="Google Shape;451;p28"/>
          <p:cNvSpPr txBox="1"/>
          <p:nvPr>
            <p:ph type="title"/>
          </p:nvPr>
        </p:nvSpPr>
        <p:spPr>
          <a:xfrm>
            <a:off x="838200" y="391510"/>
            <a:ext cx="10515600" cy="116491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Reflections </a:t>
            </a:r>
            <a:endParaRPr b="1" sz="2800"/>
          </a:p>
        </p:txBody>
      </p:sp>
      <p:sp>
        <p:nvSpPr>
          <p:cNvPr id="452" name="Google Shape;452;p28"/>
          <p:cNvSpPr txBox="1"/>
          <p:nvPr>
            <p:ph idx="1" type="body"/>
          </p:nvPr>
        </p:nvSpPr>
        <p:spPr>
          <a:xfrm>
            <a:off x="838199" y="1825625"/>
            <a:ext cx="5791201" cy="4351338"/>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lang="en-GB"/>
              <a:t>Kindness and compassion at the core of service delivery – for staff and patients</a:t>
            </a:r>
            <a:endParaRPr/>
          </a:p>
          <a:p>
            <a:pPr indent="-228600" lvl="0" marL="228600" rtl="0" algn="l">
              <a:lnSpc>
                <a:spcPct val="90000"/>
              </a:lnSpc>
              <a:spcBef>
                <a:spcPts val="1000"/>
              </a:spcBef>
              <a:spcAft>
                <a:spcPts val="0"/>
              </a:spcAft>
              <a:buClr>
                <a:schemeClr val="dk1"/>
              </a:buClr>
              <a:buSzPct val="100000"/>
              <a:buChar char="•"/>
            </a:pPr>
            <a:r>
              <a:rPr lang="en-GB"/>
              <a:t>Importance of critical friends and people who can help you take the balcony view</a:t>
            </a:r>
            <a:endParaRPr/>
          </a:p>
          <a:p>
            <a:pPr indent="-228600" lvl="0" marL="228600" rtl="0" algn="l">
              <a:lnSpc>
                <a:spcPct val="90000"/>
              </a:lnSpc>
              <a:spcBef>
                <a:spcPts val="1000"/>
              </a:spcBef>
              <a:spcAft>
                <a:spcPts val="0"/>
              </a:spcAft>
              <a:buClr>
                <a:schemeClr val="dk1"/>
              </a:buClr>
              <a:buSzPct val="100000"/>
              <a:buChar char="•"/>
            </a:pPr>
            <a:r>
              <a:rPr lang="en-GB"/>
              <a:t>Always room for improvement</a:t>
            </a:r>
            <a:endParaRPr/>
          </a:p>
          <a:p>
            <a:pPr indent="-228600" lvl="0" marL="228600" rtl="0" algn="l">
              <a:lnSpc>
                <a:spcPct val="90000"/>
              </a:lnSpc>
              <a:spcBef>
                <a:spcPts val="1000"/>
              </a:spcBef>
              <a:spcAft>
                <a:spcPts val="0"/>
              </a:spcAft>
              <a:buClr>
                <a:schemeClr val="dk1"/>
              </a:buClr>
              <a:buSzPct val="100000"/>
              <a:buChar char="•"/>
            </a:pPr>
            <a:r>
              <a:rPr lang="en-GB"/>
              <a:t>Engagement should be a priority but you will never have 100% buy-in</a:t>
            </a:r>
            <a:endParaRPr/>
          </a:p>
          <a:p>
            <a:pPr indent="-228600" lvl="0" marL="228600" rtl="0" algn="l">
              <a:lnSpc>
                <a:spcPct val="90000"/>
              </a:lnSpc>
              <a:spcBef>
                <a:spcPts val="1000"/>
              </a:spcBef>
              <a:spcAft>
                <a:spcPts val="0"/>
              </a:spcAft>
              <a:buClr>
                <a:schemeClr val="dk1"/>
              </a:buClr>
              <a:buSzPct val="100000"/>
              <a:buChar char="•"/>
            </a:pPr>
            <a:r>
              <a:rPr lang="en-GB"/>
              <a:t>Staff need to be invested in service models and to lead the way in problem-solving</a:t>
            </a:r>
            <a:endParaRPr/>
          </a:p>
          <a:p>
            <a:pPr indent="0" lvl="0" marL="0" rtl="0" algn="l">
              <a:lnSpc>
                <a:spcPct val="90000"/>
              </a:lnSpc>
              <a:spcBef>
                <a:spcPts val="1000"/>
              </a:spcBef>
              <a:spcAft>
                <a:spcPts val="0"/>
              </a:spcAft>
              <a:buClr>
                <a:schemeClr val="dk1"/>
              </a:buClr>
              <a:buSzPct val="100000"/>
              <a:buNone/>
            </a:pPr>
            <a:r>
              <a:t/>
            </a:r>
            <a:endParaRPr/>
          </a:p>
        </p:txBody>
      </p:sp>
      <p:pic>
        <p:nvPicPr>
          <p:cNvPr descr="Image" id="453" name="Google Shape;453;p28"/>
          <p:cNvPicPr preferRelativeResize="0"/>
          <p:nvPr>
            <p:ph idx="2" type="body"/>
          </p:nvPr>
        </p:nvPicPr>
        <p:blipFill rotWithShape="1">
          <a:blip r:embed="rId3">
            <a:alphaModFix/>
          </a:blip>
          <a:srcRect b="0" l="0" r="0" t="0"/>
          <a:stretch/>
        </p:blipFill>
        <p:spPr>
          <a:xfrm>
            <a:off x="6743095" y="1609118"/>
            <a:ext cx="4797743" cy="4807488"/>
          </a:xfrm>
          <a:prstGeom prst="rect">
            <a:avLst/>
          </a:prstGeom>
          <a:noFill/>
          <a:ln>
            <a:noFill/>
          </a:ln>
        </p:spPr>
      </p:pic>
      <p:pic>
        <p:nvPicPr>
          <p:cNvPr id="454" name="Google Shape;454;p28"/>
          <p:cNvPicPr preferRelativeResize="0"/>
          <p:nvPr/>
        </p:nvPicPr>
        <p:blipFill rotWithShape="1">
          <a:blip r:embed="rId4">
            <a:alphaModFix/>
          </a:blip>
          <a:srcRect b="0" l="0" r="0" t="0"/>
          <a:stretch/>
        </p:blipFill>
        <p:spPr>
          <a:xfrm>
            <a:off x="500062" y="6009797"/>
            <a:ext cx="1816765" cy="61574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pic>
        <p:nvPicPr>
          <p:cNvPr id="459" name="Google Shape;459;p29"/>
          <p:cNvPicPr preferRelativeResize="0"/>
          <p:nvPr/>
        </p:nvPicPr>
        <p:blipFill rotWithShape="1">
          <a:blip r:embed="rId3">
            <a:alphaModFix/>
          </a:blip>
          <a:srcRect b="0" l="0" r="0" t="0"/>
          <a:stretch/>
        </p:blipFill>
        <p:spPr>
          <a:xfrm>
            <a:off x="6705936" y="2756128"/>
            <a:ext cx="5217009" cy="3645385"/>
          </a:xfrm>
          <a:prstGeom prst="rect">
            <a:avLst/>
          </a:prstGeom>
          <a:noFill/>
          <a:ln>
            <a:noFill/>
          </a:ln>
        </p:spPr>
      </p:pic>
      <p:sp>
        <p:nvSpPr>
          <p:cNvPr id="460" name="Google Shape;460;p29"/>
          <p:cNvSpPr/>
          <p:nvPr/>
        </p:nvSpPr>
        <p:spPr>
          <a:xfrm>
            <a:off x="488234" y="456488"/>
            <a:ext cx="5945025" cy="5945025"/>
          </a:xfrm>
          <a:custGeom>
            <a:rect b="b" l="l" r="r" t="t"/>
            <a:pathLst>
              <a:path extrusionOk="0" h="1913890" w="1913890">
                <a:moveTo>
                  <a:pt x="1789430" y="1913890"/>
                </a:moveTo>
                <a:lnTo>
                  <a:pt x="124460" y="1913890"/>
                </a:lnTo>
                <a:cubicBezTo>
                  <a:pt x="55880" y="1913890"/>
                  <a:pt x="0" y="1858010"/>
                  <a:pt x="0" y="1789430"/>
                </a:cubicBezTo>
                <a:lnTo>
                  <a:pt x="0" y="124460"/>
                </a:lnTo>
                <a:cubicBezTo>
                  <a:pt x="0" y="55880"/>
                  <a:pt x="55880" y="0"/>
                  <a:pt x="124460" y="0"/>
                </a:cubicBezTo>
                <a:lnTo>
                  <a:pt x="1789430" y="0"/>
                </a:lnTo>
                <a:cubicBezTo>
                  <a:pt x="1858010" y="0"/>
                  <a:pt x="1913890" y="55880"/>
                  <a:pt x="1913890" y="124460"/>
                </a:cubicBezTo>
                <a:lnTo>
                  <a:pt x="1913890" y="1789430"/>
                </a:lnTo>
                <a:cubicBezTo>
                  <a:pt x="1913890" y="1858010"/>
                  <a:pt x="1858010" y="1913890"/>
                  <a:pt x="1789430" y="1913890"/>
                </a:cubicBezTo>
                <a:close/>
              </a:path>
            </a:pathLst>
          </a:custGeom>
          <a:solidFill>
            <a:srgbClr val="8011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9"/>
          <p:cNvSpPr txBox="1"/>
          <p:nvPr/>
        </p:nvSpPr>
        <p:spPr>
          <a:xfrm>
            <a:off x="1119740" y="1148350"/>
            <a:ext cx="4869050" cy="4398640"/>
          </a:xfrm>
          <a:prstGeom prst="rect">
            <a:avLst/>
          </a:prstGeom>
          <a:noFill/>
          <a:ln>
            <a:noFill/>
          </a:ln>
        </p:spPr>
        <p:txBody>
          <a:bodyPr anchorCtr="0" anchor="t" bIns="0" lIns="0" spcFirstLastPara="1" rIns="0" wrap="square" tIns="0">
            <a:spAutoFit/>
          </a:bodyPr>
          <a:lstStyle/>
          <a:p>
            <a:pPr indent="0" lvl="0" marL="0" marR="0" rtl="0" algn="l">
              <a:lnSpc>
                <a:spcPct val="121350"/>
              </a:lnSpc>
              <a:spcBef>
                <a:spcPts val="0"/>
              </a:spcBef>
              <a:spcAft>
                <a:spcPts val="0"/>
              </a:spcAft>
              <a:buNone/>
            </a:pPr>
            <a:r>
              <a:rPr lang="en-GB" sz="4000">
                <a:solidFill>
                  <a:srgbClr val="FFFFFF"/>
                </a:solidFill>
                <a:latin typeface="Arial"/>
                <a:ea typeface="Arial"/>
                <a:cs typeface="Arial"/>
                <a:sym typeface="Arial"/>
              </a:rPr>
              <a:t>“When things get a little overwhelming in life, it helps to direct you in a new positive path to get all the support and help you need to move on.”</a:t>
            </a:r>
            <a:endParaRPr/>
          </a:p>
        </p:txBody>
      </p:sp>
      <p:sp>
        <p:nvSpPr>
          <p:cNvPr id="462" name="Google Shape;462;p29"/>
          <p:cNvSpPr txBox="1"/>
          <p:nvPr/>
        </p:nvSpPr>
        <p:spPr>
          <a:xfrm>
            <a:off x="6825992" y="558377"/>
            <a:ext cx="4976897" cy="1436291"/>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GB" sz="4000">
                <a:solidFill>
                  <a:srgbClr val="80115D"/>
                </a:solidFill>
                <a:latin typeface="Arial"/>
                <a:ea typeface="Arial"/>
                <a:cs typeface="Arial"/>
                <a:sym typeface="Arial"/>
              </a:rPr>
              <a:t>CWIC</a:t>
            </a:r>
            <a:endParaRPr/>
          </a:p>
          <a:p>
            <a:pPr indent="0" lvl="0" marL="0" marR="0" rtl="0" algn="ctr">
              <a:lnSpc>
                <a:spcPct val="140000"/>
              </a:lnSpc>
              <a:spcBef>
                <a:spcPts val="0"/>
              </a:spcBef>
              <a:spcAft>
                <a:spcPts val="0"/>
              </a:spcAft>
              <a:buNone/>
            </a:pPr>
            <a:r>
              <a:rPr lang="en-GB" sz="4000">
                <a:solidFill>
                  <a:srgbClr val="80115D"/>
                </a:solidFill>
                <a:latin typeface="Arial"/>
                <a:ea typeface="Arial"/>
                <a:cs typeface="Arial"/>
                <a:sym typeface="Arial"/>
              </a:rPr>
              <a:t>Mental Health Service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30"/>
          <p:cNvSpPr/>
          <p:nvPr/>
        </p:nvSpPr>
        <p:spPr>
          <a:xfrm>
            <a:off x="11155363" y="881063"/>
            <a:ext cx="395287" cy="3937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9" name="Google Shape;469;p30"/>
          <p:cNvSpPr txBox="1"/>
          <p:nvPr/>
        </p:nvSpPr>
        <p:spPr>
          <a:xfrm>
            <a:off x="712788" y="842963"/>
            <a:ext cx="2501900"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Verdana"/>
                <a:ea typeface="Verdana"/>
                <a:cs typeface="Verdana"/>
                <a:sym typeface="Verdana"/>
              </a:rPr>
              <a:t>Forward</a:t>
            </a:r>
            <a:endParaRPr/>
          </a:p>
        </p:txBody>
      </p:sp>
      <p:sp>
        <p:nvSpPr>
          <p:cNvPr id="470" name="Google Shape;470;p30"/>
          <p:cNvSpPr/>
          <p:nvPr/>
        </p:nvSpPr>
        <p:spPr>
          <a:xfrm>
            <a:off x="521494" y="493413"/>
            <a:ext cx="11136312" cy="933450"/>
          </a:xfrm>
          <a:prstGeom prst="roundRect">
            <a:avLst>
              <a:gd fmla="val 21134" name="adj"/>
            </a:avLst>
          </a:prstGeom>
          <a:solidFill>
            <a:srgbClr val="D4E8E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1" name="Google Shape;471;p30"/>
          <p:cNvSpPr txBox="1"/>
          <p:nvPr/>
        </p:nvSpPr>
        <p:spPr>
          <a:xfrm>
            <a:off x="939800" y="1528763"/>
            <a:ext cx="1003935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000">
              <a:solidFill>
                <a:srgbClr val="427AB0"/>
              </a:solidFill>
              <a:latin typeface="Calibri"/>
              <a:ea typeface="Calibri"/>
              <a:cs typeface="Calibri"/>
              <a:sym typeface="Calibri"/>
            </a:endParaRPr>
          </a:p>
        </p:txBody>
      </p:sp>
      <p:sp>
        <p:nvSpPr>
          <p:cNvPr id="472" name="Google Shape;472;p30"/>
          <p:cNvSpPr txBox="1"/>
          <p:nvPr>
            <p:ph type="title"/>
          </p:nvPr>
        </p:nvSpPr>
        <p:spPr>
          <a:xfrm>
            <a:off x="831850" y="218903"/>
            <a:ext cx="10515600" cy="93345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b="1" lang="en-GB" sz="2800"/>
              <a:t>References</a:t>
            </a:r>
            <a:endParaRPr b="1" sz="2800"/>
          </a:p>
        </p:txBody>
      </p:sp>
      <p:sp>
        <p:nvSpPr>
          <p:cNvPr id="473" name="Google Shape;473;p30"/>
          <p:cNvSpPr txBox="1"/>
          <p:nvPr>
            <p:ph idx="1" type="body"/>
          </p:nvPr>
        </p:nvSpPr>
        <p:spPr>
          <a:xfrm>
            <a:off x="602673" y="1528763"/>
            <a:ext cx="11537950" cy="45608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888888"/>
              </a:buClr>
              <a:buSzPts val="2400"/>
              <a:buNone/>
            </a:pPr>
            <a:r>
              <a:rPr lang="en-GB"/>
              <a:t>2018 GMS Contract</a:t>
            </a:r>
            <a:endParaRPr/>
          </a:p>
          <a:p>
            <a:pPr indent="0" lvl="0" marL="0" rtl="0" algn="l">
              <a:lnSpc>
                <a:spcPct val="90000"/>
              </a:lnSpc>
              <a:spcBef>
                <a:spcPts val="1000"/>
              </a:spcBef>
              <a:spcAft>
                <a:spcPts val="0"/>
              </a:spcAft>
              <a:buClr>
                <a:srgbClr val="888888"/>
              </a:buClr>
              <a:buSzPts val="2000"/>
              <a:buNone/>
            </a:pPr>
            <a:r>
              <a:rPr lang="en-GB" sz="2000"/>
              <a:t>	(https://www.gov.scot/publications/gms-contract-scotland/)</a:t>
            </a:r>
            <a:endParaRPr/>
          </a:p>
          <a:p>
            <a:pPr indent="0" lvl="0" marL="0" rtl="0" algn="l">
              <a:lnSpc>
                <a:spcPct val="90000"/>
              </a:lnSpc>
              <a:spcBef>
                <a:spcPts val="1000"/>
              </a:spcBef>
              <a:spcAft>
                <a:spcPts val="0"/>
              </a:spcAft>
              <a:buClr>
                <a:srgbClr val="888888"/>
              </a:buClr>
              <a:buSzPts val="2400"/>
              <a:buNone/>
            </a:pPr>
            <a:r>
              <a:rPr lang="en-GB"/>
              <a:t>Mental Health Strategy 2017-2027</a:t>
            </a:r>
            <a:endParaRPr/>
          </a:p>
          <a:p>
            <a:pPr indent="0" lvl="0" marL="0" rtl="0" algn="l">
              <a:lnSpc>
                <a:spcPct val="90000"/>
              </a:lnSpc>
              <a:spcBef>
                <a:spcPts val="1000"/>
              </a:spcBef>
              <a:spcAft>
                <a:spcPts val="0"/>
              </a:spcAft>
              <a:buClr>
                <a:srgbClr val="888888"/>
              </a:buClr>
              <a:buSzPts val="2000"/>
              <a:buNone/>
            </a:pPr>
            <a:r>
              <a:rPr lang="en-GB" sz="2000"/>
              <a:t>	(https://www.gov.scot/publications/mental-health-strategy-2017-2027/)</a:t>
            </a:r>
            <a:endParaRPr/>
          </a:p>
          <a:p>
            <a:pPr indent="0" lvl="0" marL="0" rtl="0" algn="l">
              <a:lnSpc>
                <a:spcPct val="90000"/>
              </a:lnSpc>
              <a:spcBef>
                <a:spcPts val="1000"/>
              </a:spcBef>
              <a:spcAft>
                <a:spcPts val="0"/>
              </a:spcAft>
              <a:buClr>
                <a:srgbClr val="888888"/>
              </a:buClr>
              <a:buSzPts val="2400"/>
              <a:buNone/>
            </a:pPr>
            <a:r>
              <a:rPr lang="en-GB"/>
              <a:t>IJB Strategic Plan 2019-2022 	</a:t>
            </a:r>
            <a:r>
              <a:rPr lang="en-GB" sz="2000"/>
              <a:t>(https://www.eastlothian.gov.uk/downloads/file/28278/east_lothian_ijb_strategic_plan_2019-22)</a:t>
            </a:r>
            <a:endParaRPr/>
          </a:p>
          <a:p>
            <a:pPr indent="0" lvl="0" marL="0" rtl="0" algn="l">
              <a:lnSpc>
                <a:spcPct val="90000"/>
              </a:lnSpc>
              <a:spcBef>
                <a:spcPts val="1000"/>
              </a:spcBef>
              <a:spcAft>
                <a:spcPts val="0"/>
              </a:spcAft>
              <a:buClr>
                <a:srgbClr val="888888"/>
              </a:buClr>
              <a:buSzPts val="2400"/>
              <a:buNone/>
            </a:pPr>
            <a:r>
              <a:rPr lang="en-GB"/>
              <a:t>East Lothian HSCP Primary Care Improvement Plan</a:t>
            </a:r>
            <a:endParaRPr/>
          </a:p>
          <a:p>
            <a:pPr indent="0" lvl="0" marL="0" rtl="0" algn="l">
              <a:lnSpc>
                <a:spcPct val="90000"/>
              </a:lnSpc>
              <a:spcBef>
                <a:spcPts val="1000"/>
              </a:spcBef>
              <a:spcAft>
                <a:spcPts val="0"/>
              </a:spcAft>
              <a:buClr>
                <a:srgbClr val="888888"/>
              </a:buClr>
              <a:buSzPts val="2000"/>
              <a:buNone/>
            </a:pPr>
            <a:r>
              <a:rPr lang="en-GB" sz="2000"/>
              <a:t>	(https://www.eastlothian.gov.uk/downloads/download/13190/primary_care_improvement_plan)</a:t>
            </a:r>
            <a:endParaRPr/>
          </a:p>
          <a:p>
            <a:pPr indent="0" lvl="0" marL="0" rtl="0" algn="l">
              <a:lnSpc>
                <a:spcPct val="90000"/>
              </a:lnSpc>
              <a:spcBef>
                <a:spcPts val="1000"/>
              </a:spcBef>
              <a:spcAft>
                <a:spcPts val="0"/>
              </a:spcAft>
              <a:buClr>
                <a:srgbClr val="888888"/>
              </a:buClr>
              <a:buSzPts val="2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71"/>
                                        </p:tgtEl>
                                        <p:attrNameLst>
                                          <p:attrName>style.visibility</p:attrName>
                                        </p:attrNameLst>
                                      </p:cBhvr>
                                      <p:to>
                                        <p:strVal val="visible"/>
                                      </p:to>
                                    </p:set>
                                    <p:animEffect filter="fade" transition="in">
                                      <p:cBhvr>
                                        <p:cTn dur="500"/>
                                        <p:tgtEl>
                                          <p:spTgt spid="4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2021-04-27T09:34:48Z</dcterms:created>
  <dc:creator>Graham, Fiona</dc:creator>
</cp:coreProperties>
</file>