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15"/>
  </p:notesMasterIdLst>
  <p:sldIdLst>
    <p:sldId id="259" r:id="rId6"/>
    <p:sldId id="260" r:id="rId7"/>
    <p:sldId id="410" r:id="rId8"/>
    <p:sldId id="261" r:id="rId9"/>
    <p:sldId id="263" r:id="rId10"/>
    <p:sldId id="264" r:id="rId11"/>
    <p:sldId id="262"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6" d="100"/>
          <a:sy n="86" d="100"/>
        </p:scale>
        <p:origin x="514" y="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453782-BACA-40A1-91D0-8CA8783D64A8}" type="datetimeFigureOut">
              <a:rPr lang="en-GB" smtClean="0"/>
              <a:t>08/06/2022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DD8196-8787-4952-BE32-D2284AC59197}" type="slidenum">
              <a:rPr lang="en-GB" smtClean="0"/>
              <a:t>‹#›</a:t>
            </a:fld>
            <a:endParaRPr lang="en-GB"/>
          </a:p>
        </p:txBody>
      </p:sp>
    </p:spTree>
    <p:extLst>
      <p:ext uri="{BB962C8B-B14F-4D97-AF65-F5344CB8AC3E}">
        <p14:creationId xmlns:p14="http://schemas.microsoft.com/office/powerpoint/2010/main" val="26339417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B18D6FF-8EEB-4EFC-873A-B3DFDCD4303B}" type="slidenum">
              <a:rPr lang="en-GB" smtClean="0"/>
              <a:t>1</a:t>
            </a:fld>
            <a:endParaRPr lang="en-GB"/>
          </a:p>
        </p:txBody>
      </p:sp>
    </p:spTree>
    <p:extLst>
      <p:ext uri="{BB962C8B-B14F-4D97-AF65-F5344CB8AC3E}">
        <p14:creationId xmlns:p14="http://schemas.microsoft.com/office/powerpoint/2010/main" val="1489412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B18D6FF-8EEB-4EFC-873A-B3DFDCD4303B}" type="slidenum">
              <a:rPr lang="en-GB" smtClean="0"/>
              <a:t>9</a:t>
            </a:fld>
            <a:endParaRPr lang="en-GB"/>
          </a:p>
        </p:txBody>
      </p:sp>
    </p:spTree>
    <p:extLst>
      <p:ext uri="{BB962C8B-B14F-4D97-AF65-F5344CB8AC3E}">
        <p14:creationId xmlns:p14="http://schemas.microsoft.com/office/powerpoint/2010/main" val="188254430"/>
      </p:ext>
    </p:extLst>
  </p:cSld>
  <p:clrMapOvr>
    <a:masterClrMapping/>
  </p:clrMapOvr>
</p:notes>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png"/><Relationship Id="rId7" Type="http://schemas.openxmlformats.org/officeDocument/2006/relationships/image" Target="../media/image5.png"/><Relationship Id="rId12" Type="http://schemas.microsoft.com/office/2007/relationships/hdphoto" Target="../media/hdphoto4.wdp"/><Relationship Id="rId2" Type="http://schemas.openxmlformats.org/officeDocument/2006/relationships/image" Target="../media/image1.jpeg"/><Relationship Id="rId1" Type="http://schemas.openxmlformats.org/officeDocument/2006/relationships/slideMaster" Target="../slideMasters/slideMaster1.xml"/><Relationship Id="rId6" Type="http://schemas.microsoft.com/office/2007/relationships/hdphoto" Target="../media/hdphoto1.wdp"/><Relationship Id="rId11" Type="http://schemas.openxmlformats.org/officeDocument/2006/relationships/image" Target="../media/image7.png"/><Relationship Id="rId5" Type="http://schemas.openxmlformats.org/officeDocument/2006/relationships/image" Target="../media/image4.png"/><Relationship Id="rId10" Type="http://schemas.microsoft.com/office/2007/relationships/hdphoto" Target="../media/hdphoto3.wdp"/><Relationship Id="rId4" Type="http://schemas.openxmlformats.org/officeDocument/2006/relationships/image" Target="../media/image3.png"/><Relationship Id="rId9"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descr="nhs_ppt_widescreen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 y="0"/>
            <a:ext cx="12185904" cy="6858000"/>
          </a:xfrm>
          <a:prstGeom prst="rect">
            <a:avLst/>
          </a:prstGeom>
        </p:spPr>
      </p:pic>
      <p:pic>
        <p:nvPicPr>
          <p:cNvPr id="4" name="Picture 3" descr="nhs_ppt_widescreen_v2.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74456" t="57139" b="21431"/>
          <a:stretch/>
        </p:blipFill>
        <p:spPr>
          <a:xfrm>
            <a:off x="8956110" y="5248403"/>
            <a:ext cx="3112718" cy="1469720"/>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14385" y="5789896"/>
            <a:ext cx="1739902" cy="656813"/>
          </a:xfrm>
          <a:prstGeom prst="rect">
            <a:avLst/>
          </a:prstGeom>
        </p:spPr>
      </p:pic>
      <p:pic>
        <p:nvPicPr>
          <p:cNvPr id="7" name="Picture 2">
            <a:extLst>
              <a:ext uri="{FF2B5EF4-FFF2-40B4-BE49-F238E27FC236}">
                <a16:creationId xmlns:a16="http://schemas.microsoft.com/office/drawing/2014/main" id="{C997CA96-C3A3-55EC-76FB-03318E80754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045506" y="156988"/>
            <a:ext cx="3434562" cy="90883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Logo&#10;&#10;Description automatically generated">
            <a:extLst>
              <a:ext uri="{FF2B5EF4-FFF2-40B4-BE49-F238E27FC236}">
                <a16:creationId xmlns:a16="http://schemas.microsoft.com/office/drawing/2014/main" id="{07951584-1023-F770-4C02-1077223BC8A5}"/>
              </a:ext>
            </a:extLst>
          </p:cNvPr>
          <p:cNvPicPr>
            <a:picLocks noChangeAspect="1"/>
          </p:cNvPicPr>
          <p:nvPr userDrawn="1"/>
        </p:nvPicPr>
        <p:blipFill>
          <a:blip r:embed="rId5" cstate="print">
            <a:extLst>
              <a:ext uri="{BEBA8EAE-BF5A-486C-A8C5-ECC9F3942E4B}">
                <a14:imgProps xmlns:a14="http://schemas.microsoft.com/office/drawing/2010/main">
                  <a14:imgLayer r:embed="rId6">
                    <a14:imgEffect>
                      <a14:backgroundRemoval t="9605" b="89831" l="5691" r="95935">
                        <a14:foregroundMark x1="8232" y1="62147" x2="9959" y2="75141"/>
                        <a14:foregroundMark x1="26728" y1="49153" x2="30285" y2="67797"/>
                        <a14:foregroundMark x1="38008" y1="44633" x2="38211" y2="57062"/>
                        <a14:foregroundMark x1="36687" y1="41808" x2="36687" y2="68927"/>
                        <a14:foregroundMark x1="42378" y1="36158" x2="42276" y2="83051"/>
                        <a14:foregroundMark x1="51016" y1="35028" x2="45630" y2="64972"/>
                        <a14:foregroundMark x1="55386" y1="72881" x2="58130" y2="51977"/>
                        <a14:foregroundMark x1="60671" y1="80226" x2="60671" y2="49153"/>
                        <a14:foregroundMark x1="64329" y1="83051" x2="65752" y2="43503"/>
                        <a14:foregroundMark x1="69411" y1="84746" x2="70732" y2="70621"/>
                        <a14:foregroundMark x1="74289" y1="44633" x2="74289" y2="66102"/>
                        <a14:foregroundMark x1="78659" y1="34463" x2="79573" y2="32203"/>
                        <a14:foregroundMark x1="79675" y1="25989" x2="78049" y2="25989"/>
                        <a14:foregroundMark x1="79573" y1="57062" x2="78049" y2="57062"/>
                        <a14:foregroundMark x1="79675" y1="87006" x2="78862" y2="87006"/>
                        <a14:foregroundMark x1="83232" y1="26554" x2="84248" y2="81356"/>
                        <a14:foregroundMark x1="92480" y1="28814" x2="95935" y2="25989"/>
                        <a14:foregroundMark x1="9553" y1="37288" x2="5691" y2="26554"/>
                        <a14:foregroundMark x1="33130" y1="25989" x2="33130" y2="25989"/>
                        <a14:foregroundMark x1="33638" y1="55932" x2="33638" y2="55932"/>
                        <a14:foregroundMark x1="33638" y1="87006" x2="33638" y2="87006"/>
                      </a14:backgroundRemoval>
                    </a14:imgEffect>
                  </a14:imgLayer>
                </a14:imgProps>
              </a:ext>
              <a:ext uri="{28A0092B-C50C-407E-A947-70E740481C1C}">
                <a14:useLocalDpi xmlns:a14="http://schemas.microsoft.com/office/drawing/2010/main" val="0"/>
              </a:ext>
            </a:extLst>
          </a:blip>
          <a:stretch>
            <a:fillRect/>
          </a:stretch>
        </p:blipFill>
        <p:spPr>
          <a:xfrm>
            <a:off x="1419179" y="1688158"/>
            <a:ext cx="3151398" cy="566868"/>
          </a:xfrm>
          <a:prstGeom prst="roundRect">
            <a:avLst/>
          </a:prstGeom>
        </p:spPr>
      </p:pic>
      <p:pic>
        <p:nvPicPr>
          <p:cNvPr id="9" name="Picture 8">
            <a:extLst>
              <a:ext uri="{FF2B5EF4-FFF2-40B4-BE49-F238E27FC236}">
                <a16:creationId xmlns:a16="http://schemas.microsoft.com/office/drawing/2014/main" id="{64D4EA5C-7C90-890B-57D3-7DB5B1F81A30}"/>
              </a:ext>
            </a:extLst>
          </p:cNvPr>
          <p:cNvPicPr>
            <a:picLocks noChangeAspect="1"/>
          </p:cNvPicPr>
          <p:nvPr userDrawn="1"/>
        </p:nvPicPr>
        <p:blipFill>
          <a:blip r:embed="rId7">
            <a:extLst>
              <a:ext uri="{BEBA8EAE-BF5A-486C-A8C5-ECC9F3942E4B}">
                <a14:imgProps xmlns:a14="http://schemas.microsoft.com/office/drawing/2010/main">
                  <a14:imgLayer r:embed="rId8">
                    <a14:imgEffect>
                      <a14:backgroundRemoval t="8295" b="95853" l="8780" r="88780">
                        <a14:foregroundMark x1="62927" y1="8295" x2="39024" y2="9677"/>
                        <a14:foregroundMark x1="21463" y1="88940" x2="58537" y2="92166"/>
                        <a14:foregroundMark x1="14146" y1="96774" x2="39512" y2="95392"/>
                        <a14:foregroundMark x1="39512" y1="95392" x2="75610" y2="95853"/>
                      </a14:backgroundRemoval>
                    </a14:imgEffect>
                  </a14:imgLayer>
                </a14:imgProps>
              </a:ext>
            </a:extLst>
          </a:blip>
          <a:stretch>
            <a:fillRect/>
          </a:stretch>
        </p:blipFill>
        <p:spPr>
          <a:xfrm>
            <a:off x="4826470" y="1299670"/>
            <a:ext cx="1269530" cy="1343844"/>
          </a:xfrm>
          <a:prstGeom prst="rect">
            <a:avLst/>
          </a:prstGeom>
        </p:spPr>
      </p:pic>
      <p:pic>
        <p:nvPicPr>
          <p:cNvPr id="10" name="Picture 9">
            <a:extLst>
              <a:ext uri="{FF2B5EF4-FFF2-40B4-BE49-F238E27FC236}">
                <a16:creationId xmlns:a16="http://schemas.microsoft.com/office/drawing/2014/main" id="{C124CE5E-318F-307C-AA9D-A664425282D8}"/>
              </a:ext>
            </a:extLst>
          </p:cNvPr>
          <p:cNvPicPr>
            <a:picLocks noChangeAspect="1"/>
          </p:cNvPicPr>
          <p:nvPr userDrawn="1"/>
        </p:nvPicPr>
        <p:blipFill>
          <a:blip r:embed="rId9">
            <a:extLst>
              <a:ext uri="{BEBA8EAE-BF5A-486C-A8C5-ECC9F3942E4B}">
                <a14:imgProps xmlns:a14="http://schemas.microsoft.com/office/drawing/2010/main">
                  <a14:imgLayer r:embed="rId10">
                    <a14:imgEffect>
                      <a14:backgroundRemoval t="6335" b="95023" l="10000" r="92632">
                        <a14:foregroundMark x1="66316" y1="10860" x2="46316" y2="6335"/>
                        <a14:foregroundMark x1="12632" y1="80090" x2="10000" y2="89593"/>
                        <a14:foregroundMark x1="14211" y1="93665" x2="42567" y2="92155"/>
                        <a14:foregroundMark x1="92632" y1="94118" x2="90526" y2="89140"/>
                        <a14:backgroundMark x1="87368" y1="95928" x2="46842" y2="97738"/>
                      </a14:backgroundRemoval>
                    </a14:imgEffect>
                  </a14:imgLayer>
                </a14:imgProps>
              </a:ext>
            </a:extLst>
          </a:blip>
          <a:stretch>
            <a:fillRect/>
          </a:stretch>
        </p:blipFill>
        <p:spPr>
          <a:xfrm>
            <a:off x="6196551" y="864869"/>
            <a:ext cx="1168399" cy="1359032"/>
          </a:xfrm>
          <a:prstGeom prst="rect">
            <a:avLst/>
          </a:prstGeom>
        </p:spPr>
      </p:pic>
      <p:pic>
        <p:nvPicPr>
          <p:cNvPr id="11" name="Picture 10">
            <a:extLst>
              <a:ext uri="{FF2B5EF4-FFF2-40B4-BE49-F238E27FC236}">
                <a16:creationId xmlns:a16="http://schemas.microsoft.com/office/drawing/2014/main" id="{3B94FA0D-25B5-8A00-7D18-E67BB797BE89}"/>
              </a:ext>
            </a:extLst>
          </p:cNvPr>
          <p:cNvPicPr>
            <a:picLocks noChangeAspect="1"/>
          </p:cNvPicPr>
          <p:nvPr userDrawn="1"/>
        </p:nvPicPr>
        <p:blipFill>
          <a:blip r:embed="rId11">
            <a:extLst>
              <a:ext uri="{BEBA8EAE-BF5A-486C-A8C5-ECC9F3942E4B}">
                <a14:imgProps xmlns:a14="http://schemas.microsoft.com/office/drawing/2010/main">
                  <a14:imgLayer r:embed="rId12">
                    <a14:imgEffect>
                      <a14:backgroundRemoval t="7240" b="95475" l="9955" r="89593">
                        <a14:foregroundMark x1="68778" y1="11765" x2="45249" y2="7240"/>
                        <a14:foregroundMark x1="45249" y1="7240" x2="43891" y2="7692"/>
                        <a14:foregroundMark x1="16742" y1="92308" x2="46606" y2="91855"/>
                        <a14:foregroundMark x1="46606" y1="91855" x2="78281" y2="91855"/>
                        <a14:foregroundMark x1="84615" y1="95475" x2="47511" y2="92760"/>
                      </a14:backgroundRemoval>
                    </a14:imgEffect>
                  </a14:imgLayer>
                </a14:imgProps>
              </a:ext>
            </a:extLst>
          </a:blip>
          <a:stretch>
            <a:fillRect/>
          </a:stretch>
        </p:blipFill>
        <p:spPr>
          <a:xfrm>
            <a:off x="7265177" y="90645"/>
            <a:ext cx="1360154" cy="1360154"/>
          </a:xfrm>
          <a:prstGeom prst="rect">
            <a:avLst/>
          </a:prstGeom>
        </p:spPr>
      </p:pic>
    </p:spTree>
    <p:extLst>
      <p:ext uri="{BB962C8B-B14F-4D97-AF65-F5344CB8AC3E}">
        <p14:creationId xmlns:p14="http://schemas.microsoft.com/office/powerpoint/2010/main" val="752500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nhs_ppt_widescreen2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85904" cy="6858000"/>
          </a:xfrm>
          <a:prstGeom prst="rect">
            <a:avLst/>
          </a:prstGeom>
        </p:spPr>
      </p:pic>
      <p:sp>
        <p:nvSpPr>
          <p:cNvPr id="2" name="Title 1"/>
          <p:cNvSpPr>
            <a:spLocks noGrp="1"/>
          </p:cNvSpPr>
          <p:nvPr>
            <p:ph type="title" hasCustomPrompt="1"/>
          </p:nvPr>
        </p:nvSpPr>
        <p:spPr/>
        <p:txBody>
          <a:bodyPr/>
          <a:lstStyle>
            <a:lvl1pPr>
              <a:defRPr baseline="0"/>
            </a:lvl1pPr>
          </a:lstStyle>
          <a:p>
            <a:r>
              <a:rPr lang="en-US" dirty="0"/>
              <a:t>Title here</a:t>
            </a:r>
            <a:endParaRPr lang="en-GB"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p>
            <a:fld id="{4C1CEAE3-FD97-44DC-8D39-0996EB8D0EE8}" type="datetimeFigureOut">
              <a:rPr lang="en-GB" smtClean="0"/>
              <a:t>08/06/2022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1564F2-4FC3-4444-8AA3-1C09FF358128}" type="slidenum">
              <a:rPr lang="en-GB" smtClean="0"/>
              <a:t>‹#›</a:t>
            </a:fld>
            <a:endParaRPr lang="en-GB"/>
          </a:p>
        </p:txBody>
      </p:sp>
      <p:sp>
        <p:nvSpPr>
          <p:cNvPr id="8" name="Rectangle 7"/>
          <p:cNvSpPr/>
          <p:nvPr userDrawn="1"/>
        </p:nvSpPr>
        <p:spPr>
          <a:xfrm>
            <a:off x="9619989" y="5323562"/>
            <a:ext cx="2455101" cy="1340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Content Placeholder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97258" y="5782098"/>
            <a:ext cx="1819659" cy="664611"/>
          </a:xfrm>
          <a:prstGeom prst="rect">
            <a:avLst/>
          </a:prstGeom>
        </p:spPr>
      </p:pic>
    </p:spTree>
    <p:extLst>
      <p:ext uri="{BB962C8B-B14F-4D97-AF65-F5344CB8AC3E}">
        <p14:creationId xmlns:p14="http://schemas.microsoft.com/office/powerpoint/2010/main" val="313715663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1CEAE3-FD97-44DC-8D39-0996EB8D0EE8}" type="datetimeFigureOut">
              <a:rPr lang="en-GB" smtClean="0"/>
              <a:t>08/06/2022</a:t>
            </a:fld>
            <a:endParaRPr lang="en-GB"/>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1564F2-4FC3-4444-8AA3-1C09FF358128}" type="slidenum">
              <a:rPr lang="en-GB" smtClean="0"/>
              <a:t>‹#›</a:t>
            </a:fld>
            <a:endParaRPr lang="en-GB"/>
          </a:p>
        </p:txBody>
      </p:sp>
    </p:spTree>
    <p:extLst>
      <p:ext uri="{BB962C8B-B14F-4D97-AF65-F5344CB8AC3E}">
        <p14:creationId xmlns:p14="http://schemas.microsoft.com/office/powerpoint/2010/main" val="513818660"/>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1.xml"/><Relationship Id="rId4" Type="http://schemas.microsoft.com/office/2007/relationships/hdphoto" Target="../media/hdphoto5.wdp"/></Relationships>
</file>

<file path=ppt/slides/_rels/slide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6.png"/><Relationship Id="rId1" Type="http://schemas.openxmlformats.org/officeDocument/2006/relationships/slideLayout" Target="../slideLayouts/slideLayout1.xml"/><Relationship Id="rId5" Type="http://schemas.microsoft.com/office/2007/relationships/hdphoto" Target="../media/hdphoto9.wdp"/><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hyperlink" Target="https://www.menti.com/1t7npn99z2"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svg"/><Relationship Id="rId3" Type="http://schemas.openxmlformats.org/officeDocument/2006/relationships/hyperlink" Target="http://www.childrenshealthscotland.org/" TargetMode="External"/><Relationship Id="rId7" Type="http://schemas.openxmlformats.org/officeDocument/2006/relationships/hyperlink" Target="mailto:beth.davidson@childrenshealthscotland.org" TargetMode="External"/><Relationship Id="rId12" Type="http://schemas.openxmlformats.org/officeDocument/2006/relationships/image" Target="../media/image24.png"/><Relationship Id="rId17" Type="http://schemas.openxmlformats.org/officeDocument/2006/relationships/image" Target="../media/image29.png"/><Relationship Id="rId2" Type="http://schemas.openxmlformats.org/officeDocument/2006/relationships/notesSlide" Target="../notesSlides/notesSlide2.xml"/><Relationship Id="rId16" Type="http://schemas.openxmlformats.org/officeDocument/2006/relationships/image" Target="../media/image28.png"/><Relationship Id="rId1" Type="http://schemas.openxmlformats.org/officeDocument/2006/relationships/slideLayout" Target="../slideLayouts/slideLayout1.xml"/><Relationship Id="rId6" Type="http://schemas.openxmlformats.org/officeDocument/2006/relationships/hyperlink" Target="mailto:gill.sutherland@childrenshealthscotland.org" TargetMode="External"/><Relationship Id="rId11" Type="http://schemas.openxmlformats.org/officeDocument/2006/relationships/image" Target="../media/image23.svg"/><Relationship Id="rId5" Type="http://schemas.openxmlformats.org/officeDocument/2006/relationships/hyperlink" Target="https://twitter.com/childhealthscot" TargetMode="External"/><Relationship Id="rId15" Type="http://schemas.openxmlformats.org/officeDocument/2006/relationships/image" Target="../media/image27.jpeg"/><Relationship Id="rId10" Type="http://schemas.openxmlformats.org/officeDocument/2006/relationships/image" Target="../media/image22.png"/><Relationship Id="rId4" Type="http://schemas.openxmlformats.org/officeDocument/2006/relationships/hyperlink" Target="https://www.facebook.com/ChildrensHealthScotland/" TargetMode="External"/><Relationship Id="rId9" Type="http://schemas.openxmlformats.org/officeDocument/2006/relationships/image" Target="../media/image21.svg"/><Relationship Id="rId1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E26CC2DC-E14E-4F36-E017-8D69B4E1B1F0}"/>
              </a:ext>
            </a:extLst>
          </p:cNvPr>
          <p:cNvSpPr txBox="1">
            <a:spLocks/>
          </p:cNvSpPr>
          <p:nvPr/>
        </p:nvSpPr>
        <p:spPr>
          <a:xfrm>
            <a:off x="2381504" y="4715970"/>
            <a:ext cx="7305703" cy="2012497"/>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pPr>
              <a:lnSpc>
                <a:spcPct val="100000"/>
              </a:lnSpc>
              <a:spcBef>
                <a:spcPts val="300"/>
              </a:spcBef>
              <a:spcAft>
                <a:spcPts val="300"/>
              </a:spcAft>
            </a:pPr>
            <a:r>
              <a:rPr lang="en-GB" sz="2000" dirty="0">
                <a:solidFill>
                  <a:srgbClr val="FFFF00"/>
                </a:solidFill>
                <a:latin typeface="Calibri Light" panose="020F0302020204030204" pitchFamily="34" charset="0"/>
                <a:cs typeface="Calibri Light" panose="020F0302020204030204" pitchFamily="34" charset="0"/>
              </a:rPr>
              <a:t>Presented by</a:t>
            </a:r>
          </a:p>
          <a:p>
            <a:pPr>
              <a:lnSpc>
                <a:spcPct val="100000"/>
              </a:lnSpc>
              <a:spcBef>
                <a:spcPts val="300"/>
              </a:spcBef>
              <a:spcAft>
                <a:spcPts val="300"/>
              </a:spcAft>
            </a:pPr>
            <a:r>
              <a:rPr lang="en-GB" sz="2000" dirty="0">
                <a:solidFill>
                  <a:srgbClr val="FFFF00"/>
                </a:solidFill>
                <a:latin typeface="Calibri Light" panose="020F0302020204030204" pitchFamily="34" charset="0"/>
                <a:cs typeface="Calibri Light" panose="020F0302020204030204" pitchFamily="34" charset="0"/>
              </a:rPr>
              <a:t>Gill Sutherland</a:t>
            </a:r>
            <a:br>
              <a:rPr lang="en-GB" sz="2000" dirty="0">
                <a:latin typeface="Calibri Light" panose="020F0302020204030204" pitchFamily="34" charset="0"/>
                <a:cs typeface="Calibri Light" panose="020F0302020204030204" pitchFamily="34" charset="0"/>
              </a:rPr>
            </a:br>
            <a:r>
              <a:rPr lang="en-GB" sz="2000" dirty="0">
                <a:latin typeface="Calibri Light" panose="020F0302020204030204" pitchFamily="34" charset="0"/>
                <a:cs typeface="Calibri Light" panose="020F0302020204030204" pitchFamily="34" charset="0"/>
              </a:rPr>
              <a:t>Head, Children’s Health and Wellbeing Services</a:t>
            </a:r>
          </a:p>
          <a:p>
            <a:pPr>
              <a:lnSpc>
                <a:spcPct val="100000"/>
              </a:lnSpc>
              <a:spcBef>
                <a:spcPts val="300"/>
              </a:spcBef>
              <a:spcAft>
                <a:spcPts val="300"/>
              </a:spcAft>
            </a:pPr>
            <a:r>
              <a:rPr lang="en-GB" sz="2000" dirty="0">
                <a:solidFill>
                  <a:srgbClr val="FFFF00"/>
                </a:solidFill>
                <a:latin typeface="Calibri Light" panose="020F0302020204030204" pitchFamily="34" charset="0"/>
                <a:cs typeface="Calibri Light" panose="020F0302020204030204" pitchFamily="34" charset="0"/>
              </a:rPr>
              <a:t>Beth Davidson</a:t>
            </a:r>
            <a:br>
              <a:rPr lang="en-GB" sz="2000" dirty="0">
                <a:latin typeface="Calibri Light" panose="020F0302020204030204" pitchFamily="34" charset="0"/>
                <a:cs typeface="Calibri Light" panose="020F0302020204030204" pitchFamily="34" charset="0"/>
              </a:rPr>
            </a:br>
            <a:r>
              <a:rPr lang="en-GB" sz="2000" dirty="0">
                <a:latin typeface="Calibri Light" panose="020F0302020204030204" pitchFamily="34" charset="0"/>
                <a:cs typeface="Calibri Light" panose="020F0302020204030204" pitchFamily="34" charset="0"/>
              </a:rPr>
              <a:t>Coordinator, Children’s Health and Wellbeing Services </a:t>
            </a:r>
          </a:p>
        </p:txBody>
      </p:sp>
      <p:sp>
        <p:nvSpPr>
          <p:cNvPr id="15" name="TextBox 14">
            <a:extLst>
              <a:ext uri="{FF2B5EF4-FFF2-40B4-BE49-F238E27FC236}">
                <a16:creationId xmlns:a16="http://schemas.microsoft.com/office/drawing/2014/main" id="{7F70B7D2-E2BA-E958-7BB8-A380090F20F8}"/>
              </a:ext>
            </a:extLst>
          </p:cNvPr>
          <p:cNvSpPr txBox="1"/>
          <p:nvPr/>
        </p:nvSpPr>
        <p:spPr>
          <a:xfrm>
            <a:off x="559881" y="2868323"/>
            <a:ext cx="10948948" cy="1938992"/>
          </a:xfrm>
          <a:prstGeom prst="rect">
            <a:avLst/>
          </a:prstGeom>
          <a:noFill/>
        </p:spPr>
        <p:txBody>
          <a:bodyPr wrap="square" rtlCol="0">
            <a:spAutoFit/>
          </a:bodyPr>
          <a:lstStyle/>
          <a:p>
            <a:r>
              <a:rPr lang="en-GB" sz="4000" dirty="0">
                <a:solidFill>
                  <a:schemeClr val="bg1"/>
                </a:solidFill>
                <a:latin typeface="Calibri Light" panose="020F0302020204030204" pitchFamily="34" charset="0"/>
                <a:cs typeface="Calibri Light" panose="020F0302020204030204" pitchFamily="34" charset="0"/>
              </a:rPr>
              <a:t>The </a:t>
            </a:r>
            <a:r>
              <a:rPr lang="en-GB" sz="4000" kern="100" dirty="0">
                <a:solidFill>
                  <a:schemeClr val="bg1"/>
                </a:solidFill>
                <a:effectLst/>
                <a:latin typeface="Calibri Light" panose="020F0302020204030204" pitchFamily="34" charset="0"/>
                <a:ea typeface="Times New Roman" panose="02020603050405020304" pitchFamily="18" charset="0"/>
                <a:cs typeface="Calibri Light" panose="020F0302020204030204" pitchFamily="34" charset="0"/>
              </a:rPr>
              <a:t>creation of an online, award-winning,</a:t>
            </a:r>
            <a:br>
              <a:rPr lang="en-GB" sz="4000" kern="100" dirty="0">
                <a:solidFill>
                  <a:schemeClr val="bg1"/>
                </a:solidFill>
                <a:effectLst/>
                <a:latin typeface="Calibri Light" panose="020F0302020204030204" pitchFamily="34" charset="0"/>
                <a:ea typeface="Times New Roman" panose="02020603050405020304" pitchFamily="18" charset="0"/>
                <a:cs typeface="Calibri Light" panose="020F0302020204030204" pitchFamily="34" charset="0"/>
              </a:rPr>
            </a:br>
            <a:r>
              <a:rPr lang="en-GB" sz="4000" kern="100" dirty="0">
                <a:solidFill>
                  <a:schemeClr val="bg1"/>
                </a:solidFill>
                <a:effectLst/>
                <a:latin typeface="Calibri Light" panose="020F0302020204030204" pitchFamily="34" charset="0"/>
                <a:ea typeface="Times New Roman" panose="02020603050405020304" pitchFamily="18" charset="0"/>
                <a:cs typeface="Calibri Light" panose="020F0302020204030204" pitchFamily="34" charset="0"/>
              </a:rPr>
              <a:t>self-management service for </a:t>
            </a:r>
            <a:r>
              <a:rPr lang="en-GB" sz="4000" kern="100" dirty="0">
                <a:solidFill>
                  <a:schemeClr val="bg1"/>
                </a:solidFill>
                <a:latin typeface="Calibri Light" panose="020F0302020204030204" pitchFamily="34" charset="0"/>
                <a:ea typeface="Times New Roman" panose="02020603050405020304" pitchFamily="18" charset="0"/>
                <a:cs typeface="Calibri Light" panose="020F0302020204030204" pitchFamily="34" charset="0"/>
              </a:rPr>
              <a:t>children and </a:t>
            </a:r>
            <a:br>
              <a:rPr lang="en-GB" sz="4000" kern="100" dirty="0">
                <a:solidFill>
                  <a:schemeClr val="bg1"/>
                </a:solidFill>
                <a:latin typeface="Calibri Light" panose="020F0302020204030204" pitchFamily="34" charset="0"/>
                <a:ea typeface="Times New Roman" panose="02020603050405020304" pitchFamily="18" charset="0"/>
                <a:cs typeface="Calibri Light" panose="020F0302020204030204" pitchFamily="34" charset="0"/>
              </a:rPr>
            </a:br>
            <a:r>
              <a:rPr lang="en-GB" sz="4000" kern="100" dirty="0">
                <a:solidFill>
                  <a:schemeClr val="bg1"/>
                </a:solidFill>
                <a:latin typeface="Calibri Light" panose="020F0302020204030204" pitchFamily="34" charset="0"/>
                <a:ea typeface="Times New Roman" panose="02020603050405020304" pitchFamily="18" charset="0"/>
                <a:cs typeface="Calibri Light" panose="020F0302020204030204" pitchFamily="34" charset="0"/>
              </a:rPr>
              <a:t>young people</a:t>
            </a:r>
            <a:r>
              <a:rPr lang="en-GB" sz="4000" kern="100" dirty="0">
                <a:solidFill>
                  <a:schemeClr val="bg1"/>
                </a:solidFill>
                <a:effectLst/>
                <a:latin typeface="Calibri Light" panose="020F0302020204030204" pitchFamily="34" charset="0"/>
                <a:ea typeface="Times New Roman" panose="02020603050405020304" pitchFamily="18" charset="0"/>
                <a:cs typeface="Calibri Light" panose="020F0302020204030204" pitchFamily="34" charset="0"/>
              </a:rPr>
              <a:t> with long-term health conditions</a:t>
            </a:r>
            <a:r>
              <a:rPr lang="en-GB" sz="2800" kern="100" dirty="0">
                <a:solidFill>
                  <a:schemeClr val="bg1"/>
                </a:solidFill>
                <a:effectLst/>
                <a:latin typeface="Arial Rounded MT Bold" panose="020F0704030504030204" pitchFamily="34" charset="0"/>
                <a:ea typeface="Times New Roman" panose="02020603050405020304" pitchFamily="18" charset="0"/>
              </a:rPr>
              <a:t>.</a:t>
            </a:r>
          </a:p>
        </p:txBody>
      </p:sp>
      <p:pic>
        <p:nvPicPr>
          <p:cNvPr id="16" name="Picture 15" descr="A picture containing vector graphics&#10;&#10;Description automatically generated">
            <a:extLst>
              <a:ext uri="{FF2B5EF4-FFF2-40B4-BE49-F238E27FC236}">
                <a16:creationId xmlns:a16="http://schemas.microsoft.com/office/drawing/2014/main" id="{8A5AA00F-EC1B-FAA8-27B0-531DB163BA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2905" y="4665502"/>
            <a:ext cx="2111888" cy="2113431"/>
          </a:xfrm>
          <a:prstGeom prst="rect">
            <a:avLst/>
          </a:prstGeom>
        </p:spPr>
      </p:pic>
      <p:sp>
        <p:nvSpPr>
          <p:cNvPr id="2" name="TextBox 1">
            <a:extLst>
              <a:ext uri="{FF2B5EF4-FFF2-40B4-BE49-F238E27FC236}">
                <a16:creationId xmlns:a16="http://schemas.microsoft.com/office/drawing/2014/main" id="{1B069449-D7DB-2C34-F455-504A37198890}"/>
              </a:ext>
            </a:extLst>
          </p:cNvPr>
          <p:cNvSpPr txBox="1"/>
          <p:nvPr/>
        </p:nvSpPr>
        <p:spPr>
          <a:xfrm>
            <a:off x="2885406" y="915239"/>
            <a:ext cx="2068657" cy="276999"/>
          </a:xfrm>
          <a:prstGeom prst="rect">
            <a:avLst/>
          </a:prstGeom>
          <a:noFill/>
        </p:spPr>
        <p:txBody>
          <a:bodyPr wrap="square" rtlCol="0">
            <a:spAutoFit/>
          </a:bodyPr>
          <a:lstStyle/>
          <a:p>
            <a:r>
              <a:rPr lang="en-GB" sz="1200">
                <a:solidFill>
                  <a:schemeClr val="bg1"/>
                </a:solidFill>
                <a:latin typeface="Arial" panose="020B0604020202020204" pitchFamily="34" charset="0"/>
                <a:cs typeface="Arial" panose="020B0604020202020204" pitchFamily="34" charset="0"/>
              </a:rPr>
              <a:t>Charity Number: SC006016</a:t>
            </a:r>
          </a:p>
        </p:txBody>
      </p:sp>
    </p:spTree>
    <p:extLst>
      <p:ext uri="{BB962C8B-B14F-4D97-AF65-F5344CB8AC3E}">
        <p14:creationId xmlns:p14="http://schemas.microsoft.com/office/powerpoint/2010/main" val="19632369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sitting at a table&#10;&#10;Description automatically generated with low confidence">
            <a:extLst>
              <a:ext uri="{FF2B5EF4-FFF2-40B4-BE49-F238E27FC236}">
                <a16:creationId xmlns:a16="http://schemas.microsoft.com/office/drawing/2014/main" id="{1AF8A326-F0DD-8837-D1F9-97BBCFB20F4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50916" y="2510915"/>
            <a:ext cx="2433379" cy="1731592"/>
          </a:xfrm>
          <a:prstGeom prst="roundRect">
            <a:avLst/>
          </a:prstGeom>
        </p:spPr>
      </p:pic>
      <p:sp>
        <p:nvSpPr>
          <p:cNvPr id="16" name="TextBox 15">
            <a:extLst>
              <a:ext uri="{FF2B5EF4-FFF2-40B4-BE49-F238E27FC236}">
                <a16:creationId xmlns:a16="http://schemas.microsoft.com/office/drawing/2014/main" id="{D5C53698-8462-E616-2776-9F24CA925F20}"/>
              </a:ext>
            </a:extLst>
          </p:cNvPr>
          <p:cNvSpPr txBox="1"/>
          <p:nvPr/>
        </p:nvSpPr>
        <p:spPr>
          <a:xfrm>
            <a:off x="528971" y="3000179"/>
            <a:ext cx="8789199" cy="3323987"/>
          </a:xfrm>
          <a:prstGeom prst="rect">
            <a:avLst/>
          </a:prstGeom>
          <a:noFill/>
        </p:spPr>
        <p:txBody>
          <a:bodyPr wrap="square">
            <a:spAutoFit/>
          </a:bodyPr>
          <a:lstStyle/>
          <a:p>
            <a:pPr marL="285750" indent="-285750">
              <a:spcBef>
                <a:spcPts val="600"/>
              </a:spcBef>
              <a:spcAft>
                <a:spcPts val="600"/>
              </a:spcAft>
              <a:buFont typeface="Arial" panose="020B0604020202020204" pitchFamily="34" charset="0"/>
              <a:buChar char="•"/>
            </a:pPr>
            <a:r>
              <a:rPr lang="en-GB" sz="2000">
                <a:solidFill>
                  <a:schemeClr val="bg1"/>
                </a:solidFill>
                <a:effectLst/>
                <a:latin typeface="Arial" panose="020B0604020202020204" pitchFamily="34" charset="0"/>
                <a:ea typeface="Calibri" panose="020F0502020204030204" pitchFamily="34" charset="0"/>
                <a:cs typeface="Arial" panose="020B0604020202020204" pitchFamily="34" charset="0"/>
              </a:rPr>
              <a:t>We are the leading Scottish children’s healthcare charity.</a:t>
            </a:r>
          </a:p>
          <a:p>
            <a:pPr marL="285750" indent="-285750">
              <a:spcBef>
                <a:spcPts val="600"/>
              </a:spcBef>
              <a:spcAft>
                <a:spcPts val="600"/>
              </a:spcAft>
              <a:buFont typeface="Arial" panose="020B0604020202020204" pitchFamily="34" charset="0"/>
              <a:buChar char="•"/>
            </a:pPr>
            <a:r>
              <a:rPr lang="en-GB" sz="2000">
                <a:solidFill>
                  <a:schemeClr val="bg1"/>
                </a:solidFill>
                <a:effectLst/>
                <a:latin typeface="Arial" panose="020B0604020202020204" pitchFamily="34" charset="0"/>
                <a:ea typeface="Calibri" panose="020F0502020204030204" pitchFamily="34" charset="0"/>
                <a:cs typeface="Arial" panose="020B0604020202020204" pitchFamily="34" charset="0"/>
              </a:rPr>
              <a:t>The health and wellbeing of children and young people lies at the heart of our work. </a:t>
            </a:r>
          </a:p>
          <a:p>
            <a:pPr marL="285750" indent="-285750">
              <a:spcBef>
                <a:spcPts val="600"/>
              </a:spcBef>
              <a:spcAft>
                <a:spcPts val="600"/>
              </a:spcAft>
              <a:buFont typeface="Arial" panose="020B0604020202020204" pitchFamily="34" charset="0"/>
              <a:buChar char="•"/>
            </a:pPr>
            <a:r>
              <a:rPr lang="en-GB" sz="2000">
                <a:solidFill>
                  <a:schemeClr val="bg1"/>
                </a:solidFill>
                <a:effectLst/>
                <a:latin typeface="Arial" panose="020B0604020202020204" pitchFamily="34" charset="0"/>
                <a:ea typeface="Times New Roman" panose="02020603050405020304" pitchFamily="18" charset="0"/>
                <a:cs typeface="Arial" panose="020B0604020202020204" pitchFamily="34" charset="0"/>
              </a:rPr>
              <a:t>We are the only charity dedicated to informing, promoting, and campaigning on behalf of the needs and rights of all children and young people with health conditions. </a:t>
            </a:r>
          </a:p>
          <a:p>
            <a:pPr marL="285750" indent="-285750">
              <a:spcBef>
                <a:spcPts val="600"/>
              </a:spcBef>
              <a:spcAft>
                <a:spcPts val="600"/>
              </a:spcAft>
              <a:buFont typeface="Arial" panose="020B0604020202020204" pitchFamily="34" charset="0"/>
              <a:buChar char="•"/>
            </a:pPr>
            <a:r>
              <a:rPr lang="en-GB" sz="2000">
                <a:solidFill>
                  <a:srgbClr val="FFFF00"/>
                </a:solidFill>
                <a:latin typeface="Arial" panose="020B0604020202020204" pitchFamily="34" charset="0"/>
                <a:ea typeface="Calibri" panose="020F0502020204030204" pitchFamily="34" charset="0"/>
                <a:cs typeface="Arial" panose="020B0604020202020204" pitchFamily="34" charset="0"/>
              </a:rPr>
              <a:t>We deliver award-winning </a:t>
            </a:r>
            <a:r>
              <a:rPr lang="en-GB" sz="2000">
                <a:solidFill>
                  <a:srgbClr val="FFFF00"/>
                </a:solidFill>
                <a:effectLst/>
                <a:latin typeface="Arial" panose="020B0604020202020204" pitchFamily="34" charset="0"/>
                <a:ea typeface="Calibri" panose="020F0502020204030204" pitchFamily="34" charset="0"/>
                <a:cs typeface="Arial" panose="020B0604020202020204" pitchFamily="34" charset="0"/>
              </a:rPr>
              <a:t>Self-Management Services (SMS) Programmes for children and young people ages 9-17, who are living with a health condition in Scotland. </a:t>
            </a:r>
          </a:p>
        </p:txBody>
      </p:sp>
      <p:pic>
        <p:nvPicPr>
          <p:cNvPr id="18" name="Picture 17" descr="Text&#10;&#10;Description automatically generated with medium confidence">
            <a:extLst>
              <a:ext uri="{FF2B5EF4-FFF2-40B4-BE49-F238E27FC236}">
                <a16:creationId xmlns:a16="http://schemas.microsoft.com/office/drawing/2014/main" id="{9FC581C0-3FF3-1309-F94F-DC4BCA3B0D9D}"/>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5734" b="99541" l="2904" r="96632">
                        <a14:foregroundMark x1="6039" y1="5963" x2="8943" y2="88303"/>
                        <a14:foregroundMark x1="8943" y1="88303" x2="21370" y2="91972"/>
                        <a14:foregroundMark x1="21370" y1="91972" x2="63647" y2="88303"/>
                        <a14:foregroundMark x1="63647" y1="88303" x2="82114" y2="93807"/>
                        <a14:foregroundMark x1="82114" y1="93807" x2="92102" y2="93578"/>
                        <a14:foregroundMark x1="92102" y1="93578" x2="92218" y2="93578"/>
                        <a14:foregroundMark x1="92218" y1="93578" x2="95354" y2="56651"/>
                        <a14:foregroundMark x1="95238" y1="28670" x2="95238" y2="11468"/>
                        <a14:foregroundMark x1="95238" y1="11468" x2="91986" y2="7569"/>
                        <a14:foregroundMark x1="86295" y1="7569" x2="94774" y2="24312"/>
                        <a14:foregroundMark x1="94774" y1="24312" x2="96632" y2="68807"/>
                        <a14:foregroundMark x1="96632" y1="77064" x2="91754" y2="97248"/>
                        <a14:foregroundMark x1="91754" y1="97248" x2="91638" y2="97248"/>
                        <a14:foregroundMark x1="3474" y1="42431" x2="2904" y2="35092"/>
                        <a14:foregroundMark x1="4614" y1="57110" x2="3474" y2="42431"/>
                        <a14:foregroundMark x1="5807" y1="72477" x2="4614" y2="57110"/>
                        <a14:foregroundMark x1="2904" y1="35092" x2="4646" y2="13761"/>
                        <a14:foregroundMark x1="7549" y1="13532" x2="30778" y2="5963"/>
                        <a14:foregroundMark x1="30778" y1="5963" x2="84088" y2="11927"/>
                        <a14:foregroundMark x1="5575" y1="79587" x2="7389" y2="94428"/>
                        <a14:foregroundMark x1="16915" y1="97215" x2="47503" y2="89220"/>
                        <a14:foregroundMark x1="47503" y1="89220" x2="56794" y2="91743"/>
                        <a14:foregroundMark x1="52846" y1="94037" x2="41812" y2="94495"/>
                        <a14:foregroundMark x1="64344" y1="91972" x2="58420" y2="92890"/>
                        <a14:foregroundMark x1="85598" y1="8716" x2="77933" y2="10321"/>
                        <a14:foregroundMark x1="79675" y1="6422" x2="71080" y2="9862"/>
                        <a14:foregroundMark x1="71080" y1="9862" x2="71080" y2="9862"/>
                        <a14:foregroundMark x1="17305" y1="8257" x2="12544" y2="7569"/>
                        <a14:foregroundMark x1="4152" y1="90826" x2="4181" y2="92890"/>
                        <a14:foregroundMark x1="4065" y1="84633" x2="4152" y2="90826"/>
                        <a14:backgroundMark x1="1278" y1="6422" x2="1278" y2="8028"/>
                        <a14:backgroundMark x1="1974" y1="42431" x2="1974" y2="42431"/>
                        <a14:backgroundMark x1="1858" y1="57110" x2="1858" y2="57110"/>
                        <a14:backgroundMark x1="813" y1="75917" x2="813" y2="75917"/>
                        <a14:backgroundMark x1="1858" y1="90826" x2="1858" y2="90826"/>
                        <a14:backgroundMark x1="67480" y1="99541" x2="67480" y2="99541"/>
                        <a14:backgroundMark x1="57143" y1="98853" x2="57143" y2="98853"/>
                        <a14:backgroundMark x1="813" y1="85780" x2="813" y2="85780"/>
                        <a14:backgroundMark x1="2787" y1="96789" x2="2787" y2="96789"/>
                        <a14:backgroundMark x1="16725" y1="99541" x2="16725" y2="99541"/>
                        <a14:backgroundMark x1="23577" y1="98394" x2="23577" y2="98394"/>
                        <a14:backgroundMark x1="25319" y1="99541" x2="25319" y2="99541"/>
                        <a14:backgroundMark x1="12427" y1="98394" x2="12427" y2="98394"/>
                        <a14:backgroundMark x1="14286" y1="97936" x2="14286" y2="97936"/>
                        <a14:backgroundMark x1="13473" y1="98394" x2="13473" y2="98394"/>
                        <a14:backgroundMark x1="16609" y1="98394" x2="16609" y2="98394"/>
                        <a14:backgroundMark x1="9640" y1="99312" x2="9640" y2="99312"/>
                        <a14:backgroundMark x1="8827" y1="98394" x2="8827" y2="98394"/>
                        <a14:backgroundMark x1="8827" y1="98394" x2="8827" y2="98394"/>
                        <a14:backgroundMark x1="8827" y1="98394" x2="16376" y2="98853"/>
                        <a14:backgroundMark x1="5923" y1="99312" x2="9872" y2="98394"/>
                      </a14:backgroundRemoval>
                    </a14:imgEffect>
                  </a14:imgLayer>
                </a14:imgProps>
              </a:ext>
              <a:ext uri="{28A0092B-C50C-407E-A947-70E740481C1C}">
                <a14:useLocalDpi xmlns:a14="http://schemas.microsoft.com/office/drawing/2010/main" val="0"/>
              </a:ext>
            </a:extLst>
          </a:blip>
          <a:stretch>
            <a:fillRect/>
          </a:stretch>
        </p:blipFill>
        <p:spPr>
          <a:xfrm>
            <a:off x="9229650" y="4347085"/>
            <a:ext cx="2514601" cy="1273363"/>
          </a:xfrm>
          <a:prstGeom prst="rect">
            <a:avLst/>
          </a:prstGeom>
        </p:spPr>
      </p:pic>
    </p:spTree>
    <p:extLst>
      <p:ext uri="{BB962C8B-B14F-4D97-AF65-F5344CB8AC3E}">
        <p14:creationId xmlns:p14="http://schemas.microsoft.com/office/powerpoint/2010/main" val="34240507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a:extLst>
              <a:ext uri="{FF2B5EF4-FFF2-40B4-BE49-F238E27FC236}">
                <a16:creationId xmlns:a16="http://schemas.microsoft.com/office/drawing/2014/main" id="{DCFC75DF-6A8C-6A46-E54B-680D79B885FE}"/>
              </a:ext>
            </a:extLst>
          </p:cNvPr>
          <p:cNvSpPr txBox="1"/>
          <p:nvPr/>
        </p:nvSpPr>
        <p:spPr>
          <a:xfrm>
            <a:off x="555470" y="3096618"/>
            <a:ext cx="8322715" cy="3323987"/>
          </a:xfrm>
          <a:prstGeom prst="rect">
            <a:avLst/>
          </a:prstGeom>
          <a:noFill/>
        </p:spPr>
        <p:txBody>
          <a:bodyPr wrap="square">
            <a:spAutoFit/>
          </a:bodyPr>
          <a:lstStyle/>
          <a:p>
            <a:pPr marL="285750" indent="-285750">
              <a:spcBef>
                <a:spcPts val="600"/>
              </a:spcBef>
              <a:spcAft>
                <a:spcPts val="600"/>
              </a:spcAft>
              <a:buFont typeface="Arial" panose="020B0604020202020204" pitchFamily="34" charset="0"/>
              <a:buChar char="•"/>
            </a:pPr>
            <a:r>
              <a:rPr lang="en-GB" sz="2000" dirty="0">
                <a:solidFill>
                  <a:schemeClr val="bg1"/>
                </a:solidFill>
                <a:latin typeface="Arial" panose="020B0604020202020204" pitchFamily="34" charset="0"/>
                <a:cs typeface="Arial" panose="020B0604020202020204" pitchFamily="34" charset="0"/>
              </a:rPr>
              <a:t>You can join in from anywhere in Scotland.</a:t>
            </a:r>
          </a:p>
          <a:p>
            <a:pPr marL="285750" indent="-285750">
              <a:spcBef>
                <a:spcPts val="600"/>
              </a:spcBef>
              <a:spcAft>
                <a:spcPts val="600"/>
              </a:spcAft>
              <a:buFont typeface="Arial" panose="020B0604020202020204" pitchFamily="34" charset="0"/>
              <a:buChar char="•"/>
            </a:pPr>
            <a:r>
              <a:rPr lang="en-GB" sz="2000" dirty="0">
                <a:solidFill>
                  <a:schemeClr val="bg1"/>
                </a:solidFill>
                <a:latin typeface="Arial" panose="020B0604020202020204" pitchFamily="34" charset="0"/>
                <a:cs typeface="Arial" panose="020B0604020202020204" pitchFamily="34" charset="0"/>
              </a:rPr>
              <a:t>No diagnosis is required.</a:t>
            </a:r>
          </a:p>
          <a:p>
            <a:pPr marL="285750" indent="-285750">
              <a:spcBef>
                <a:spcPts val="600"/>
              </a:spcBef>
              <a:spcAft>
                <a:spcPts val="600"/>
              </a:spcAft>
              <a:buFont typeface="Arial" panose="020B0604020202020204" pitchFamily="34" charset="0"/>
              <a:buChar char="•"/>
            </a:pPr>
            <a:r>
              <a:rPr lang="en-GB" sz="2000" dirty="0">
                <a:solidFill>
                  <a:schemeClr val="bg1"/>
                </a:solidFill>
                <a:latin typeface="Arial" panose="020B0604020202020204" pitchFamily="34" charset="0"/>
                <a:cs typeface="Arial" panose="020B0604020202020204" pitchFamily="34" charset="0"/>
              </a:rPr>
              <a:t>Everyone can login at the exact time it starts.</a:t>
            </a:r>
          </a:p>
          <a:p>
            <a:pPr marL="285750" indent="-285750">
              <a:spcBef>
                <a:spcPts val="600"/>
              </a:spcBef>
              <a:spcAft>
                <a:spcPts val="600"/>
              </a:spcAft>
              <a:buFont typeface="Arial" panose="020B0604020202020204" pitchFamily="34" charset="0"/>
              <a:buChar char="•"/>
            </a:pPr>
            <a:r>
              <a:rPr lang="en-GB" sz="2000" dirty="0">
                <a:solidFill>
                  <a:schemeClr val="bg1"/>
                </a:solidFill>
                <a:latin typeface="Arial" panose="020B0604020202020204" pitchFamily="34" charset="0"/>
                <a:cs typeface="Arial" panose="020B0604020202020204" pitchFamily="34" charset="0"/>
              </a:rPr>
              <a:t>You can be comfortable in your own home, even in your PJs. We don’t mind.</a:t>
            </a:r>
          </a:p>
          <a:p>
            <a:pPr marL="285750" indent="-285750">
              <a:spcBef>
                <a:spcPts val="600"/>
              </a:spcBef>
              <a:spcAft>
                <a:spcPts val="600"/>
              </a:spcAft>
              <a:buFont typeface="Arial" panose="020B0604020202020204" pitchFamily="34" charset="0"/>
              <a:buChar char="•"/>
            </a:pPr>
            <a:r>
              <a:rPr lang="en-GB" sz="2000" dirty="0">
                <a:solidFill>
                  <a:schemeClr val="bg1"/>
                </a:solidFill>
                <a:latin typeface="Arial" panose="020B0604020202020204" pitchFamily="34" charset="0"/>
                <a:cs typeface="Arial" panose="020B0604020202020204" pitchFamily="34" charset="0"/>
              </a:rPr>
              <a:t>You can turn your camera off and can still take part.</a:t>
            </a:r>
          </a:p>
          <a:p>
            <a:pPr marL="285750" indent="-285750">
              <a:spcBef>
                <a:spcPts val="600"/>
              </a:spcBef>
              <a:spcAft>
                <a:spcPts val="600"/>
              </a:spcAft>
              <a:buFont typeface="Arial" panose="020B0604020202020204" pitchFamily="34" charset="0"/>
              <a:buChar char="•"/>
            </a:pPr>
            <a:r>
              <a:rPr lang="en-GB" sz="2000" dirty="0">
                <a:solidFill>
                  <a:schemeClr val="bg1"/>
                </a:solidFill>
                <a:latin typeface="Arial" panose="020B0604020202020204" pitchFamily="34" charset="0"/>
                <a:cs typeface="Arial" panose="020B0604020202020204" pitchFamily="34" charset="0"/>
              </a:rPr>
              <a:t>You can socialise and meet others facing similar challenges and going through similar experiences.</a:t>
            </a:r>
          </a:p>
        </p:txBody>
      </p:sp>
      <p:sp>
        <p:nvSpPr>
          <p:cNvPr id="3" name="Thought Bubble: Cloud 2">
            <a:extLst>
              <a:ext uri="{FF2B5EF4-FFF2-40B4-BE49-F238E27FC236}">
                <a16:creationId xmlns:a16="http://schemas.microsoft.com/office/drawing/2014/main" id="{3EDEE605-7E10-7CFC-7C2C-716ADB81725C}"/>
              </a:ext>
            </a:extLst>
          </p:cNvPr>
          <p:cNvSpPr/>
          <p:nvPr/>
        </p:nvSpPr>
        <p:spPr>
          <a:xfrm rot="19345517" flipH="1">
            <a:off x="6880119" y="1272962"/>
            <a:ext cx="3424159" cy="3089715"/>
          </a:xfrm>
          <a:prstGeom prst="cloud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8ADA93E9-E40D-B874-F40E-950134906624}"/>
              </a:ext>
            </a:extLst>
          </p:cNvPr>
          <p:cNvSpPr txBox="1"/>
          <p:nvPr/>
        </p:nvSpPr>
        <p:spPr>
          <a:xfrm>
            <a:off x="7169882" y="1802156"/>
            <a:ext cx="2844631" cy="2031325"/>
          </a:xfrm>
          <a:prstGeom prst="rect">
            <a:avLst/>
          </a:prstGeom>
          <a:noFill/>
        </p:spPr>
        <p:txBody>
          <a:bodyPr wrap="square" rtlCol="0">
            <a:spAutoFit/>
          </a:bodyPr>
          <a:lstStyle/>
          <a:p>
            <a:pPr algn="ctr"/>
            <a:r>
              <a:rPr lang="en-GB" sz="1400" dirty="0">
                <a:solidFill>
                  <a:srgbClr val="BE1F6A"/>
                </a:solidFill>
                <a:latin typeface="Arial Rounded MT Bold" panose="020F0704030504030204" pitchFamily="34" charset="0"/>
              </a:rPr>
              <a:t>“I loved the variety of games. The relaxations were really nice to unwind at the end of the day and I will be using some of the things again. I found the digital story really helpful to help myself and others understand my condition.”</a:t>
            </a:r>
            <a:endParaRPr lang="en-GB" sz="1400" dirty="0">
              <a:solidFill>
                <a:schemeClr val="bg1"/>
              </a:solidFill>
              <a:latin typeface="Arial Rounded MT Bold" panose="020F0704030504030204" pitchFamily="34" charset="0"/>
            </a:endParaRPr>
          </a:p>
        </p:txBody>
      </p:sp>
      <p:pic>
        <p:nvPicPr>
          <p:cNvPr id="32" name="Picture 31">
            <a:extLst>
              <a:ext uri="{FF2B5EF4-FFF2-40B4-BE49-F238E27FC236}">
                <a16:creationId xmlns:a16="http://schemas.microsoft.com/office/drawing/2014/main" id="{750B97D9-1C14-9604-0232-EF26A2A4406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5419" b="96059" l="9709" r="89806">
                        <a14:foregroundMark x1="62136" y1="87685" x2="34951" y2="83251"/>
                        <a14:foregroundMark x1="34951" y1="83251" x2="60680" y2="71429"/>
                        <a14:foregroundMark x1="60680" y1="71429" x2="76699" y2="83251"/>
                        <a14:foregroundMark x1="73786" y1="82759" x2="80583" y2="93103"/>
                        <a14:foregroundMark x1="63592" y1="9852" x2="46602" y2="5911"/>
                        <a14:foregroundMark x1="87379" y1="96059" x2="12621" y2="93596"/>
                      </a14:backgroundRemoval>
                    </a14:imgEffect>
                  </a14:imgLayer>
                </a14:imgProps>
              </a:ext>
            </a:extLst>
          </a:blip>
          <a:stretch>
            <a:fillRect/>
          </a:stretch>
        </p:blipFill>
        <p:spPr>
          <a:xfrm>
            <a:off x="9860497" y="3696154"/>
            <a:ext cx="2061344" cy="2031324"/>
          </a:xfrm>
          <a:prstGeom prst="rect">
            <a:avLst/>
          </a:prstGeom>
        </p:spPr>
      </p:pic>
    </p:spTree>
    <p:extLst>
      <p:ext uri="{BB962C8B-B14F-4D97-AF65-F5344CB8AC3E}">
        <p14:creationId xmlns:p14="http://schemas.microsoft.com/office/powerpoint/2010/main" val="3477177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MS CONNECT Trailer - Short Version">
            <a:hlinkClick r:id="" action="ppaction://media"/>
            <a:extLst>
              <a:ext uri="{FF2B5EF4-FFF2-40B4-BE49-F238E27FC236}">
                <a16:creationId xmlns:a16="http://schemas.microsoft.com/office/drawing/2014/main" id="{8BCA2998-1956-70C9-7726-796DBF9BE6A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113093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886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1F5BC4F8-280C-FE90-ADD4-B9E27872738A}"/>
              </a:ext>
            </a:extLst>
          </p:cNvPr>
          <p:cNvSpPr txBox="1"/>
          <p:nvPr/>
        </p:nvSpPr>
        <p:spPr>
          <a:xfrm>
            <a:off x="521588" y="3136653"/>
            <a:ext cx="3763927" cy="3231654"/>
          </a:xfrm>
          <a:prstGeom prst="rect">
            <a:avLst/>
          </a:prstGeom>
          <a:noFill/>
        </p:spPr>
        <p:txBody>
          <a:bodyPr wrap="square">
            <a:spAutoFit/>
          </a:bodyPr>
          <a:lstStyle/>
          <a:p>
            <a:pPr>
              <a:spcBef>
                <a:spcPts val="600"/>
              </a:spcBef>
              <a:spcAft>
                <a:spcPts val="600"/>
              </a:spcAft>
            </a:pPr>
            <a:r>
              <a:rPr lang="en-GB" sz="4000" dirty="0">
                <a:solidFill>
                  <a:srgbClr val="FFFF00"/>
                </a:solidFill>
                <a:latin typeface="Arial Rounded MT Bold" panose="020F0704030504030204" pitchFamily="34" charset="0"/>
              </a:rPr>
              <a:t>THE STRESS </a:t>
            </a:r>
            <a:r>
              <a:rPr lang="en-GB" sz="2800" dirty="0">
                <a:solidFill>
                  <a:srgbClr val="FFFF00"/>
                </a:solidFill>
                <a:latin typeface="Arial Rounded MT Bold" panose="020F0704030504030204" pitchFamily="34" charset="0"/>
              </a:rPr>
              <a:t>BUCKET ACTIVITY</a:t>
            </a:r>
          </a:p>
          <a:p>
            <a:pPr>
              <a:spcBef>
                <a:spcPts val="600"/>
              </a:spcBef>
              <a:spcAft>
                <a:spcPts val="600"/>
              </a:spcAft>
            </a:pPr>
            <a:r>
              <a:rPr lang="en-GB" dirty="0">
                <a:solidFill>
                  <a:schemeClr val="bg1"/>
                </a:solidFill>
                <a:latin typeface="Arial" panose="020B0604020202020204" pitchFamily="34" charset="0"/>
                <a:cs typeface="Arial" panose="020B0604020202020204" pitchFamily="34" charset="0"/>
              </a:rPr>
              <a:t>Imagine we each have a bucket where we put all of our stress. Each stress or worry is like water, filling the bucket. Sometimes, we may feel able to cope with stress, whilst at other times it is really overwhelming.</a:t>
            </a:r>
          </a:p>
        </p:txBody>
      </p:sp>
      <p:pic>
        <p:nvPicPr>
          <p:cNvPr id="4" name="Picture 3" descr="Chart, funnel chart&#10;&#10;Description automatically generated">
            <a:extLst>
              <a:ext uri="{FF2B5EF4-FFF2-40B4-BE49-F238E27FC236}">
                <a16:creationId xmlns:a16="http://schemas.microsoft.com/office/drawing/2014/main" id="{EF9E0FBA-DA82-4840-41F1-B4617598ABC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798" b="89803" l="9868" r="89944">
                        <a14:foregroundMark x1="64380" y1="21272" x2="74248" y2="25987"/>
                        <a14:foregroundMark x1="67737" y1="33662" x2="65132" y2="36732"/>
                        <a14:foregroundMark x1="74248" y1="25987" x2="71562" y2="29153"/>
                        <a14:foregroundMark x1="10056" y1="26864" x2="9962" y2="25110"/>
                        <a14:foregroundMark x1="33271" y1="43311" x2="33647" y2="44408"/>
                        <a14:foregroundMark x1="37312" y1="44518" x2="37406" y2="44627"/>
                        <a14:foregroundMark x1="36278" y1="46601" x2="36278" y2="46601"/>
                        <a14:foregroundMark x1="54887" y1="35855" x2="54887" y2="35855"/>
                        <a14:foregroundMark x1="54135" y1="33662" x2="54135" y2="33662"/>
                        <a14:foregroundMark x1="56861" y1="39693" x2="56861" y2="39693"/>
                        <a14:foregroundMark x1="76598" y1="33882" x2="76598" y2="33882"/>
                        <a14:foregroundMark x1="70583" y1="40022" x2="70583" y2="40022"/>
                        <a14:foregroundMark x1="75000" y1="40570" x2="75000" y2="40570"/>
                        <a14:foregroundMark x1="81391" y1="36294" x2="81391" y2="36294"/>
                        <a14:foregroundMark x1="23308" y1="8553" x2="23308" y2="8553"/>
                        <a14:foregroundMark x1="28759" y1="6798" x2="28759" y2="6798"/>
                        <a14:foregroundMark x1="34023" y1="8772" x2="34023" y2="8772"/>
                        <a14:foregroundMark x1="38722" y1="13268" x2="38722" y2="13268"/>
                        <a14:foregroundMark x1="40414" y1="19408" x2="40414" y2="19408"/>
                        <a14:foregroundMark x1="38440" y1="59649" x2="53853" y2="60088"/>
                        <a14:foregroundMark x1="53853" y1="60088" x2="53665" y2="66338"/>
                        <a14:foregroundMark x1="54887" y1="69627" x2="50000" y2="71491"/>
                        <a14:foregroundMark x1="65414" y1="86075" x2="71898" y2="85307"/>
                        <a14:foregroundMark x1="68139" y1="75877" x2="63534" y2="74123"/>
                        <a14:foregroundMark x1="36090" y1="45943" x2="36090" y2="45943"/>
                        <a14:backgroundMark x1="17105" y1="39912" x2="17105" y2="39912"/>
                        <a14:backgroundMark x1="17105" y1="39912" x2="15508" y2="47478"/>
                        <a14:backgroundMark x1="23778" y1="39474" x2="29981" y2="38487"/>
                        <a14:backgroundMark x1="70583" y1="32566" x2="70959" y2="31031"/>
                        <a14:backgroundMark x1="68045" y1="33333" x2="69643" y2="30373"/>
                        <a14:backgroundMark x1="69549" y1="32127" x2="70489" y2="30702"/>
                        <a14:backgroundMark x1="67951" y1="33662" x2="67951" y2="33662"/>
                        <a14:backgroundMark x1="68985" y1="32346" x2="69831" y2="31908"/>
                        <a14:backgroundMark x1="70771" y1="30482" x2="70771" y2="30482"/>
                        <a14:backgroundMark x1="67481" y1="33772" x2="67481" y2="33772"/>
                        <a14:backgroundMark x1="67481" y1="34211" x2="68421" y2="34211"/>
                        <a14:backgroundMark x1="67575" y1="33224" x2="67763" y2="33772"/>
                        <a14:backgroundMark x1="70677" y1="30482" x2="71147" y2="30482"/>
                        <a14:backgroundMark x1="10808" y1="48246" x2="11278" y2="50877"/>
                        <a14:backgroundMark x1="35244" y1="61952" x2="35244" y2="61952"/>
                        <a14:backgroundMark x1="59117" y1="61842" x2="59117" y2="61842"/>
                        <a14:backgroundMark x1="12500" y1="14803" x2="12500" y2="14803"/>
                        <a14:backgroundMark x1="12218" y1="31031" x2="12218" y2="31031"/>
                        <a14:backgroundMark x1="13346" y1="31250" x2="13346" y2="31250"/>
                        <a14:backgroundMark x1="13628" y1="30811" x2="13628" y2="30811"/>
                        <a14:backgroundMark x1="38534" y1="30592" x2="38534" y2="30592"/>
                        <a14:backgroundMark x1="10996" y1="21382" x2="10996" y2="21382"/>
                        <a14:backgroundMark x1="55263" y1="34211" x2="55263" y2="34211"/>
                      </a14:backgroundRemoval>
                    </a14:imgEffect>
                  </a14:imgLayer>
                </a14:imgProps>
              </a:ext>
              <a:ext uri="{28A0092B-C50C-407E-A947-70E740481C1C}">
                <a14:useLocalDpi xmlns:a14="http://schemas.microsoft.com/office/drawing/2010/main" val="0"/>
              </a:ext>
            </a:extLst>
          </a:blip>
          <a:stretch>
            <a:fillRect/>
          </a:stretch>
        </p:blipFill>
        <p:spPr>
          <a:xfrm>
            <a:off x="4823017" y="1681737"/>
            <a:ext cx="5953630" cy="5103111"/>
          </a:xfrm>
          <a:prstGeom prst="rect">
            <a:avLst/>
          </a:prstGeom>
        </p:spPr>
      </p:pic>
      <p:sp>
        <p:nvSpPr>
          <p:cNvPr id="31" name="TextBox 30">
            <a:extLst>
              <a:ext uri="{FF2B5EF4-FFF2-40B4-BE49-F238E27FC236}">
                <a16:creationId xmlns:a16="http://schemas.microsoft.com/office/drawing/2014/main" id="{4E9919E6-B506-C4A2-5F32-85AD08952D0C}"/>
              </a:ext>
            </a:extLst>
          </p:cNvPr>
          <p:cNvSpPr txBox="1"/>
          <p:nvPr/>
        </p:nvSpPr>
        <p:spPr>
          <a:xfrm>
            <a:off x="4768152" y="3644484"/>
            <a:ext cx="1911982" cy="2215991"/>
          </a:xfrm>
          <a:prstGeom prst="rect">
            <a:avLst/>
          </a:prstGeom>
          <a:noFill/>
        </p:spPr>
        <p:txBody>
          <a:bodyPr wrap="square">
            <a:spAutoFit/>
          </a:bodyPr>
          <a:lstStyle/>
          <a:p>
            <a:r>
              <a:rPr lang="en-GB" sz="1400" dirty="0">
                <a:solidFill>
                  <a:schemeClr val="bg1"/>
                </a:solidFill>
                <a:latin typeface="Arial" panose="020B0604020202020204" pitchFamily="34" charset="0"/>
                <a:cs typeface="Arial" panose="020B0604020202020204" pitchFamily="34" charset="0"/>
              </a:rPr>
              <a:t>If you are having a good day your bucket might feel quite empty. If something bad happens that day it might not fill up your bucket.</a:t>
            </a:r>
          </a:p>
          <a:p>
            <a:endParaRPr lang="en-GB" sz="2000" dirty="0"/>
          </a:p>
          <a:p>
            <a:endParaRPr lang="en-GB" sz="2000" dirty="0"/>
          </a:p>
        </p:txBody>
      </p:sp>
      <p:sp>
        <p:nvSpPr>
          <p:cNvPr id="32" name="TextBox 31">
            <a:extLst>
              <a:ext uri="{FF2B5EF4-FFF2-40B4-BE49-F238E27FC236}">
                <a16:creationId xmlns:a16="http://schemas.microsoft.com/office/drawing/2014/main" id="{CBABFF53-3F67-DFAF-105B-DBA849280996}"/>
              </a:ext>
            </a:extLst>
          </p:cNvPr>
          <p:cNvSpPr txBox="1"/>
          <p:nvPr/>
        </p:nvSpPr>
        <p:spPr>
          <a:xfrm>
            <a:off x="8803763" y="3791268"/>
            <a:ext cx="2606040" cy="1384995"/>
          </a:xfrm>
          <a:prstGeom prst="rect">
            <a:avLst/>
          </a:prstGeom>
          <a:noFill/>
        </p:spPr>
        <p:txBody>
          <a:bodyPr wrap="square">
            <a:spAutoFit/>
          </a:bodyPr>
          <a:lstStyle/>
          <a:p>
            <a:r>
              <a:rPr lang="en-GB" sz="1400" dirty="0">
                <a:solidFill>
                  <a:schemeClr val="bg1"/>
                </a:solidFill>
                <a:latin typeface="Arial" panose="020B0604020202020204" pitchFamily="34" charset="0"/>
                <a:cs typeface="Arial" panose="020B0604020202020204" pitchFamily="34" charset="0"/>
              </a:rPr>
              <a:t>If you are having a bad day your bucket might feel quite full. If something else happens it could make your bucket overflow and that does not make you feel good.</a:t>
            </a:r>
          </a:p>
        </p:txBody>
      </p:sp>
      <p:sp>
        <p:nvSpPr>
          <p:cNvPr id="33" name="TextBox 32">
            <a:extLst>
              <a:ext uri="{FF2B5EF4-FFF2-40B4-BE49-F238E27FC236}">
                <a16:creationId xmlns:a16="http://schemas.microsoft.com/office/drawing/2014/main" id="{CCA82892-1623-BADB-8E0F-6F1E618493B5}"/>
              </a:ext>
            </a:extLst>
          </p:cNvPr>
          <p:cNvSpPr txBox="1"/>
          <p:nvPr/>
        </p:nvSpPr>
        <p:spPr>
          <a:xfrm>
            <a:off x="5724143" y="6045142"/>
            <a:ext cx="2578609" cy="738664"/>
          </a:xfrm>
          <a:prstGeom prst="rect">
            <a:avLst/>
          </a:prstGeom>
          <a:noFill/>
        </p:spPr>
        <p:txBody>
          <a:bodyPr wrap="square">
            <a:spAutoFit/>
          </a:bodyPr>
          <a:lstStyle/>
          <a:p>
            <a:r>
              <a:rPr lang="en-GB" sz="1400" dirty="0">
                <a:solidFill>
                  <a:schemeClr val="bg1"/>
                </a:solidFill>
                <a:latin typeface="Arial" panose="020B0604020202020204" pitchFamily="34" charset="0"/>
                <a:cs typeface="Arial" panose="020B0604020202020204" pitchFamily="34" charset="0"/>
              </a:rPr>
              <a:t>It is really important that we try to keep our stress buckets from overflowing.</a:t>
            </a:r>
          </a:p>
        </p:txBody>
      </p:sp>
    </p:spTree>
    <p:extLst>
      <p:ext uri="{BB962C8B-B14F-4D97-AF65-F5344CB8AC3E}">
        <p14:creationId xmlns:p14="http://schemas.microsoft.com/office/powerpoint/2010/main" val="1737402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 name="Picture 85" descr="A picture containing person, young, child, little&#10;&#10;Description automatically generated">
            <a:extLst>
              <a:ext uri="{FF2B5EF4-FFF2-40B4-BE49-F238E27FC236}">
                <a16:creationId xmlns:a16="http://schemas.microsoft.com/office/drawing/2014/main" id="{3752C972-C326-F38E-1AAA-2B2BCAC7653F}"/>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7037" b="98436" l="9375" r="90000">
                        <a14:foregroundMark x1="55052" y1="11962" x2="47083" y2="7037"/>
                        <a14:foregroundMark x1="47083" y1="7037" x2="43750" y2="7037"/>
                        <a14:foregroundMark x1="13802" y1="94605" x2="52448" y2="86396"/>
                        <a14:foregroundMark x1="52448" y1="86396" x2="70677" y2="91556"/>
                        <a14:foregroundMark x1="53385" y1="54261" x2="46510" y2="53401"/>
                        <a14:foregroundMark x1="10677" y1="55356" x2="9427" y2="53401"/>
                        <a14:foregroundMark x1="82448" y1="61845" x2="74635" y2="53714"/>
                        <a14:foregroundMark x1="74635" y1="53714" x2="75208" y2="47146"/>
                        <a14:foregroundMark x1="85365" y1="53948" x2="87188" y2="50117"/>
                        <a14:backgroundMark x1="86823" y1="99765" x2="85365" y2="94840"/>
                        <a14:backgroundMark x1="88073" y1="99218" x2="83750" y2="97342"/>
                        <a14:backgroundMark x1="80990" y1="45739" x2="80990" y2="45739"/>
                        <a14:backgroundMark x1="15781" y1="48163" x2="15781" y2="48163"/>
                        <a14:backgroundMark x1="80729" y1="46755" x2="80729" y2="46755"/>
                      </a14:backgroundRemoval>
                    </a14:imgEffect>
                  </a14:imgLayer>
                </a14:imgProps>
              </a:ext>
              <a:ext uri="{28A0092B-C50C-407E-A947-70E740481C1C}">
                <a14:useLocalDpi xmlns:a14="http://schemas.microsoft.com/office/drawing/2010/main" val="0"/>
              </a:ext>
            </a:extLst>
          </a:blip>
          <a:stretch>
            <a:fillRect/>
          </a:stretch>
        </p:blipFill>
        <p:spPr>
          <a:xfrm>
            <a:off x="3425101" y="2519918"/>
            <a:ext cx="6661077" cy="4437249"/>
          </a:xfrm>
          <a:prstGeom prst="rect">
            <a:avLst/>
          </a:prstGeom>
        </p:spPr>
      </p:pic>
      <p:sp>
        <p:nvSpPr>
          <p:cNvPr id="16" name="TextBox 15">
            <a:extLst>
              <a:ext uri="{FF2B5EF4-FFF2-40B4-BE49-F238E27FC236}">
                <a16:creationId xmlns:a16="http://schemas.microsoft.com/office/drawing/2014/main" id="{7AC64B2B-366A-556A-67BE-6ADD346C5198}"/>
              </a:ext>
            </a:extLst>
          </p:cNvPr>
          <p:cNvSpPr txBox="1"/>
          <p:nvPr/>
        </p:nvSpPr>
        <p:spPr>
          <a:xfrm>
            <a:off x="510362" y="3016244"/>
            <a:ext cx="3583174" cy="3508653"/>
          </a:xfrm>
          <a:prstGeom prst="rect">
            <a:avLst/>
          </a:prstGeom>
          <a:noFill/>
        </p:spPr>
        <p:txBody>
          <a:bodyPr wrap="square">
            <a:spAutoFit/>
          </a:bodyPr>
          <a:lstStyle/>
          <a:p>
            <a:pPr>
              <a:spcBef>
                <a:spcPts val="600"/>
              </a:spcBef>
              <a:spcAft>
                <a:spcPts val="600"/>
              </a:spcAft>
            </a:pPr>
            <a:r>
              <a:rPr lang="en-GB" sz="4400" dirty="0">
                <a:solidFill>
                  <a:srgbClr val="FFFF00"/>
                </a:solidFill>
                <a:latin typeface="Arial Rounded MT Bold" panose="020F0704030504030204" pitchFamily="34" charset="0"/>
              </a:rPr>
              <a:t>THE STAR </a:t>
            </a:r>
            <a:r>
              <a:rPr lang="en-GB" sz="3600" dirty="0">
                <a:solidFill>
                  <a:srgbClr val="FFFF00"/>
                </a:solidFill>
                <a:latin typeface="Arial Rounded MT Bold" panose="020F0704030504030204" pitchFamily="34" charset="0"/>
              </a:rPr>
              <a:t>BREATHING </a:t>
            </a:r>
            <a:br>
              <a:rPr lang="en-GB" sz="2600" dirty="0">
                <a:solidFill>
                  <a:srgbClr val="FFFF00"/>
                </a:solidFill>
                <a:latin typeface="Arial Rounded MT Bold" panose="020F0704030504030204" pitchFamily="34" charset="0"/>
              </a:rPr>
            </a:br>
            <a:r>
              <a:rPr lang="en-GB" sz="3600" dirty="0">
                <a:solidFill>
                  <a:srgbClr val="FFFF00"/>
                </a:solidFill>
                <a:latin typeface="Arial Rounded MT Bold" panose="020F0704030504030204" pitchFamily="34" charset="0"/>
              </a:rPr>
              <a:t>TECHNIQUE</a:t>
            </a:r>
          </a:p>
          <a:p>
            <a:pPr>
              <a:spcBef>
                <a:spcPts val="600"/>
              </a:spcBef>
              <a:spcAft>
                <a:spcPts val="600"/>
              </a:spcAft>
            </a:pPr>
            <a:r>
              <a:rPr lang="en-GB" sz="1600" dirty="0">
                <a:solidFill>
                  <a:schemeClr val="bg1"/>
                </a:solidFill>
                <a:latin typeface="Arial" panose="020B0604020202020204" pitchFamily="34" charset="0"/>
                <a:cs typeface="Arial" panose="020B0604020202020204" pitchFamily="34" charset="0"/>
              </a:rPr>
              <a:t>Just like a star has 5 points, you can use the 5 fingers on your hand to guide your breathing. Trace up and down each finger, breathing in through your nose and breathing out through your mouth.</a:t>
            </a:r>
          </a:p>
        </p:txBody>
      </p:sp>
      <p:pic>
        <p:nvPicPr>
          <p:cNvPr id="82" name="Picture 81">
            <a:extLst>
              <a:ext uri="{FF2B5EF4-FFF2-40B4-BE49-F238E27FC236}">
                <a16:creationId xmlns:a16="http://schemas.microsoft.com/office/drawing/2014/main" id="{B4A9FA21-94D1-2720-4799-25BF3EA2D842}"/>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3430" b="98375" l="1894" r="96591">
                        <a14:foregroundMark x1="42614" y1="19495" x2="39962" y2="30144"/>
                        <a14:foregroundMark x1="39962" y1="30144" x2="39962" y2="30144"/>
                        <a14:foregroundMark x1="52462" y1="5776" x2="49811" y2="9928"/>
                        <a14:foregroundMark x1="72917" y1="35199" x2="82386" y2="33394"/>
                        <a14:foregroundMark x1="82386" y1="33394" x2="82955" y2="34296"/>
                        <a14:foregroundMark x1="59659" y1="21119" x2="62689" y2="33935"/>
                        <a14:foregroundMark x1="89773" y1="38628" x2="89773" y2="44404"/>
                        <a14:foregroundMark x1="93561" y1="39892" x2="96591" y2="42058"/>
                        <a14:foregroundMark x1="83144" y1="54693" x2="76894" y2="59206"/>
                        <a14:foregroundMark x1="75379" y1="68592" x2="81818" y2="82130"/>
                        <a14:foregroundMark x1="81818" y1="82130" x2="79735" y2="80144"/>
                        <a14:foregroundMark x1="12689" y1="51264" x2="22727" y2="57040"/>
                        <a14:foregroundMark x1="8523" y1="41155" x2="6061" y2="43141"/>
                        <a14:foregroundMark x1="7386" y1="37906" x2="1894" y2="42238"/>
                        <a14:foregroundMark x1="39962" y1="21661" x2="38636" y2="28520"/>
                        <a14:foregroundMark x1="20455" y1="35199" x2="32765" y2="34657"/>
                        <a14:foregroundMark x1="32765" y1="34657" x2="32955" y2="34657"/>
                        <a14:foregroundMark x1="49621" y1="3610" x2="51515" y2="3610"/>
                        <a14:foregroundMark x1="79141" y1="93000" x2="76515" y2="92238"/>
                        <a14:foregroundMark x1="80871" y1="93502" x2="79989" y2="93246"/>
                        <a14:foregroundMark x1="45076" y1="81769" x2="38447" y2="84657"/>
                        <a14:foregroundMark x1="57765" y1="83394" x2="65152" y2="87726"/>
                        <a14:foregroundMark x1="24621" y1="69856" x2="22917" y2="76715"/>
                        <a14:foregroundMark x1="18939" y1="94043" x2="21970" y2="96570"/>
                        <a14:foregroundMark x1="81897" y1="96725" x2="82765" y2="96570"/>
                        <a14:foregroundMark x1="81009" y1="96884" x2="81210" y2="96848"/>
                        <a14:foregroundMark x1="76705" y1="97653" x2="78941" y2="97253"/>
                        <a14:foregroundMark x1="80517" y1="95560" x2="80114" y2="95487"/>
                        <a14:foregroundMark x1="84091" y1="96209" x2="81352" y2="95712"/>
                        <a14:foregroundMark x1="20076" y1="96390" x2="23295" y2="98375"/>
                        <a14:backgroundMark x1="80682" y1="96931" x2="80682" y2="96931"/>
                        <a14:backgroundMark x1="80682" y1="96931" x2="79924" y2="97112"/>
                        <a14:backgroundMark x1="82008" y1="96931" x2="81061" y2="96570"/>
                        <a14:backgroundMark x1="80871" y1="96751" x2="79356" y2="97653"/>
                        <a14:backgroundMark x1="81629" y1="97653" x2="81439" y2="97112"/>
                      </a14:backgroundRemoval>
                    </a14:imgEffect>
                  </a14:imgLayer>
                </a14:imgProps>
              </a:ext>
            </a:extLst>
          </a:blip>
          <a:stretch>
            <a:fillRect/>
          </a:stretch>
        </p:blipFill>
        <p:spPr>
          <a:xfrm>
            <a:off x="7667802" y="712427"/>
            <a:ext cx="3141360" cy="3296048"/>
          </a:xfrm>
          <a:prstGeom prst="rect">
            <a:avLst/>
          </a:prstGeom>
        </p:spPr>
      </p:pic>
    </p:spTree>
    <p:extLst>
      <p:ext uri="{BB962C8B-B14F-4D97-AF65-F5344CB8AC3E}">
        <p14:creationId xmlns:p14="http://schemas.microsoft.com/office/powerpoint/2010/main" val="4032014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Jonathan's story">
            <a:hlinkClick r:id="" action="ppaction://media"/>
            <a:extLst>
              <a:ext uri="{FF2B5EF4-FFF2-40B4-BE49-F238E27FC236}">
                <a16:creationId xmlns:a16="http://schemas.microsoft.com/office/drawing/2014/main" id="{B4D9E7B7-9248-89FB-8554-3D035834CF4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6868061"/>
          </a:xfrm>
          <a:prstGeom prst="rect">
            <a:avLst/>
          </a:prstGeom>
        </p:spPr>
      </p:pic>
    </p:spTree>
    <p:extLst>
      <p:ext uri="{BB962C8B-B14F-4D97-AF65-F5344CB8AC3E}">
        <p14:creationId xmlns:p14="http://schemas.microsoft.com/office/powerpoint/2010/main" val="2564627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93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100000">
                <p:cTn id="12" fill="hold" display="0">
                  <p:stCondLst>
                    <p:cond delay="indefinite"/>
                  </p:stCondLst>
                </p:cTn>
                <p:tgtEl>
                  <p:spTgt spid="5"/>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FC847EC-5D22-7008-363C-11B85D5D7C9E}"/>
              </a:ext>
            </a:extLst>
          </p:cNvPr>
          <p:cNvSpPr txBox="1"/>
          <p:nvPr/>
        </p:nvSpPr>
        <p:spPr>
          <a:xfrm>
            <a:off x="536569" y="3214165"/>
            <a:ext cx="6118231" cy="2722797"/>
          </a:xfrm>
          <a:prstGeom prst="rect">
            <a:avLst/>
          </a:prstGeom>
          <a:noFill/>
        </p:spPr>
        <p:txBody>
          <a:bodyPr wrap="square">
            <a:spAutoFit/>
          </a:bodyPr>
          <a:lstStyle/>
          <a:p>
            <a:pPr>
              <a:lnSpc>
                <a:spcPct val="107000"/>
              </a:lnSpc>
              <a:spcBef>
                <a:spcPts val="600"/>
              </a:spcBef>
              <a:spcAft>
                <a:spcPts val="600"/>
              </a:spcAft>
            </a:pPr>
            <a:r>
              <a:rPr lang="en-GB" sz="4400">
                <a:solidFill>
                  <a:srgbClr val="FFFF00"/>
                </a:solidFill>
                <a:latin typeface="Arial Rounded MT Bold" panose="020F0704030504030204" pitchFamily="34" charset="0"/>
                <a:cs typeface="Arial" panose="020B0604020202020204" pitchFamily="34" charset="0"/>
              </a:rPr>
              <a:t>Do you have any questions about </a:t>
            </a:r>
            <a:br>
              <a:rPr lang="en-GB" sz="4400">
                <a:solidFill>
                  <a:schemeClr val="bg1"/>
                </a:solidFill>
                <a:latin typeface="Arial Rounded MT Bold" panose="020F0704030504030204" pitchFamily="34" charset="0"/>
                <a:cs typeface="Arial" panose="020B0604020202020204" pitchFamily="34" charset="0"/>
              </a:rPr>
            </a:br>
            <a:r>
              <a:rPr lang="en-GB" sz="4400" b="1">
                <a:solidFill>
                  <a:schemeClr val="bg1"/>
                </a:solidFill>
                <a:latin typeface="Arial Rounded MT Bold" panose="020F0704030504030204" pitchFamily="34" charset="0"/>
                <a:cs typeface="Arial" panose="020B0604020202020204" pitchFamily="34" charset="0"/>
              </a:rPr>
              <a:t>SMS:</a:t>
            </a:r>
            <a:r>
              <a:rPr lang="en-GB" sz="4400" b="1">
                <a:solidFill>
                  <a:srgbClr val="FFFF00"/>
                </a:solidFill>
                <a:latin typeface="Arial Rounded MT Bold" panose="020F0704030504030204" pitchFamily="34" charset="0"/>
                <a:cs typeface="Arial" panose="020B0604020202020204" pitchFamily="34" charset="0"/>
              </a:rPr>
              <a:t>CONNECT</a:t>
            </a:r>
            <a:r>
              <a:rPr lang="en-GB" sz="4400">
                <a:solidFill>
                  <a:schemeClr val="bg1"/>
                </a:solidFill>
                <a:latin typeface="Arial Rounded MT Bold" panose="020F0704030504030204" pitchFamily="34" charset="0"/>
                <a:cs typeface="Arial" panose="020B0604020202020204" pitchFamily="34" charset="0"/>
              </a:rPr>
              <a:t>?</a:t>
            </a:r>
          </a:p>
          <a:p>
            <a:pPr>
              <a:lnSpc>
                <a:spcPct val="107000"/>
              </a:lnSpc>
              <a:spcBef>
                <a:spcPts val="600"/>
              </a:spcBef>
              <a:spcAft>
                <a:spcPts val="600"/>
              </a:spcAft>
            </a:pPr>
            <a:r>
              <a:rPr lang="en-GB" sz="2000">
                <a:solidFill>
                  <a:schemeClr val="bg1"/>
                </a:solidFill>
                <a:latin typeface="Arial Rounded MT Bold" panose="020F0704030504030204" pitchFamily="34" charset="0"/>
                <a:cs typeface="Arial" panose="020B0604020202020204" pitchFamily="34" charset="0"/>
              </a:rPr>
              <a:t>Please go to </a:t>
            </a:r>
            <a:r>
              <a:rPr lang="en-GB" sz="2000">
                <a:solidFill>
                  <a:schemeClr val="bg1"/>
                </a:solidFill>
                <a:latin typeface="Arial Rounded MT Bold" panose="020F07040305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https://www.menti.com/1t7npn99z2</a:t>
            </a:r>
            <a:r>
              <a:rPr lang="en-GB" sz="2000">
                <a:solidFill>
                  <a:schemeClr val="bg1"/>
                </a:solidFill>
                <a:latin typeface="Arial Rounded MT Bold" panose="020F0704030504030204" pitchFamily="34" charset="0"/>
                <a:cs typeface="Arial" panose="020B0604020202020204" pitchFamily="34" charset="0"/>
              </a:rPr>
              <a:t> </a:t>
            </a:r>
            <a:endParaRPr lang="en-GB" sz="2000">
              <a:solidFill>
                <a:schemeClr val="bg1"/>
              </a:solidFill>
              <a:latin typeface="Arial Rounded MT Bold" panose="020F0704030504030204" pitchFamily="34" charset="0"/>
            </a:endParaRPr>
          </a:p>
        </p:txBody>
      </p:sp>
      <p:pic>
        <p:nvPicPr>
          <p:cNvPr id="16" name="Picture 15" descr="A picture containing text&#10;&#10;Description automatically generated">
            <a:extLst>
              <a:ext uri="{FF2B5EF4-FFF2-40B4-BE49-F238E27FC236}">
                <a16:creationId xmlns:a16="http://schemas.microsoft.com/office/drawing/2014/main" id="{96C9CCD3-D88D-D7D1-4BF9-42AF8F0155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4741" y="1143318"/>
            <a:ext cx="4040738" cy="6061107"/>
          </a:xfrm>
          <a:prstGeom prst="rect">
            <a:avLst/>
          </a:prstGeom>
        </p:spPr>
      </p:pic>
    </p:spTree>
    <p:extLst>
      <p:ext uri="{BB962C8B-B14F-4D97-AF65-F5344CB8AC3E}">
        <p14:creationId xmlns:p14="http://schemas.microsoft.com/office/powerpoint/2010/main" val="1565604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val 25">
            <a:extLst>
              <a:ext uri="{FF2B5EF4-FFF2-40B4-BE49-F238E27FC236}">
                <a16:creationId xmlns:a16="http://schemas.microsoft.com/office/drawing/2014/main" id="{4BD8BCD5-9B67-B21C-622C-57D8EDC0BDA2}"/>
              </a:ext>
            </a:extLst>
          </p:cNvPr>
          <p:cNvSpPr/>
          <p:nvPr/>
        </p:nvSpPr>
        <p:spPr>
          <a:xfrm>
            <a:off x="616881" y="2959067"/>
            <a:ext cx="445174" cy="45783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Oval 31">
            <a:extLst>
              <a:ext uri="{FF2B5EF4-FFF2-40B4-BE49-F238E27FC236}">
                <a16:creationId xmlns:a16="http://schemas.microsoft.com/office/drawing/2014/main" id="{3D1FE8A2-7998-F8EE-0C38-944F672F679F}"/>
              </a:ext>
            </a:extLst>
          </p:cNvPr>
          <p:cNvSpPr/>
          <p:nvPr/>
        </p:nvSpPr>
        <p:spPr>
          <a:xfrm>
            <a:off x="625299" y="3529092"/>
            <a:ext cx="445174" cy="45783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622184D5-8450-D15E-D2AB-059919C910F3}"/>
              </a:ext>
            </a:extLst>
          </p:cNvPr>
          <p:cNvSpPr/>
          <p:nvPr/>
        </p:nvSpPr>
        <p:spPr>
          <a:xfrm>
            <a:off x="616881" y="4049009"/>
            <a:ext cx="445174" cy="45783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Oval 28">
            <a:extLst>
              <a:ext uri="{FF2B5EF4-FFF2-40B4-BE49-F238E27FC236}">
                <a16:creationId xmlns:a16="http://schemas.microsoft.com/office/drawing/2014/main" id="{92DC250C-A533-2E70-C069-041FA087D67E}"/>
              </a:ext>
            </a:extLst>
          </p:cNvPr>
          <p:cNvSpPr/>
          <p:nvPr/>
        </p:nvSpPr>
        <p:spPr>
          <a:xfrm>
            <a:off x="618376" y="4585821"/>
            <a:ext cx="445174" cy="45783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a:extLst>
              <a:ext uri="{FF2B5EF4-FFF2-40B4-BE49-F238E27FC236}">
                <a16:creationId xmlns:a16="http://schemas.microsoft.com/office/drawing/2014/main" id="{4D7CAF8E-C58F-BAE9-41CD-EE9B69982760}"/>
              </a:ext>
            </a:extLst>
          </p:cNvPr>
          <p:cNvSpPr/>
          <p:nvPr/>
        </p:nvSpPr>
        <p:spPr>
          <a:xfrm>
            <a:off x="625299" y="5141948"/>
            <a:ext cx="445174" cy="45783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a:extLst>
              <a:ext uri="{FF2B5EF4-FFF2-40B4-BE49-F238E27FC236}">
                <a16:creationId xmlns:a16="http://schemas.microsoft.com/office/drawing/2014/main" id="{A066D8E6-E5E4-888A-B845-71196B8C2798}"/>
              </a:ext>
            </a:extLst>
          </p:cNvPr>
          <p:cNvSpPr/>
          <p:nvPr/>
        </p:nvSpPr>
        <p:spPr>
          <a:xfrm>
            <a:off x="600218" y="5675763"/>
            <a:ext cx="445174" cy="45783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30">
            <a:extLst>
              <a:ext uri="{FF2B5EF4-FFF2-40B4-BE49-F238E27FC236}">
                <a16:creationId xmlns:a16="http://schemas.microsoft.com/office/drawing/2014/main" id="{F8DDFD13-BE86-580A-2649-6D379F3FCF7C}"/>
              </a:ext>
            </a:extLst>
          </p:cNvPr>
          <p:cNvSpPr/>
          <p:nvPr/>
        </p:nvSpPr>
        <p:spPr>
          <a:xfrm>
            <a:off x="618970" y="6211523"/>
            <a:ext cx="445174" cy="45783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8456946D-6E01-9D43-FFEB-B51FC2BC0169}"/>
              </a:ext>
            </a:extLst>
          </p:cNvPr>
          <p:cNvSpPr txBox="1"/>
          <p:nvPr/>
        </p:nvSpPr>
        <p:spPr>
          <a:xfrm>
            <a:off x="1205155" y="3020377"/>
            <a:ext cx="5174350" cy="408623"/>
          </a:xfrm>
          <a:prstGeom prst="roundRect">
            <a:avLst/>
          </a:prstGeom>
          <a:solidFill>
            <a:schemeClr val="bg1"/>
          </a:solidFill>
          <a:ln w="38100">
            <a:solidFill>
              <a:srgbClr val="009999"/>
            </a:solidFill>
          </a:ln>
        </p:spPr>
        <p:txBody>
          <a:bodyPr wrap="square" rtlCol="0">
            <a:spAutoFit/>
          </a:bodyPr>
          <a:lstStyle/>
          <a:p>
            <a:pPr lvl="0"/>
            <a:r>
              <a:rPr lang="en-US">
                <a:solidFill>
                  <a:srgbClr val="8E2470"/>
                </a:solidFill>
                <a:latin typeface="Arial Rounded MT Bold" panose="020F0704030504030204" pitchFamily="34" charset="0"/>
                <a:hlinkClick r:id="rId3">
                  <a:extLst>
                    <a:ext uri="{A12FA001-AC4F-418D-AE19-62706E023703}">
                      <ahyp:hlinkClr xmlns:ahyp="http://schemas.microsoft.com/office/drawing/2018/hyperlinkcolor" val="tx"/>
                    </a:ext>
                  </a:extLst>
                </a:hlinkClick>
              </a:rPr>
              <a:t>www.childrenshealthscotland.org</a:t>
            </a:r>
            <a:r>
              <a:rPr lang="en-US">
                <a:solidFill>
                  <a:srgbClr val="8E2470"/>
                </a:solidFill>
                <a:latin typeface="Arial Rounded MT Bold" panose="020F0704030504030204" pitchFamily="34" charset="0"/>
              </a:rPr>
              <a:t> </a:t>
            </a:r>
            <a:endParaRPr lang="en-GB">
              <a:solidFill>
                <a:srgbClr val="8E2470"/>
              </a:solidFill>
            </a:endParaRPr>
          </a:p>
        </p:txBody>
      </p:sp>
      <p:sp>
        <p:nvSpPr>
          <p:cNvPr id="13" name="TextBox 12">
            <a:extLst>
              <a:ext uri="{FF2B5EF4-FFF2-40B4-BE49-F238E27FC236}">
                <a16:creationId xmlns:a16="http://schemas.microsoft.com/office/drawing/2014/main" id="{9F2984FF-4B93-E87F-E8C8-81FD1CD623D9}"/>
              </a:ext>
            </a:extLst>
          </p:cNvPr>
          <p:cNvSpPr txBox="1"/>
          <p:nvPr/>
        </p:nvSpPr>
        <p:spPr>
          <a:xfrm>
            <a:off x="1208332" y="3540371"/>
            <a:ext cx="5174350" cy="408623"/>
          </a:xfrm>
          <a:prstGeom prst="roundRect">
            <a:avLst/>
          </a:prstGeom>
          <a:solidFill>
            <a:schemeClr val="bg1"/>
          </a:solidFill>
          <a:ln w="38100">
            <a:solidFill>
              <a:srgbClr val="009999"/>
            </a:solidFill>
          </a:ln>
        </p:spPr>
        <p:txBody>
          <a:bodyPr wrap="square" rtlCol="0">
            <a:spAutoFit/>
          </a:bodyPr>
          <a:lstStyle/>
          <a:p>
            <a:pPr lvl="0"/>
            <a:r>
              <a:rPr lang="en-US">
                <a:solidFill>
                  <a:srgbClr val="8E2470"/>
                </a:solidFill>
                <a:latin typeface="Arial Rounded MT Bold" panose="020F0704030504030204" pitchFamily="34" charset="0"/>
                <a:hlinkClick r:id="rId4">
                  <a:extLst>
                    <a:ext uri="{A12FA001-AC4F-418D-AE19-62706E023703}">
                      <ahyp:hlinkClr xmlns:ahyp="http://schemas.microsoft.com/office/drawing/2018/hyperlinkcolor" val="tx"/>
                    </a:ext>
                  </a:extLst>
                </a:hlinkClick>
              </a:rPr>
              <a:t>@ChildrensHealthScotland</a:t>
            </a:r>
            <a:endParaRPr lang="en-GB">
              <a:solidFill>
                <a:srgbClr val="8E2470"/>
              </a:solidFill>
            </a:endParaRPr>
          </a:p>
        </p:txBody>
      </p:sp>
      <p:sp>
        <p:nvSpPr>
          <p:cNvPr id="14" name="TextBox 13">
            <a:extLst>
              <a:ext uri="{FF2B5EF4-FFF2-40B4-BE49-F238E27FC236}">
                <a16:creationId xmlns:a16="http://schemas.microsoft.com/office/drawing/2014/main" id="{B3D787E6-5303-601D-8DA3-41E4CA2A12BD}"/>
              </a:ext>
            </a:extLst>
          </p:cNvPr>
          <p:cNvSpPr txBox="1"/>
          <p:nvPr/>
        </p:nvSpPr>
        <p:spPr>
          <a:xfrm>
            <a:off x="1205158" y="4062504"/>
            <a:ext cx="5177524" cy="408623"/>
          </a:xfrm>
          <a:prstGeom prst="roundRect">
            <a:avLst/>
          </a:prstGeom>
          <a:solidFill>
            <a:schemeClr val="bg1"/>
          </a:solidFill>
          <a:ln w="38100">
            <a:solidFill>
              <a:srgbClr val="009999"/>
            </a:solidFill>
          </a:ln>
        </p:spPr>
        <p:txBody>
          <a:bodyPr wrap="square" rtlCol="0">
            <a:spAutoFit/>
          </a:bodyPr>
          <a:lstStyle/>
          <a:p>
            <a:pPr lvl="0"/>
            <a:r>
              <a:rPr lang="en-US">
                <a:solidFill>
                  <a:srgbClr val="8E2470"/>
                </a:solidFill>
                <a:latin typeface="Arial Rounded MT Bold" panose="020F0704030504030204" pitchFamily="34" charset="0"/>
                <a:hlinkClick r:id="rId5">
                  <a:extLst>
                    <a:ext uri="{A12FA001-AC4F-418D-AE19-62706E023703}">
                      <ahyp:hlinkClr xmlns:ahyp="http://schemas.microsoft.com/office/drawing/2018/hyperlinkcolor" val="tx"/>
                    </a:ext>
                  </a:extLst>
                </a:hlinkClick>
              </a:rPr>
              <a:t>@ChildHealthScot</a:t>
            </a:r>
            <a:endParaRPr lang="en-GB">
              <a:solidFill>
                <a:srgbClr val="8E2470"/>
              </a:solidFill>
            </a:endParaRPr>
          </a:p>
        </p:txBody>
      </p:sp>
      <p:sp>
        <p:nvSpPr>
          <p:cNvPr id="15" name="TextBox 14">
            <a:extLst>
              <a:ext uri="{FF2B5EF4-FFF2-40B4-BE49-F238E27FC236}">
                <a16:creationId xmlns:a16="http://schemas.microsoft.com/office/drawing/2014/main" id="{23825F9B-1677-3E7C-6445-7C691DC651DA}"/>
              </a:ext>
            </a:extLst>
          </p:cNvPr>
          <p:cNvSpPr txBox="1"/>
          <p:nvPr/>
        </p:nvSpPr>
        <p:spPr>
          <a:xfrm>
            <a:off x="1205157" y="4605717"/>
            <a:ext cx="5177525" cy="408623"/>
          </a:xfrm>
          <a:prstGeom prst="roundRect">
            <a:avLst/>
          </a:prstGeom>
          <a:solidFill>
            <a:schemeClr val="bg1"/>
          </a:solidFill>
          <a:ln w="38100">
            <a:solidFill>
              <a:srgbClr val="009999"/>
            </a:solidFill>
          </a:ln>
        </p:spPr>
        <p:txBody>
          <a:bodyPr wrap="square" rtlCol="0">
            <a:spAutoFit/>
          </a:bodyPr>
          <a:lstStyle/>
          <a:p>
            <a:pPr lvl="0"/>
            <a:r>
              <a:rPr lang="en-GB">
                <a:solidFill>
                  <a:srgbClr val="8E2470"/>
                </a:solidFill>
                <a:latin typeface="Arial Rounded MT Bold" panose="020F0704030504030204" pitchFamily="34" charset="0"/>
                <a:hlinkClick r:id="rId6">
                  <a:extLst>
                    <a:ext uri="{A12FA001-AC4F-418D-AE19-62706E023703}">
                      <ahyp:hlinkClr xmlns:ahyp="http://schemas.microsoft.com/office/drawing/2018/hyperlinkcolor" val="tx"/>
                    </a:ext>
                  </a:extLst>
                </a:hlinkClick>
              </a:rPr>
              <a:t>gill.sutherland@childrenshealthscotland.org</a:t>
            </a:r>
            <a:r>
              <a:rPr lang="en-GB">
                <a:solidFill>
                  <a:srgbClr val="8E2470"/>
                </a:solidFill>
                <a:latin typeface="Arial Rounded MT Bold" panose="020F0704030504030204" pitchFamily="34" charset="0"/>
              </a:rPr>
              <a:t> </a:t>
            </a:r>
          </a:p>
        </p:txBody>
      </p:sp>
      <p:sp>
        <p:nvSpPr>
          <p:cNvPr id="16" name="TextBox 15">
            <a:extLst>
              <a:ext uri="{FF2B5EF4-FFF2-40B4-BE49-F238E27FC236}">
                <a16:creationId xmlns:a16="http://schemas.microsoft.com/office/drawing/2014/main" id="{F7D2151D-5C55-172B-808D-E8139711470A}"/>
              </a:ext>
            </a:extLst>
          </p:cNvPr>
          <p:cNvSpPr txBox="1"/>
          <p:nvPr/>
        </p:nvSpPr>
        <p:spPr>
          <a:xfrm>
            <a:off x="1205157" y="5151464"/>
            <a:ext cx="5177525" cy="408623"/>
          </a:xfrm>
          <a:prstGeom prst="roundRect">
            <a:avLst/>
          </a:prstGeom>
          <a:solidFill>
            <a:schemeClr val="bg1"/>
          </a:solidFill>
          <a:ln w="38100">
            <a:solidFill>
              <a:srgbClr val="009999"/>
            </a:solidFill>
          </a:ln>
        </p:spPr>
        <p:txBody>
          <a:bodyPr wrap="square" rtlCol="0">
            <a:spAutoFit/>
          </a:bodyPr>
          <a:lstStyle/>
          <a:p>
            <a:pPr lvl="0"/>
            <a:r>
              <a:rPr lang="en-US">
                <a:solidFill>
                  <a:srgbClr val="8E2470"/>
                </a:solidFill>
                <a:latin typeface="Arial Rounded MT Bold" panose="020F0704030504030204" pitchFamily="34" charset="0"/>
                <a:hlinkClick r:id="rId7">
                  <a:extLst>
                    <a:ext uri="{A12FA001-AC4F-418D-AE19-62706E023703}">
                      <ahyp:hlinkClr xmlns:ahyp="http://schemas.microsoft.com/office/drawing/2018/hyperlinkcolor" val="tx"/>
                    </a:ext>
                  </a:extLst>
                </a:hlinkClick>
              </a:rPr>
              <a:t>beth.davidson@childrenshealthscotland.org</a:t>
            </a:r>
            <a:r>
              <a:rPr lang="en-US">
                <a:solidFill>
                  <a:srgbClr val="8E2470"/>
                </a:solidFill>
                <a:latin typeface="Arial Rounded MT Bold" panose="020F0704030504030204" pitchFamily="34" charset="0"/>
              </a:rPr>
              <a:t> </a:t>
            </a:r>
            <a:endParaRPr lang="en-GB">
              <a:solidFill>
                <a:srgbClr val="8E2470"/>
              </a:solidFill>
            </a:endParaRPr>
          </a:p>
        </p:txBody>
      </p:sp>
      <p:sp>
        <p:nvSpPr>
          <p:cNvPr id="17" name="TextBox 16">
            <a:extLst>
              <a:ext uri="{FF2B5EF4-FFF2-40B4-BE49-F238E27FC236}">
                <a16:creationId xmlns:a16="http://schemas.microsoft.com/office/drawing/2014/main" id="{D37339E0-FB55-4716-2841-630653019142}"/>
              </a:ext>
            </a:extLst>
          </p:cNvPr>
          <p:cNvSpPr txBox="1"/>
          <p:nvPr/>
        </p:nvSpPr>
        <p:spPr>
          <a:xfrm>
            <a:off x="1205159" y="5687602"/>
            <a:ext cx="5177524" cy="408623"/>
          </a:xfrm>
          <a:prstGeom prst="roundRect">
            <a:avLst/>
          </a:prstGeom>
          <a:solidFill>
            <a:schemeClr val="bg1"/>
          </a:solidFill>
          <a:ln w="38100">
            <a:solidFill>
              <a:srgbClr val="009999"/>
            </a:solidFill>
          </a:ln>
        </p:spPr>
        <p:txBody>
          <a:bodyPr wrap="square" rtlCol="0">
            <a:spAutoFit/>
          </a:bodyPr>
          <a:lstStyle/>
          <a:p>
            <a:pPr lvl="0"/>
            <a:r>
              <a:rPr lang="en-US">
                <a:solidFill>
                  <a:srgbClr val="8E2470"/>
                </a:solidFill>
                <a:latin typeface="Arial Rounded MT Bold" panose="020F0704030504030204" pitchFamily="34" charset="0"/>
              </a:rPr>
              <a:t>07483 230 078  </a:t>
            </a:r>
            <a:endParaRPr lang="en-GB">
              <a:solidFill>
                <a:srgbClr val="8E2470"/>
              </a:solidFill>
            </a:endParaRPr>
          </a:p>
        </p:txBody>
      </p:sp>
      <p:sp>
        <p:nvSpPr>
          <p:cNvPr id="18" name="TextBox 17">
            <a:extLst>
              <a:ext uri="{FF2B5EF4-FFF2-40B4-BE49-F238E27FC236}">
                <a16:creationId xmlns:a16="http://schemas.microsoft.com/office/drawing/2014/main" id="{89F4482F-D72F-0088-056F-2D4419FC6AC8}"/>
              </a:ext>
            </a:extLst>
          </p:cNvPr>
          <p:cNvSpPr txBox="1"/>
          <p:nvPr/>
        </p:nvSpPr>
        <p:spPr>
          <a:xfrm>
            <a:off x="1205157" y="6223740"/>
            <a:ext cx="5177524" cy="408623"/>
          </a:xfrm>
          <a:prstGeom prst="roundRect">
            <a:avLst/>
          </a:prstGeom>
          <a:solidFill>
            <a:schemeClr val="bg1"/>
          </a:solidFill>
          <a:ln w="38100">
            <a:solidFill>
              <a:srgbClr val="009999"/>
            </a:solidFill>
          </a:ln>
        </p:spPr>
        <p:txBody>
          <a:bodyPr wrap="square" rtlCol="0">
            <a:spAutoFit/>
          </a:bodyPr>
          <a:lstStyle/>
          <a:p>
            <a:pPr lvl="0"/>
            <a:r>
              <a:rPr lang="en-US">
                <a:solidFill>
                  <a:srgbClr val="8E2470"/>
                </a:solidFill>
                <a:latin typeface="Arial Rounded MT Bold" panose="020F0704030504030204" pitchFamily="34" charset="0"/>
              </a:rPr>
              <a:t>07483 973 320 </a:t>
            </a:r>
            <a:endParaRPr lang="en-GB">
              <a:solidFill>
                <a:srgbClr val="8E2470"/>
              </a:solidFill>
            </a:endParaRPr>
          </a:p>
        </p:txBody>
      </p:sp>
      <p:pic>
        <p:nvPicPr>
          <p:cNvPr id="20" name="Graphic 19" descr="Receiver with solid fill">
            <a:extLst>
              <a:ext uri="{FF2B5EF4-FFF2-40B4-BE49-F238E27FC236}">
                <a16:creationId xmlns:a16="http://schemas.microsoft.com/office/drawing/2014/main" id="{9013847E-88D9-8818-F0D6-15162D4000B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40908" y="5696115"/>
            <a:ext cx="400110" cy="400110"/>
          </a:xfrm>
          <a:prstGeom prst="roundRect">
            <a:avLst/>
          </a:prstGeom>
        </p:spPr>
      </p:pic>
      <p:pic>
        <p:nvPicPr>
          <p:cNvPr id="21" name="Graphic 20" descr="Envelope with solid fill">
            <a:extLst>
              <a:ext uri="{FF2B5EF4-FFF2-40B4-BE49-F238E27FC236}">
                <a16:creationId xmlns:a16="http://schemas.microsoft.com/office/drawing/2014/main" id="{9B454166-AAF5-F462-8390-8F364DC19FAB}"/>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42727" y="5172628"/>
            <a:ext cx="396472" cy="396472"/>
          </a:xfrm>
          <a:prstGeom prst="roundRect">
            <a:avLst/>
          </a:prstGeom>
        </p:spPr>
      </p:pic>
      <p:pic>
        <p:nvPicPr>
          <p:cNvPr id="23" name="Graphic 22" descr="Internet with solid fill">
            <a:extLst>
              <a:ext uri="{FF2B5EF4-FFF2-40B4-BE49-F238E27FC236}">
                <a16:creationId xmlns:a16="http://schemas.microsoft.com/office/drawing/2014/main" id="{A6303124-1C45-F74F-4859-CCB5F954432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27061" y="2978642"/>
            <a:ext cx="427804" cy="427804"/>
          </a:xfrm>
          <a:prstGeom prst="roundRect">
            <a:avLst/>
          </a:prstGeom>
        </p:spPr>
      </p:pic>
      <p:pic>
        <p:nvPicPr>
          <p:cNvPr id="24" name="Picture 12" descr="icon-facebook - School Finance Research Collaborative">
            <a:extLst>
              <a:ext uri="{FF2B5EF4-FFF2-40B4-BE49-F238E27FC236}">
                <a16:creationId xmlns:a16="http://schemas.microsoft.com/office/drawing/2014/main" id="{1EA62341-288C-6BAD-EC46-CE2AB61B411B}"/>
              </a:ext>
            </a:extLst>
          </p:cNvPr>
          <p:cNvPicPr>
            <a:picLocks noChangeAspect="1" noChangeArrowheads="1"/>
          </p:cNvPicPr>
          <p:nvPr/>
        </p:nvPicPr>
        <p:blipFill>
          <a:blip r:embed="rId14" cstate="print">
            <a:duotone>
              <a:prstClr val="black"/>
              <a:srgbClr val="8E2470">
                <a:tint val="45000"/>
                <a:satMod val="400000"/>
              </a:srgbClr>
            </a:duotone>
            <a:extLst>
              <a:ext uri="{28A0092B-C50C-407E-A947-70E740481C1C}">
                <a14:useLocalDpi xmlns:a14="http://schemas.microsoft.com/office/drawing/2010/main" val="0"/>
              </a:ext>
            </a:extLst>
          </a:blip>
          <a:srcRect/>
          <a:stretch>
            <a:fillRect/>
          </a:stretch>
        </p:blipFill>
        <p:spPr bwMode="auto">
          <a:xfrm>
            <a:off x="618970" y="3516246"/>
            <a:ext cx="457832" cy="457832"/>
          </a:xfrm>
          <a:prstGeom prst="roundRect">
            <a:avLst/>
          </a:prstGeom>
          <a:noFill/>
          <a:extLst>
            <a:ext uri="{909E8E84-426E-40DD-AFC4-6F175D3DCCD1}">
              <a14:hiddenFill xmlns:a14="http://schemas.microsoft.com/office/drawing/2010/main">
                <a:solidFill>
                  <a:srgbClr val="FFFFFF"/>
                </a:solidFill>
              </a14:hiddenFill>
            </a:ext>
          </a:extLst>
        </p:spPr>
      </p:pic>
      <p:pic>
        <p:nvPicPr>
          <p:cNvPr id="25" name="Picture 14" descr="twitter icon | Twitter icon, App icon, Icon">
            <a:extLst>
              <a:ext uri="{FF2B5EF4-FFF2-40B4-BE49-F238E27FC236}">
                <a16:creationId xmlns:a16="http://schemas.microsoft.com/office/drawing/2014/main" id="{E8674FB0-9A0B-4B69-FD95-42A63E67ABBD}"/>
              </a:ext>
            </a:extLst>
          </p:cNvPr>
          <p:cNvPicPr>
            <a:picLocks noChangeAspect="1" noChangeArrowheads="1"/>
          </p:cNvPicPr>
          <p:nvPr/>
        </p:nvPicPr>
        <p:blipFill>
          <a:blip r:embed="rId15" cstate="print">
            <a:duotone>
              <a:prstClr val="black"/>
              <a:srgbClr val="8E2470">
                <a:tint val="45000"/>
                <a:satMod val="400000"/>
              </a:srgbClr>
            </a:duotone>
            <a:extLst>
              <a:ext uri="{28A0092B-C50C-407E-A947-70E740481C1C}">
                <a14:useLocalDpi xmlns:a14="http://schemas.microsoft.com/office/drawing/2010/main" val="0"/>
              </a:ext>
            </a:extLst>
          </a:blip>
          <a:srcRect/>
          <a:stretch>
            <a:fillRect/>
          </a:stretch>
        </p:blipFill>
        <p:spPr bwMode="auto">
          <a:xfrm>
            <a:off x="632489" y="4064926"/>
            <a:ext cx="413957" cy="413957"/>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F45E8EB-C438-9590-FB9A-489FECD9D025}"/>
              </a:ext>
            </a:extLst>
          </p:cNvPr>
          <p:cNvPicPr>
            <a:picLocks noChangeAspect="1"/>
          </p:cNvPicPr>
          <p:nvPr/>
        </p:nvPicPr>
        <p:blipFill rotWithShape="1">
          <a:blip r:embed="rId16"/>
          <a:srcRect l="20607" t="14757" r="17937" b="7055"/>
          <a:stretch/>
        </p:blipFill>
        <p:spPr>
          <a:xfrm>
            <a:off x="6894754" y="2004428"/>
            <a:ext cx="4967045" cy="3554615"/>
          </a:xfrm>
          <a:prstGeom prst="roundRect">
            <a:avLst/>
          </a:prstGeom>
        </p:spPr>
      </p:pic>
      <p:pic>
        <p:nvPicPr>
          <p:cNvPr id="3" name="Picture 2" descr="A picture containing vector graphics&#10;&#10;Description automatically generated">
            <a:extLst>
              <a:ext uri="{FF2B5EF4-FFF2-40B4-BE49-F238E27FC236}">
                <a16:creationId xmlns:a16="http://schemas.microsoft.com/office/drawing/2014/main" id="{43815413-2734-2A43-4011-1A88686DC3EB}"/>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379505" y="5172628"/>
            <a:ext cx="1601545" cy="1602715"/>
          </a:xfrm>
          <a:prstGeom prst="rect">
            <a:avLst/>
          </a:prstGeom>
        </p:spPr>
      </p:pic>
      <p:pic>
        <p:nvPicPr>
          <p:cNvPr id="34" name="Graphic 33" descr="Envelope with solid fill">
            <a:extLst>
              <a:ext uri="{FF2B5EF4-FFF2-40B4-BE49-F238E27FC236}">
                <a16:creationId xmlns:a16="http://schemas.microsoft.com/office/drawing/2014/main" id="{F33FEDDC-57CC-89C1-DBEC-840BE99EF426}"/>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47024" y="4603157"/>
            <a:ext cx="396472" cy="396472"/>
          </a:xfrm>
          <a:prstGeom prst="roundRect">
            <a:avLst/>
          </a:prstGeom>
        </p:spPr>
      </p:pic>
      <p:pic>
        <p:nvPicPr>
          <p:cNvPr id="35" name="Graphic 34" descr="Receiver with solid fill">
            <a:extLst>
              <a:ext uri="{FF2B5EF4-FFF2-40B4-BE49-F238E27FC236}">
                <a16:creationId xmlns:a16="http://schemas.microsoft.com/office/drawing/2014/main" id="{4FB41F68-DBDC-7DD7-188C-5F1F8ADE0C9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54755" y="6240384"/>
            <a:ext cx="400110" cy="400110"/>
          </a:xfrm>
          <a:prstGeom prst="roundRect">
            <a:avLst/>
          </a:prstGeom>
        </p:spPr>
      </p:pic>
    </p:spTree>
    <p:extLst>
      <p:ext uri="{BB962C8B-B14F-4D97-AF65-F5344CB8AC3E}">
        <p14:creationId xmlns:p14="http://schemas.microsoft.com/office/powerpoint/2010/main" val="29483298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etadata xmlns="http://www.objective.com/ecm/document/metadata/53D26341A57B383EE0540010E0463CCA" version="1.0.0">
  <systemFields>
    <field name="Objective-Id">
      <value order="0">A38425529</value>
    </field>
    <field name="Objective-Title">
      <value order="0">2022 - NHS Scotland Event - Governance - Presentation Title Slide - Final</value>
    </field>
    <field name="Objective-Description">
      <value order="0"/>
    </field>
    <field name="Objective-CreationStamp">
      <value order="0">2022-06-07T14:12:36Z</value>
    </field>
    <field name="Objective-IsApproved">
      <value order="0">false</value>
    </field>
    <field name="Objective-IsPublished">
      <value order="0">false</value>
    </field>
    <field name="Objective-DatePublished">
      <value order="0"/>
    </field>
    <field name="Objective-ModificationStamp">
      <value order="0">2022-06-07T14:13:13Z</value>
    </field>
    <field name="Objective-Owner">
      <value order="0">Ramage, Emily E (U445885)</value>
    </field>
    <field name="Objective-Path">
      <value order="0">Objective Global Folder:SG File Plan:Health, nutrition and care:National Health Service (NHS):General:Casework: National Health Service (NHS) - general:DG Health - Business Management and Support: Communications: NHS Scotland Event 2022: 2021-2026</value>
    </field>
    <field name="Objective-Parent">
      <value order="0">DG Health - Business Management and Support: Communications: NHS Scotland Event 2022: 2021-2026</value>
    </field>
    <field name="Objective-State">
      <value order="0">Being Drafted</value>
    </field>
    <field name="Objective-VersionId">
      <value order="0">vA56886902</value>
    </field>
    <field name="Objective-Version">
      <value order="0">0.1</value>
    </field>
    <field name="Objective-VersionNumber">
      <value order="0">1</value>
    </field>
    <field name="Objective-VersionComment">
      <value order="0">First version</value>
    </field>
    <field name="Objective-FileNumber">
      <value order="0">PROJ/46489</value>
    </field>
    <field name="Objective-Classification">
      <value order="0">OFFICIAL</value>
    </field>
    <field name="Objective-Caveats">
      <value order="0">Caveat for access to SG Fileplan</value>
    </field>
  </systemFields>
  <catalogues>
    <catalogue name="Document Type Catalogue" type="type" ori="id:cA35">
      <field name="Objective-Date of Original">
        <value order="0"/>
      </field>
      <field name="Objective-Date Received">
        <value order="0"/>
      </field>
      <field name="Objective-SG Web Publication - Category">
        <value order="0"/>
      </field>
      <field name="Objective-SG Web Publication - Category 2 Classification">
        <value order="0"/>
      </field>
      <field name="Objective-Connect Creator">
        <value order="0"/>
      </field>
      <field name="Objective-Required Redaction">
        <value order="0"/>
      </field>
    </catalogue>
  </catalogues>
</metadata>
</file>

<file path=customXml/item3.xml><?xml version="1.0" encoding="utf-8"?>
<ct:contentTypeSchema xmlns:ct="http://schemas.microsoft.com/office/2006/metadata/contentType" xmlns:ma="http://schemas.microsoft.com/office/2006/metadata/properties/metaAttributes" ct:_="" ma:_="" ma:contentTypeName="Document" ma:contentTypeID="0x0101003C504EF5DF1E4C409B9A6AB518B1F068" ma:contentTypeVersion="16" ma:contentTypeDescription="Create a new document." ma:contentTypeScope="" ma:versionID="a852398f656aa08c967eff49668e145b">
  <xsd:schema xmlns:xsd="http://www.w3.org/2001/XMLSchema" xmlns:xs="http://www.w3.org/2001/XMLSchema" xmlns:p="http://schemas.microsoft.com/office/2006/metadata/properties" xmlns:ns2="c55048e5-ea3d-489b-b7d9-72b6b20e5032" xmlns:ns3="bac40987-618e-4595-954f-2b35b2a3f99a" targetNamespace="http://schemas.microsoft.com/office/2006/metadata/properties" ma:root="true" ma:fieldsID="bcc3ca689152a0ec0a12a66ceda6f24e" ns2:_="" ns3:_="">
    <xsd:import namespace="c55048e5-ea3d-489b-b7d9-72b6b20e5032"/>
    <xsd:import namespace="bac40987-618e-4595-954f-2b35b2a3f99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5048e5-ea3d-489b-b7d9-72b6b20e50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7090dfd-9e83-4e85-81bf-ff880635913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ac40987-618e-4595-954f-2b35b2a3f99a"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c04f6e8-a95e-4cb9-a58e-771faec95b07}" ma:internalName="TaxCatchAll" ma:showField="CatchAllData" ma:web="bac40987-618e-4595-954f-2b35b2a3f99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c55048e5-ea3d-489b-b7d9-72b6b20e5032">
      <Terms xmlns="http://schemas.microsoft.com/office/infopath/2007/PartnerControls"/>
    </lcf76f155ced4ddcb4097134ff3c332f>
    <TaxCatchAll xmlns="bac40987-618e-4595-954f-2b35b2a3f99a" xsi:nil="true"/>
  </documentManagement>
</p:properties>
</file>

<file path=customXml/itemProps1.xml><?xml version="1.0" encoding="utf-8"?>
<ds:datastoreItem xmlns:ds="http://schemas.openxmlformats.org/officeDocument/2006/customXml" ds:itemID="{2AA196D2-464D-48AD-8CD4-9E7D112418A8}">
  <ds:schemaRefs>
    <ds:schemaRef ds:uri="http://schemas.microsoft.com/sharepoint/v3/contenttype/forms"/>
  </ds:schemaRefs>
</ds:datastoreItem>
</file>

<file path=customXml/itemProps2.xml><?xml version="1.0" encoding="utf-8"?>
<ds:datastoreItem xmlns:ds="http://schemas.openxmlformats.org/officeDocument/2006/customXml" ds:itemID="{5745109E-2DDF-40CB-AC2B-FF9B10C90820}">
  <ds:schemaRefs>
    <ds:schemaRef ds:uri="http://www.objective.com/ecm/document/metadata/53D26341A57B383EE0540010E0463CCA"/>
  </ds:schemaRefs>
</ds:datastoreItem>
</file>

<file path=customXml/itemProps3.xml><?xml version="1.0" encoding="utf-8"?>
<ds:datastoreItem xmlns:ds="http://schemas.openxmlformats.org/officeDocument/2006/customXml" ds:itemID="{D3850FF2-E24F-4AA7-B512-C90A7A8BB5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5048e5-ea3d-489b-b7d9-72b6b20e5032"/>
    <ds:schemaRef ds:uri="bac40987-618e-4595-954f-2b35b2a3f99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938FFCD7-C667-4C38-872E-92B88D9AA7FB}">
  <ds:schemaRefs>
    <ds:schemaRef ds:uri="http://schemas.microsoft.com/office/2006/metadata/properties"/>
    <ds:schemaRef ds:uri="http://schemas.microsoft.com/office/infopath/2007/PartnerControls"/>
    <ds:schemaRef ds:uri="c55048e5-ea3d-489b-b7d9-72b6b20e5032"/>
    <ds:schemaRef ds:uri="bac40987-618e-4595-954f-2b35b2a3f99a"/>
  </ds:schemaRefs>
</ds:datastoreItem>
</file>

<file path=docProps/app.xml><?xml version="1.0" encoding="utf-8"?>
<Properties xmlns="http://schemas.openxmlformats.org/officeDocument/2006/extended-properties" xmlns:vt="http://schemas.openxmlformats.org/officeDocument/2006/docPropsVTypes">
  <Template>Office Theme</Template>
  <TotalTime>74</TotalTime>
  <Words>474</Words>
  <Application>Microsoft Office PowerPoint</Application>
  <PresentationFormat>Widescreen</PresentationFormat>
  <Paragraphs>34</Paragraphs>
  <Slides>9</Slides>
  <Notes>2</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Arial Rounded MT Bold</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Linda White</dc:creator>
  <cp:lastModifiedBy>Beth Davidson</cp:lastModifiedBy>
  <cp:revision>13</cp:revision>
  <dcterms:created xsi:type="dcterms:W3CDTF">2013-05-09T10:58:45Z</dcterms:created>
  <dcterms:modified xsi:type="dcterms:W3CDTF">2022-06-08T17:00:38Z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A38425529</vt:lpwstr>
  </property>
  <property fmtid="{D5CDD505-2E9C-101B-9397-08002B2CF9AE}" pid="4" name="Objective-Title">
    <vt:lpwstr>2022 - NHS Scotland Event - Governance - Presentation Title Slide - Final</vt:lpwstr>
  </property>
  <property fmtid="{D5CDD505-2E9C-101B-9397-08002B2CF9AE}" pid="5" name="Objective-Comment">
    <vt:lpwstr/>
  </property>
  <property fmtid="{D5CDD505-2E9C-101B-9397-08002B2CF9AE}" pid="6" name="Objective-CreationStamp">
    <vt:filetime>2022-06-07T14:13:12Z</vt:filetime>
  </property>
  <property fmtid="{D5CDD505-2E9C-101B-9397-08002B2CF9AE}" pid="7" name="Objective-IsApproved">
    <vt:bool>false</vt:bool>
  </property>
  <property fmtid="{D5CDD505-2E9C-101B-9397-08002B2CF9AE}" pid="8" name="Objective-IsPublished">
    <vt:bool>false</vt:bool>
  </property>
  <property fmtid="{D5CDD505-2E9C-101B-9397-08002B2CF9AE}" pid="9" name="Objective-DatePublished">
    <vt:lpwstr/>
  </property>
  <property fmtid="{D5CDD505-2E9C-101B-9397-08002B2CF9AE}" pid="10" name="Objective-ModificationStamp">
    <vt:filetime>2022-06-07T14:13:13Z</vt:filetime>
  </property>
  <property fmtid="{D5CDD505-2E9C-101B-9397-08002B2CF9AE}" pid="11" name="Objective-Owner">
    <vt:lpwstr>Ramage, Emily E (U445885)</vt:lpwstr>
  </property>
  <property fmtid="{D5CDD505-2E9C-101B-9397-08002B2CF9AE}" pid="12" name="Objective-Path">
    <vt:lpwstr>Objective Global Folder:SG File Plan:Health, nutrition and care:National Health Service (NHS):General:Casework: National Health Service (NHS) - general:DG Health - Business Management and Support: Communications: NHS Scotland Event 2022: 2021-2026:</vt:lpwstr>
  </property>
  <property fmtid="{D5CDD505-2E9C-101B-9397-08002B2CF9AE}" pid="13" name="Objective-Parent">
    <vt:lpwstr>DG Health - Business Management and Support: Communications: NHS Scotland Event 2022: 2021-2026</vt:lpwstr>
  </property>
  <property fmtid="{D5CDD505-2E9C-101B-9397-08002B2CF9AE}" pid="14" name="Objective-State">
    <vt:lpwstr>Being Drafted</vt:lpwstr>
  </property>
  <property fmtid="{D5CDD505-2E9C-101B-9397-08002B2CF9AE}" pid="15" name="Objective-Version">
    <vt:lpwstr>0.1</vt:lpwstr>
  </property>
  <property fmtid="{D5CDD505-2E9C-101B-9397-08002B2CF9AE}" pid="16" name="Objective-VersionNumber">
    <vt:r8>1</vt:r8>
  </property>
  <property fmtid="{D5CDD505-2E9C-101B-9397-08002B2CF9AE}" pid="17" name="Objective-VersionComment">
    <vt:lpwstr>First version</vt:lpwstr>
  </property>
  <property fmtid="{D5CDD505-2E9C-101B-9397-08002B2CF9AE}" pid="18" name="Objective-FileNumber">
    <vt:lpwstr/>
  </property>
  <property fmtid="{D5CDD505-2E9C-101B-9397-08002B2CF9AE}" pid="19" name="Objective-Classification">
    <vt:lpwstr>[Inherited - OFFICIAL]</vt:lpwstr>
  </property>
  <property fmtid="{D5CDD505-2E9C-101B-9397-08002B2CF9AE}" pid="20" name="Objective-Caveats">
    <vt:lpwstr/>
  </property>
  <property fmtid="{D5CDD505-2E9C-101B-9397-08002B2CF9AE}" pid="21" name="Objective-Date of Original [system]">
    <vt:lpwstr/>
  </property>
  <property fmtid="{D5CDD505-2E9C-101B-9397-08002B2CF9AE}" pid="22" name="Objective-Date Received [system]">
    <vt:lpwstr/>
  </property>
  <property fmtid="{D5CDD505-2E9C-101B-9397-08002B2CF9AE}" pid="23" name="Objective-SG Web Publication - Category [system]">
    <vt:lpwstr/>
  </property>
  <property fmtid="{D5CDD505-2E9C-101B-9397-08002B2CF9AE}" pid="24" name="Objective-SG Web Publication - Category 2 Classification [system]">
    <vt:lpwstr/>
  </property>
  <property fmtid="{D5CDD505-2E9C-101B-9397-08002B2CF9AE}" pid="25" name="Objective-Description">
    <vt:lpwstr/>
  </property>
  <property fmtid="{D5CDD505-2E9C-101B-9397-08002B2CF9AE}" pid="26" name="Objective-VersionId">
    <vt:lpwstr>vA56886902</vt:lpwstr>
  </property>
  <property fmtid="{D5CDD505-2E9C-101B-9397-08002B2CF9AE}" pid="27" name="Objective-Date of Original">
    <vt:lpwstr/>
  </property>
  <property fmtid="{D5CDD505-2E9C-101B-9397-08002B2CF9AE}" pid="28" name="Objective-Date Received">
    <vt:lpwstr/>
  </property>
  <property fmtid="{D5CDD505-2E9C-101B-9397-08002B2CF9AE}" pid="29" name="Objective-SG Web Publication - Category">
    <vt:lpwstr/>
  </property>
  <property fmtid="{D5CDD505-2E9C-101B-9397-08002B2CF9AE}" pid="30" name="Objective-SG Web Publication - Category 2 Classification">
    <vt:lpwstr/>
  </property>
  <property fmtid="{D5CDD505-2E9C-101B-9397-08002B2CF9AE}" pid="31" name="Objective-Connect Creator">
    <vt:lpwstr/>
  </property>
  <property fmtid="{D5CDD505-2E9C-101B-9397-08002B2CF9AE}" pid="32" name="Objective-Required Redaction">
    <vt:lpwstr/>
  </property>
  <property fmtid="{D5CDD505-2E9C-101B-9397-08002B2CF9AE}" pid="33" name="ContentTypeId">
    <vt:lpwstr>0x0101003C504EF5DF1E4C409B9A6AB518B1F068</vt:lpwstr>
  </property>
</Properties>
</file>