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  <p:sldId id="259" r:id="rId6"/>
    <p:sldId id="329" r:id="rId7"/>
    <p:sldId id="301" r:id="rId8"/>
    <p:sldId id="260" r:id="rId9"/>
    <p:sldId id="328" r:id="rId10"/>
    <p:sldId id="327" r:id="rId11"/>
    <p:sldId id="26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604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375147-B683-41EC-A89C-863AF334FCB0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EB55DDF-976A-4285-9591-6FC50727462A}">
      <dgm:prSet phldrT="[Text]" custT="1"/>
      <dgm:spPr/>
      <dgm:t>
        <a:bodyPr/>
        <a:lstStyle/>
        <a:p>
          <a:r>
            <a:rPr lang="en-GB" sz="2000" b="1" dirty="0"/>
            <a:t>Quality Planning/</a:t>
          </a:r>
        </a:p>
        <a:p>
          <a:r>
            <a:rPr lang="en-GB" sz="2000" b="1" dirty="0"/>
            <a:t>Quality Improvement  </a:t>
          </a:r>
        </a:p>
        <a:p>
          <a:endParaRPr lang="en-GB" sz="2000" b="1" dirty="0"/>
        </a:p>
      </dgm:t>
    </dgm:pt>
    <dgm:pt modelId="{798A26AE-D5F0-4DB4-9F7A-3D18769AE0FB}" type="parTrans" cxnId="{484589A6-71A5-44EB-BB80-E721543641A0}">
      <dgm:prSet/>
      <dgm:spPr/>
      <dgm:t>
        <a:bodyPr/>
        <a:lstStyle/>
        <a:p>
          <a:endParaRPr lang="en-GB" sz="2000" b="1"/>
        </a:p>
      </dgm:t>
    </dgm:pt>
    <dgm:pt modelId="{B8E7E111-DE76-403E-ACB3-37F4B1F46E74}" type="sibTrans" cxnId="{484589A6-71A5-44EB-BB80-E721543641A0}">
      <dgm:prSet/>
      <dgm:spPr/>
      <dgm:t>
        <a:bodyPr/>
        <a:lstStyle/>
        <a:p>
          <a:endParaRPr lang="en-GB" sz="2000" b="1"/>
        </a:p>
      </dgm:t>
    </dgm:pt>
    <dgm:pt modelId="{84F4FF61-DBB2-4680-A4E2-990DBE1636FB}">
      <dgm:prSet phldrT="[Text]" custT="1"/>
      <dgm:spPr/>
      <dgm:t>
        <a:bodyPr/>
        <a:lstStyle/>
        <a:p>
          <a:r>
            <a:rPr lang="en-GB" sz="2000" b="1" dirty="0"/>
            <a:t>Engagement, Communication and </a:t>
          </a:r>
          <a:r>
            <a:rPr lang="en-GB" sz="2800" b="1" dirty="0"/>
            <a:t>Collaboration</a:t>
          </a:r>
        </a:p>
      </dgm:t>
    </dgm:pt>
    <dgm:pt modelId="{7825C08A-0CE8-4E98-A33A-48DAA3C06F61}" type="parTrans" cxnId="{EC7A81CD-CBEC-414B-B5B6-416323367B00}">
      <dgm:prSet/>
      <dgm:spPr/>
      <dgm:t>
        <a:bodyPr/>
        <a:lstStyle/>
        <a:p>
          <a:endParaRPr lang="en-GB" sz="2000" b="1"/>
        </a:p>
      </dgm:t>
    </dgm:pt>
    <dgm:pt modelId="{098CF51E-A07A-46B4-B308-90273DDDE16A}" type="sibTrans" cxnId="{EC7A81CD-CBEC-414B-B5B6-416323367B00}">
      <dgm:prSet/>
      <dgm:spPr/>
      <dgm:t>
        <a:bodyPr/>
        <a:lstStyle/>
        <a:p>
          <a:endParaRPr lang="en-GB" sz="2000" b="1"/>
        </a:p>
      </dgm:t>
    </dgm:pt>
    <dgm:pt modelId="{B83BFDA0-77E3-495C-BCA1-1E9A64AC5880}">
      <dgm:prSet custT="1"/>
      <dgm:spPr/>
      <dgm:t>
        <a:bodyPr/>
        <a:lstStyle/>
        <a:p>
          <a:r>
            <a:rPr lang="en-GB" sz="2000" b="1" dirty="0"/>
            <a:t>Project Management / Governance</a:t>
          </a:r>
        </a:p>
      </dgm:t>
    </dgm:pt>
    <dgm:pt modelId="{D61630C6-3E06-473D-ACC6-AD94087CD946}" type="parTrans" cxnId="{9DED9BDA-B194-4698-8B67-61DA59C40D81}">
      <dgm:prSet/>
      <dgm:spPr/>
      <dgm:t>
        <a:bodyPr/>
        <a:lstStyle/>
        <a:p>
          <a:endParaRPr lang="en-GB" sz="2000" b="1"/>
        </a:p>
      </dgm:t>
    </dgm:pt>
    <dgm:pt modelId="{FE458B8F-12DC-4385-B498-A8126EA500FA}" type="sibTrans" cxnId="{9DED9BDA-B194-4698-8B67-61DA59C40D81}">
      <dgm:prSet/>
      <dgm:spPr/>
      <dgm:t>
        <a:bodyPr/>
        <a:lstStyle/>
        <a:p>
          <a:endParaRPr lang="en-GB" sz="2000" b="1"/>
        </a:p>
      </dgm:t>
    </dgm:pt>
    <dgm:pt modelId="{5830C615-83C2-4A7F-A0BC-E5FD0FEDA910}">
      <dgm:prSet custT="1"/>
      <dgm:spPr/>
      <dgm:t>
        <a:bodyPr/>
        <a:lstStyle/>
        <a:p>
          <a:r>
            <a:rPr lang="en-GB" sz="2000" b="1" dirty="0"/>
            <a:t>Data and development of a Measurement Framework</a:t>
          </a:r>
        </a:p>
      </dgm:t>
    </dgm:pt>
    <dgm:pt modelId="{0CFCA477-CC3B-44A6-9202-6463E9047493}" type="parTrans" cxnId="{E408C089-0834-48A3-83C1-897D7A651389}">
      <dgm:prSet/>
      <dgm:spPr/>
      <dgm:t>
        <a:bodyPr/>
        <a:lstStyle/>
        <a:p>
          <a:endParaRPr lang="en-GB" sz="2000" b="1"/>
        </a:p>
      </dgm:t>
    </dgm:pt>
    <dgm:pt modelId="{675431F0-4DDE-41A0-ABA3-49FE627BFBB7}" type="sibTrans" cxnId="{E408C089-0834-48A3-83C1-897D7A651389}">
      <dgm:prSet/>
      <dgm:spPr/>
      <dgm:t>
        <a:bodyPr/>
        <a:lstStyle/>
        <a:p>
          <a:endParaRPr lang="en-GB" sz="2000" b="1"/>
        </a:p>
      </dgm:t>
    </dgm:pt>
    <dgm:pt modelId="{E122AFED-5486-41F4-ABBE-B88C60300BF3}" type="pres">
      <dgm:prSet presAssocID="{F9375147-B683-41EC-A89C-863AF334FCB0}" presName="cycle" presStyleCnt="0">
        <dgm:presLayoutVars>
          <dgm:dir/>
          <dgm:resizeHandles val="exact"/>
        </dgm:presLayoutVars>
      </dgm:prSet>
      <dgm:spPr/>
    </dgm:pt>
    <dgm:pt modelId="{5EDD491D-33E6-44C4-B1B6-37EF37605D45}" type="pres">
      <dgm:prSet presAssocID="{FEB55DDF-976A-4285-9591-6FC50727462A}" presName="node" presStyleLbl="node1" presStyleIdx="0" presStyleCnt="4">
        <dgm:presLayoutVars>
          <dgm:bulletEnabled val="1"/>
        </dgm:presLayoutVars>
      </dgm:prSet>
      <dgm:spPr/>
    </dgm:pt>
    <dgm:pt modelId="{69B647EB-AD84-4773-B6EA-E41538C85D1B}" type="pres">
      <dgm:prSet presAssocID="{FEB55DDF-976A-4285-9591-6FC50727462A}" presName="spNode" presStyleCnt="0"/>
      <dgm:spPr/>
    </dgm:pt>
    <dgm:pt modelId="{93D822FE-7979-4CCD-861E-936C94DDD9E6}" type="pres">
      <dgm:prSet presAssocID="{B8E7E111-DE76-403E-ACB3-37F4B1F46E74}" presName="sibTrans" presStyleLbl="sibTrans1D1" presStyleIdx="0" presStyleCnt="4"/>
      <dgm:spPr/>
    </dgm:pt>
    <dgm:pt modelId="{E17C32AD-C194-443B-9F7D-716B722EEB27}" type="pres">
      <dgm:prSet presAssocID="{B83BFDA0-77E3-495C-BCA1-1E9A64AC5880}" presName="node" presStyleLbl="node1" presStyleIdx="1" presStyleCnt="4">
        <dgm:presLayoutVars>
          <dgm:bulletEnabled val="1"/>
        </dgm:presLayoutVars>
      </dgm:prSet>
      <dgm:spPr/>
    </dgm:pt>
    <dgm:pt modelId="{5AB92C85-0196-4A6A-8E84-3FAA53D9B63D}" type="pres">
      <dgm:prSet presAssocID="{B83BFDA0-77E3-495C-BCA1-1E9A64AC5880}" presName="spNode" presStyleCnt="0"/>
      <dgm:spPr/>
    </dgm:pt>
    <dgm:pt modelId="{317DAA39-4EFA-4BF3-ABD6-0404EB84CA96}" type="pres">
      <dgm:prSet presAssocID="{FE458B8F-12DC-4385-B498-A8126EA500FA}" presName="sibTrans" presStyleLbl="sibTrans1D1" presStyleIdx="1" presStyleCnt="4"/>
      <dgm:spPr/>
    </dgm:pt>
    <dgm:pt modelId="{9CA42750-A79F-4B22-BC67-30A692CD01B8}" type="pres">
      <dgm:prSet presAssocID="{5830C615-83C2-4A7F-A0BC-E5FD0FEDA910}" presName="node" presStyleLbl="node1" presStyleIdx="2" presStyleCnt="4">
        <dgm:presLayoutVars>
          <dgm:bulletEnabled val="1"/>
        </dgm:presLayoutVars>
      </dgm:prSet>
      <dgm:spPr/>
    </dgm:pt>
    <dgm:pt modelId="{BFF781EB-7E24-430C-9026-897AC262502E}" type="pres">
      <dgm:prSet presAssocID="{5830C615-83C2-4A7F-A0BC-E5FD0FEDA910}" presName="spNode" presStyleCnt="0"/>
      <dgm:spPr/>
    </dgm:pt>
    <dgm:pt modelId="{1CDD7524-42CD-4D10-898C-1AA7F12D2EE4}" type="pres">
      <dgm:prSet presAssocID="{675431F0-4DDE-41A0-ABA3-49FE627BFBB7}" presName="sibTrans" presStyleLbl="sibTrans1D1" presStyleIdx="2" presStyleCnt="4"/>
      <dgm:spPr/>
    </dgm:pt>
    <dgm:pt modelId="{68BC4C62-27E5-4C65-840C-71EA9C8DE638}" type="pres">
      <dgm:prSet presAssocID="{84F4FF61-DBB2-4680-A4E2-990DBE1636FB}" presName="node" presStyleLbl="node1" presStyleIdx="3" presStyleCnt="4">
        <dgm:presLayoutVars>
          <dgm:bulletEnabled val="1"/>
        </dgm:presLayoutVars>
      </dgm:prSet>
      <dgm:spPr/>
    </dgm:pt>
    <dgm:pt modelId="{37C8189C-E6C9-4E9D-A468-50C587963414}" type="pres">
      <dgm:prSet presAssocID="{84F4FF61-DBB2-4680-A4E2-990DBE1636FB}" presName="spNode" presStyleCnt="0"/>
      <dgm:spPr/>
    </dgm:pt>
    <dgm:pt modelId="{AB10C3B2-0CF0-4D7D-8E82-22BDE44B61BA}" type="pres">
      <dgm:prSet presAssocID="{098CF51E-A07A-46B4-B308-90273DDDE16A}" presName="sibTrans" presStyleLbl="sibTrans1D1" presStyleIdx="3" presStyleCnt="4"/>
      <dgm:spPr/>
    </dgm:pt>
  </dgm:ptLst>
  <dgm:cxnLst>
    <dgm:cxn modelId="{19E3C703-63CF-45A9-831C-189BF45F111C}" type="presOf" srcId="{098CF51E-A07A-46B4-B308-90273DDDE16A}" destId="{AB10C3B2-0CF0-4D7D-8E82-22BDE44B61BA}" srcOrd="0" destOrd="0" presId="urn:microsoft.com/office/officeart/2005/8/layout/cycle6"/>
    <dgm:cxn modelId="{FD1C571F-B801-4E50-AFB8-B0214CA06C7C}" type="presOf" srcId="{84F4FF61-DBB2-4680-A4E2-990DBE1636FB}" destId="{68BC4C62-27E5-4C65-840C-71EA9C8DE638}" srcOrd="0" destOrd="0" presId="urn:microsoft.com/office/officeart/2005/8/layout/cycle6"/>
    <dgm:cxn modelId="{A0A7DE4E-3F06-49CF-9CF3-970C536C93B0}" type="presOf" srcId="{675431F0-4DDE-41A0-ABA3-49FE627BFBB7}" destId="{1CDD7524-42CD-4D10-898C-1AA7F12D2EE4}" srcOrd="0" destOrd="0" presId="urn:microsoft.com/office/officeart/2005/8/layout/cycle6"/>
    <dgm:cxn modelId="{E408C089-0834-48A3-83C1-897D7A651389}" srcId="{F9375147-B683-41EC-A89C-863AF334FCB0}" destId="{5830C615-83C2-4A7F-A0BC-E5FD0FEDA910}" srcOrd="2" destOrd="0" parTransId="{0CFCA477-CC3B-44A6-9202-6463E9047493}" sibTransId="{675431F0-4DDE-41A0-ABA3-49FE627BFBB7}"/>
    <dgm:cxn modelId="{9328C790-9660-42CF-BB87-AFA515FCA40E}" type="presOf" srcId="{B8E7E111-DE76-403E-ACB3-37F4B1F46E74}" destId="{93D822FE-7979-4CCD-861E-936C94DDD9E6}" srcOrd="0" destOrd="0" presId="urn:microsoft.com/office/officeart/2005/8/layout/cycle6"/>
    <dgm:cxn modelId="{5D9D00A5-F737-41C5-BE62-E64DBFAA17C0}" type="presOf" srcId="{5830C615-83C2-4A7F-A0BC-E5FD0FEDA910}" destId="{9CA42750-A79F-4B22-BC67-30A692CD01B8}" srcOrd="0" destOrd="0" presId="urn:microsoft.com/office/officeart/2005/8/layout/cycle6"/>
    <dgm:cxn modelId="{484589A6-71A5-44EB-BB80-E721543641A0}" srcId="{F9375147-B683-41EC-A89C-863AF334FCB0}" destId="{FEB55DDF-976A-4285-9591-6FC50727462A}" srcOrd="0" destOrd="0" parTransId="{798A26AE-D5F0-4DB4-9F7A-3D18769AE0FB}" sibTransId="{B8E7E111-DE76-403E-ACB3-37F4B1F46E74}"/>
    <dgm:cxn modelId="{5ECF92A8-B02C-447A-8703-5D655588E208}" type="presOf" srcId="{B83BFDA0-77E3-495C-BCA1-1E9A64AC5880}" destId="{E17C32AD-C194-443B-9F7D-716B722EEB27}" srcOrd="0" destOrd="0" presId="urn:microsoft.com/office/officeart/2005/8/layout/cycle6"/>
    <dgm:cxn modelId="{BECCC2C0-FFF7-47F1-8BCA-927AF2BDBF85}" type="presOf" srcId="{F9375147-B683-41EC-A89C-863AF334FCB0}" destId="{E122AFED-5486-41F4-ABBE-B88C60300BF3}" srcOrd="0" destOrd="0" presId="urn:microsoft.com/office/officeart/2005/8/layout/cycle6"/>
    <dgm:cxn modelId="{EC7A81CD-CBEC-414B-B5B6-416323367B00}" srcId="{F9375147-B683-41EC-A89C-863AF334FCB0}" destId="{84F4FF61-DBB2-4680-A4E2-990DBE1636FB}" srcOrd="3" destOrd="0" parTransId="{7825C08A-0CE8-4E98-A33A-48DAA3C06F61}" sibTransId="{098CF51E-A07A-46B4-B308-90273DDDE16A}"/>
    <dgm:cxn modelId="{9DED9BDA-B194-4698-8B67-61DA59C40D81}" srcId="{F9375147-B683-41EC-A89C-863AF334FCB0}" destId="{B83BFDA0-77E3-495C-BCA1-1E9A64AC5880}" srcOrd="1" destOrd="0" parTransId="{D61630C6-3E06-473D-ACC6-AD94087CD946}" sibTransId="{FE458B8F-12DC-4385-B498-A8126EA500FA}"/>
    <dgm:cxn modelId="{02D4ABE0-44F1-4968-B391-44A8D352C8A2}" type="presOf" srcId="{FE458B8F-12DC-4385-B498-A8126EA500FA}" destId="{317DAA39-4EFA-4BF3-ABD6-0404EB84CA96}" srcOrd="0" destOrd="0" presId="urn:microsoft.com/office/officeart/2005/8/layout/cycle6"/>
    <dgm:cxn modelId="{A089B9F5-7EE0-4489-8402-E22D40EC3171}" type="presOf" srcId="{FEB55DDF-976A-4285-9591-6FC50727462A}" destId="{5EDD491D-33E6-44C4-B1B6-37EF37605D45}" srcOrd="0" destOrd="0" presId="urn:microsoft.com/office/officeart/2005/8/layout/cycle6"/>
    <dgm:cxn modelId="{4E87A33E-0DFE-4025-B816-2D84F8DAD2DB}" type="presParOf" srcId="{E122AFED-5486-41F4-ABBE-B88C60300BF3}" destId="{5EDD491D-33E6-44C4-B1B6-37EF37605D45}" srcOrd="0" destOrd="0" presId="urn:microsoft.com/office/officeart/2005/8/layout/cycle6"/>
    <dgm:cxn modelId="{B9864E7D-45FC-4EA4-ADBA-364029A899CC}" type="presParOf" srcId="{E122AFED-5486-41F4-ABBE-B88C60300BF3}" destId="{69B647EB-AD84-4773-B6EA-E41538C85D1B}" srcOrd="1" destOrd="0" presId="urn:microsoft.com/office/officeart/2005/8/layout/cycle6"/>
    <dgm:cxn modelId="{27B211D7-6B26-40F8-BB8A-BA907603CE55}" type="presParOf" srcId="{E122AFED-5486-41F4-ABBE-B88C60300BF3}" destId="{93D822FE-7979-4CCD-861E-936C94DDD9E6}" srcOrd="2" destOrd="0" presId="urn:microsoft.com/office/officeart/2005/8/layout/cycle6"/>
    <dgm:cxn modelId="{D41A882D-2A0D-4E02-9453-A8B0C5F63BC2}" type="presParOf" srcId="{E122AFED-5486-41F4-ABBE-B88C60300BF3}" destId="{E17C32AD-C194-443B-9F7D-716B722EEB27}" srcOrd="3" destOrd="0" presId="urn:microsoft.com/office/officeart/2005/8/layout/cycle6"/>
    <dgm:cxn modelId="{DBC0D7AC-44C2-467A-9E0A-40042B09F4D6}" type="presParOf" srcId="{E122AFED-5486-41F4-ABBE-B88C60300BF3}" destId="{5AB92C85-0196-4A6A-8E84-3FAA53D9B63D}" srcOrd="4" destOrd="0" presId="urn:microsoft.com/office/officeart/2005/8/layout/cycle6"/>
    <dgm:cxn modelId="{8F729B94-E3F4-468C-8E5F-1D1D4EAE8A84}" type="presParOf" srcId="{E122AFED-5486-41F4-ABBE-B88C60300BF3}" destId="{317DAA39-4EFA-4BF3-ABD6-0404EB84CA96}" srcOrd="5" destOrd="0" presId="urn:microsoft.com/office/officeart/2005/8/layout/cycle6"/>
    <dgm:cxn modelId="{8C298C2F-1FBE-4B27-BDEE-05C6075C082B}" type="presParOf" srcId="{E122AFED-5486-41F4-ABBE-B88C60300BF3}" destId="{9CA42750-A79F-4B22-BC67-30A692CD01B8}" srcOrd="6" destOrd="0" presId="urn:microsoft.com/office/officeart/2005/8/layout/cycle6"/>
    <dgm:cxn modelId="{7ED25414-3405-4CD1-BCD5-58C5B67B4871}" type="presParOf" srcId="{E122AFED-5486-41F4-ABBE-B88C60300BF3}" destId="{BFF781EB-7E24-430C-9026-897AC262502E}" srcOrd="7" destOrd="0" presId="urn:microsoft.com/office/officeart/2005/8/layout/cycle6"/>
    <dgm:cxn modelId="{3C0865AA-037B-4EE0-93EF-9BBB42DA6C1A}" type="presParOf" srcId="{E122AFED-5486-41F4-ABBE-B88C60300BF3}" destId="{1CDD7524-42CD-4D10-898C-1AA7F12D2EE4}" srcOrd="8" destOrd="0" presId="urn:microsoft.com/office/officeart/2005/8/layout/cycle6"/>
    <dgm:cxn modelId="{7E8CD860-EF53-4702-B1CD-95BDAD6DA714}" type="presParOf" srcId="{E122AFED-5486-41F4-ABBE-B88C60300BF3}" destId="{68BC4C62-27E5-4C65-840C-71EA9C8DE638}" srcOrd="9" destOrd="0" presId="urn:microsoft.com/office/officeart/2005/8/layout/cycle6"/>
    <dgm:cxn modelId="{8DEC8237-2517-4404-87F4-7C8415770F41}" type="presParOf" srcId="{E122AFED-5486-41F4-ABBE-B88C60300BF3}" destId="{37C8189C-E6C9-4E9D-A468-50C587963414}" srcOrd="10" destOrd="0" presId="urn:microsoft.com/office/officeart/2005/8/layout/cycle6"/>
    <dgm:cxn modelId="{59A9B69B-EF9D-4C5B-BF41-BFC757DCF165}" type="presParOf" srcId="{E122AFED-5486-41F4-ABBE-B88C60300BF3}" destId="{AB10C3B2-0CF0-4D7D-8E82-22BDE44B61BA}" srcOrd="11" destOrd="0" presId="urn:microsoft.com/office/officeart/2005/8/layout/cycle6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58A6E0-D9C1-4EBE-B6B8-175DE6DF783C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</dgm:pt>
    <dgm:pt modelId="{2B4397AF-983E-47A4-ACDA-33DEAE7E2E81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GB" b="1">
              <a:solidFill>
                <a:schemeClr val="tx1">
                  <a:lumMod val="95000"/>
                  <a:lumOff val="5000"/>
                </a:schemeClr>
              </a:solidFill>
            </a:rPr>
            <a:t>Critical Friends</a:t>
          </a:r>
        </a:p>
      </dgm:t>
    </dgm:pt>
    <dgm:pt modelId="{7CF127B8-1989-45C2-856B-B5343DFB720C}" type="parTrans" cxnId="{A79DB873-C373-4DBE-90E5-68E019A61AF2}">
      <dgm:prSet/>
      <dgm:spPr/>
      <dgm:t>
        <a:bodyPr/>
        <a:lstStyle/>
        <a:p>
          <a:endParaRPr lang="en-GB" b="1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FD6B7D9D-530A-404C-AFF6-031AC9529FB1}" type="sibTrans" cxnId="{A79DB873-C373-4DBE-90E5-68E019A61AF2}">
      <dgm:prSet/>
      <dgm:spPr/>
      <dgm:t>
        <a:bodyPr/>
        <a:lstStyle/>
        <a:p>
          <a:endParaRPr lang="en-GB" b="1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A5805C5D-7377-40A9-8104-BC165843B536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>
              <a:solidFill>
                <a:schemeClr val="tx1">
                  <a:lumMod val="95000"/>
                  <a:lumOff val="5000"/>
                </a:schemeClr>
              </a:solidFill>
            </a:rPr>
            <a:t>Relationships</a:t>
          </a:r>
        </a:p>
      </dgm:t>
    </dgm:pt>
    <dgm:pt modelId="{69A3F89E-0515-4968-802B-06B1481D8FBA}" type="parTrans" cxnId="{D77BF32D-F8AE-4AB4-89C2-13A8B9394A1C}">
      <dgm:prSet/>
      <dgm:spPr/>
      <dgm:t>
        <a:bodyPr/>
        <a:lstStyle/>
        <a:p>
          <a:endParaRPr lang="en-GB" b="1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0B0CEFF2-93F4-437A-8497-3F8D205A3406}" type="sibTrans" cxnId="{D77BF32D-F8AE-4AB4-89C2-13A8B9394A1C}">
      <dgm:prSet/>
      <dgm:spPr/>
      <dgm:t>
        <a:bodyPr/>
        <a:lstStyle/>
        <a:p>
          <a:endParaRPr lang="en-GB" b="1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0E70F358-B87D-463A-B0A2-A3A5A54E12D7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>
              <a:solidFill>
                <a:schemeClr val="tx1">
                  <a:lumMod val="95000"/>
                  <a:lumOff val="5000"/>
                </a:schemeClr>
              </a:solidFill>
            </a:rPr>
            <a:t>Long Length of Stay Reviews</a:t>
          </a:r>
        </a:p>
      </dgm:t>
    </dgm:pt>
    <dgm:pt modelId="{955CAB55-F493-42CF-A7CD-2B98710A35AE}" type="parTrans" cxnId="{7FFD9069-FA8F-4E87-9398-B87CF15D132F}">
      <dgm:prSet/>
      <dgm:spPr/>
      <dgm:t>
        <a:bodyPr/>
        <a:lstStyle/>
        <a:p>
          <a:endParaRPr lang="en-GB" b="1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FB68A0E7-C628-4643-A6A3-583D5EC386CA}" type="sibTrans" cxnId="{7FFD9069-FA8F-4E87-9398-B87CF15D132F}">
      <dgm:prSet/>
      <dgm:spPr/>
      <dgm:t>
        <a:bodyPr/>
        <a:lstStyle/>
        <a:p>
          <a:endParaRPr lang="en-GB" b="1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279139AD-927C-4B37-ADA1-3DF24C1DA9AC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GB" b="1">
              <a:solidFill>
                <a:schemeClr val="tx1">
                  <a:lumMod val="95000"/>
                  <a:lumOff val="5000"/>
                </a:schemeClr>
              </a:solidFill>
            </a:rPr>
            <a:t>Shared Understanding</a:t>
          </a:r>
        </a:p>
      </dgm:t>
    </dgm:pt>
    <dgm:pt modelId="{FF831BAB-520A-43EC-AC29-6C831D431FF1}" type="parTrans" cxnId="{78B737B4-A330-4E82-B00D-6C5956554B7D}">
      <dgm:prSet/>
      <dgm:spPr/>
      <dgm:t>
        <a:bodyPr/>
        <a:lstStyle/>
        <a:p>
          <a:endParaRPr lang="en-GB" b="1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360CFB55-62F4-4A3D-BEED-957275465C52}" type="sibTrans" cxnId="{78B737B4-A330-4E82-B00D-6C5956554B7D}">
      <dgm:prSet/>
      <dgm:spPr/>
      <dgm:t>
        <a:bodyPr/>
        <a:lstStyle/>
        <a:p>
          <a:endParaRPr lang="en-GB" b="1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E8890AB2-8825-4702-987F-903387E22D13}" type="pres">
      <dgm:prSet presAssocID="{5458A6E0-D9C1-4EBE-B6B8-175DE6DF783C}" presName="root" presStyleCnt="0">
        <dgm:presLayoutVars>
          <dgm:dir/>
          <dgm:resizeHandles val="exact"/>
        </dgm:presLayoutVars>
      </dgm:prSet>
      <dgm:spPr/>
    </dgm:pt>
    <dgm:pt modelId="{8CF71CA2-9240-4097-9F36-D1A66B137BBA}" type="pres">
      <dgm:prSet presAssocID="{A5805C5D-7377-40A9-8104-BC165843B536}" presName="compNode" presStyleCnt="0"/>
      <dgm:spPr/>
    </dgm:pt>
    <dgm:pt modelId="{159AA4D2-AAAE-442C-AD8E-6CDB9B3A4E8C}" type="pres">
      <dgm:prSet presAssocID="{A5805C5D-7377-40A9-8104-BC165843B536}" presName="bgRect" presStyleLbl="bgShp" presStyleIdx="0" presStyleCnt="4"/>
      <dgm:spPr/>
    </dgm:pt>
    <dgm:pt modelId="{386B0F07-E469-4E83-B77C-8E54729A0C2D}" type="pres">
      <dgm:prSet presAssocID="{A5805C5D-7377-40A9-8104-BC165843B536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F51B7F7D-C44C-4DBD-AC0C-77D5E3BB4885}" type="pres">
      <dgm:prSet presAssocID="{A5805C5D-7377-40A9-8104-BC165843B536}" presName="spaceRect" presStyleCnt="0"/>
      <dgm:spPr/>
    </dgm:pt>
    <dgm:pt modelId="{84FFDBBD-EB0C-4F83-B845-310D311C5E8C}" type="pres">
      <dgm:prSet presAssocID="{A5805C5D-7377-40A9-8104-BC165843B536}" presName="parTx" presStyleLbl="revTx" presStyleIdx="0" presStyleCnt="4">
        <dgm:presLayoutVars>
          <dgm:chMax val="0"/>
          <dgm:chPref val="0"/>
        </dgm:presLayoutVars>
      </dgm:prSet>
      <dgm:spPr/>
    </dgm:pt>
    <dgm:pt modelId="{F438B409-AEA0-46BA-9047-CD8482C23BA8}" type="pres">
      <dgm:prSet presAssocID="{0B0CEFF2-93F4-437A-8497-3F8D205A3406}" presName="sibTrans" presStyleCnt="0"/>
      <dgm:spPr/>
    </dgm:pt>
    <dgm:pt modelId="{36955F13-3253-41D0-83FF-21DB74A540BD}" type="pres">
      <dgm:prSet presAssocID="{0E70F358-B87D-463A-B0A2-A3A5A54E12D7}" presName="compNode" presStyleCnt="0"/>
      <dgm:spPr/>
    </dgm:pt>
    <dgm:pt modelId="{C525D872-1912-4FAD-886C-3B9481E6E13F}" type="pres">
      <dgm:prSet presAssocID="{0E70F358-B87D-463A-B0A2-A3A5A54E12D7}" presName="bgRect" presStyleLbl="bgShp" presStyleIdx="1" presStyleCnt="4"/>
      <dgm:spPr/>
    </dgm:pt>
    <dgm:pt modelId="{2D49F3B0-E1A1-4803-B283-F09873F97A23}" type="pres">
      <dgm:prSet presAssocID="{0E70F358-B87D-463A-B0A2-A3A5A54E12D7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nnections"/>
        </a:ext>
      </dgm:extLst>
    </dgm:pt>
    <dgm:pt modelId="{81B41F18-92A8-47D1-A3B2-D1A4FA563613}" type="pres">
      <dgm:prSet presAssocID="{0E70F358-B87D-463A-B0A2-A3A5A54E12D7}" presName="spaceRect" presStyleCnt="0"/>
      <dgm:spPr/>
    </dgm:pt>
    <dgm:pt modelId="{17854903-1287-4D02-BDCA-235C494B3105}" type="pres">
      <dgm:prSet presAssocID="{0E70F358-B87D-463A-B0A2-A3A5A54E12D7}" presName="parTx" presStyleLbl="revTx" presStyleIdx="1" presStyleCnt="4">
        <dgm:presLayoutVars>
          <dgm:chMax val="0"/>
          <dgm:chPref val="0"/>
        </dgm:presLayoutVars>
      </dgm:prSet>
      <dgm:spPr/>
    </dgm:pt>
    <dgm:pt modelId="{B7A18A8E-E234-4D2D-9CD4-14B9AFCBDB1A}" type="pres">
      <dgm:prSet presAssocID="{FB68A0E7-C628-4643-A6A3-583D5EC386CA}" presName="sibTrans" presStyleCnt="0"/>
      <dgm:spPr/>
    </dgm:pt>
    <dgm:pt modelId="{44CB831D-24C0-4911-B8F1-6459144CC351}" type="pres">
      <dgm:prSet presAssocID="{2B4397AF-983E-47A4-ACDA-33DEAE7E2E81}" presName="compNode" presStyleCnt="0"/>
      <dgm:spPr/>
    </dgm:pt>
    <dgm:pt modelId="{6479972F-2E6B-450F-96C8-3E70F3D4E71C}" type="pres">
      <dgm:prSet presAssocID="{2B4397AF-983E-47A4-ACDA-33DEAE7E2E81}" presName="bgRect" presStyleLbl="bgShp" presStyleIdx="2" presStyleCnt="4"/>
      <dgm:spPr/>
    </dgm:pt>
    <dgm:pt modelId="{B64F25A7-D3D8-4682-98D7-1D62F4D4C6F7}" type="pres">
      <dgm:prSet presAssocID="{2B4397AF-983E-47A4-ACDA-33DEAE7E2E81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leep"/>
        </a:ext>
      </dgm:extLst>
    </dgm:pt>
    <dgm:pt modelId="{8A7694ED-C2AB-4C70-B0D1-EFF155C08234}" type="pres">
      <dgm:prSet presAssocID="{2B4397AF-983E-47A4-ACDA-33DEAE7E2E81}" presName="spaceRect" presStyleCnt="0"/>
      <dgm:spPr/>
    </dgm:pt>
    <dgm:pt modelId="{BBA1492B-DBB1-4D31-AA68-729D87F755F6}" type="pres">
      <dgm:prSet presAssocID="{2B4397AF-983E-47A4-ACDA-33DEAE7E2E81}" presName="parTx" presStyleLbl="revTx" presStyleIdx="2" presStyleCnt="4">
        <dgm:presLayoutVars>
          <dgm:chMax val="0"/>
          <dgm:chPref val="0"/>
        </dgm:presLayoutVars>
      </dgm:prSet>
      <dgm:spPr/>
    </dgm:pt>
    <dgm:pt modelId="{220EAA86-D91D-4016-9C97-FF71F05D1470}" type="pres">
      <dgm:prSet presAssocID="{FD6B7D9D-530A-404C-AFF6-031AC9529FB1}" presName="sibTrans" presStyleCnt="0"/>
      <dgm:spPr/>
    </dgm:pt>
    <dgm:pt modelId="{AE4B4BCA-15DB-4887-AC2A-CC62C0B01D44}" type="pres">
      <dgm:prSet presAssocID="{279139AD-927C-4B37-ADA1-3DF24C1DA9AC}" presName="compNode" presStyleCnt="0"/>
      <dgm:spPr/>
    </dgm:pt>
    <dgm:pt modelId="{EA38C282-8875-421D-B2D1-198B84B4ED7E}" type="pres">
      <dgm:prSet presAssocID="{279139AD-927C-4B37-ADA1-3DF24C1DA9AC}" presName="bgRect" presStyleLbl="bgShp" presStyleIdx="3" presStyleCnt="4"/>
      <dgm:spPr/>
    </dgm:pt>
    <dgm:pt modelId="{036B8D80-2A2C-43E6-A8C0-10928311B323}" type="pres">
      <dgm:prSet presAssocID="{279139AD-927C-4B37-ADA1-3DF24C1DA9AC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FD8C3EFE-8AE7-4B5A-9875-A654143B5EDB}" type="pres">
      <dgm:prSet presAssocID="{279139AD-927C-4B37-ADA1-3DF24C1DA9AC}" presName="spaceRect" presStyleCnt="0"/>
      <dgm:spPr/>
    </dgm:pt>
    <dgm:pt modelId="{0152E08F-9350-46E5-9B50-1D4E887720E0}" type="pres">
      <dgm:prSet presAssocID="{279139AD-927C-4B37-ADA1-3DF24C1DA9AC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D77BF32D-F8AE-4AB4-89C2-13A8B9394A1C}" srcId="{5458A6E0-D9C1-4EBE-B6B8-175DE6DF783C}" destId="{A5805C5D-7377-40A9-8104-BC165843B536}" srcOrd="0" destOrd="0" parTransId="{69A3F89E-0515-4968-802B-06B1481D8FBA}" sibTransId="{0B0CEFF2-93F4-437A-8497-3F8D205A3406}"/>
    <dgm:cxn modelId="{70E3A732-10D9-442A-97C4-297E6AE2B45F}" type="presOf" srcId="{A5805C5D-7377-40A9-8104-BC165843B536}" destId="{84FFDBBD-EB0C-4F83-B845-310D311C5E8C}" srcOrd="0" destOrd="0" presId="urn:microsoft.com/office/officeart/2018/2/layout/IconVerticalSolidList"/>
    <dgm:cxn modelId="{C2BD943C-DF02-4391-B4D8-3E37A297B2A2}" type="presOf" srcId="{2B4397AF-983E-47A4-ACDA-33DEAE7E2E81}" destId="{BBA1492B-DBB1-4D31-AA68-729D87F755F6}" srcOrd="0" destOrd="0" presId="urn:microsoft.com/office/officeart/2018/2/layout/IconVerticalSolidList"/>
    <dgm:cxn modelId="{7FFD9069-FA8F-4E87-9398-B87CF15D132F}" srcId="{5458A6E0-D9C1-4EBE-B6B8-175DE6DF783C}" destId="{0E70F358-B87D-463A-B0A2-A3A5A54E12D7}" srcOrd="1" destOrd="0" parTransId="{955CAB55-F493-42CF-A7CD-2B98710A35AE}" sibTransId="{FB68A0E7-C628-4643-A6A3-583D5EC386CA}"/>
    <dgm:cxn modelId="{0CFBE34C-99AA-421B-BADA-17D72A68375E}" type="presOf" srcId="{279139AD-927C-4B37-ADA1-3DF24C1DA9AC}" destId="{0152E08F-9350-46E5-9B50-1D4E887720E0}" srcOrd="0" destOrd="0" presId="urn:microsoft.com/office/officeart/2018/2/layout/IconVerticalSolidList"/>
    <dgm:cxn modelId="{A79DB873-C373-4DBE-90E5-68E019A61AF2}" srcId="{5458A6E0-D9C1-4EBE-B6B8-175DE6DF783C}" destId="{2B4397AF-983E-47A4-ACDA-33DEAE7E2E81}" srcOrd="2" destOrd="0" parTransId="{7CF127B8-1989-45C2-856B-B5343DFB720C}" sibTransId="{FD6B7D9D-530A-404C-AFF6-031AC9529FB1}"/>
    <dgm:cxn modelId="{4FD8008D-356E-41DC-8AE8-4BE8ACA5F62C}" type="presOf" srcId="{0E70F358-B87D-463A-B0A2-A3A5A54E12D7}" destId="{17854903-1287-4D02-BDCA-235C494B3105}" srcOrd="0" destOrd="0" presId="urn:microsoft.com/office/officeart/2018/2/layout/IconVerticalSolidList"/>
    <dgm:cxn modelId="{78B737B4-A330-4E82-B00D-6C5956554B7D}" srcId="{5458A6E0-D9C1-4EBE-B6B8-175DE6DF783C}" destId="{279139AD-927C-4B37-ADA1-3DF24C1DA9AC}" srcOrd="3" destOrd="0" parTransId="{FF831BAB-520A-43EC-AC29-6C831D431FF1}" sibTransId="{360CFB55-62F4-4A3D-BEED-957275465C52}"/>
    <dgm:cxn modelId="{F2F4A8CA-92B1-4717-9F21-027A5CAA8D49}" type="presOf" srcId="{5458A6E0-D9C1-4EBE-B6B8-175DE6DF783C}" destId="{E8890AB2-8825-4702-987F-903387E22D13}" srcOrd="0" destOrd="0" presId="urn:microsoft.com/office/officeart/2018/2/layout/IconVerticalSolidList"/>
    <dgm:cxn modelId="{C9B40729-6F13-45CA-AC85-7A967D8D7144}" type="presParOf" srcId="{E8890AB2-8825-4702-987F-903387E22D13}" destId="{8CF71CA2-9240-4097-9F36-D1A66B137BBA}" srcOrd="0" destOrd="0" presId="urn:microsoft.com/office/officeart/2018/2/layout/IconVerticalSolidList"/>
    <dgm:cxn modelId="{D635B1F2-FCD7-4BFF-9F2D-8C5481950262}" type="presParOf" srcId="{8CF71CA2-9240-4097-9F36-D1A66B137BBA}" destId="{159AA4D2-AAAE-442C-AD8E-6CDB9B3A4E8C}" srcOrd="0" destOrd="0" presId="urn:microsoft.com/office/officeart/2018/2/layout/IconVerticalSolidList"/>
    <dgm:cxn modelId="{14689E5A-51EA-4896-84D6-9326A918B38F}" type="presParOf" srcId="{8CF71CA2-9240-4097-9F36-D1A66B137BBA}" destId="{386B0F07-E469-4E83-B77C-8E54729A0C2D}" srcOrd="1" destOrd="0" presId="urn:microsoft.com/office/officeart/2018/2/layout/IconVerticalSolidList"/>
    <dgm:cxn modelId="{8540E5AB-8B54-4197-ACF7-A157B1880EAE}" type="presParOf" srcId="{8CF71CA2-9240-4097-9F36-D1A66B137BBA}" destId="{F51B7F7D-C44C-4DBD-AC0C-77D5E3BB4885}" srcOrd="2" destOrd="0" presId="urn:microsoft.com/office/officeart/2018/2/layout/IconVerticalSolidList"/>
    <dgm:cxn modelId="{3AC437A8-CD1C-4E11-85C4-11A004ED5EA4}" type="presParOf" srcId="{8CF71CA2-9240-4097-9F36-D1A66B137BBA}" destId="{84FFDBBD-EB0C-4F83-B845-310D311C5E8C}" srcOrd="3" destOrd="0" presId="urn:microsoft.com/office/officeart/2018/2/layout/IconVerticalSolidList"/>
    <dgm:cxn modelId="{DF072AD5-2B42-455E-9884-095F514F363B}" type="presParOf" srcId="{E8890AB2-8825-4702-987F-903387E22D13}" destId="{F438B409-AEA0-46BA-9047-CD8482C23BA8}" srcOrd="1" destOrd="0" presId="urn:microsoft.com/office/officeart/2018/2/layout/IconVerticalSolidList"/>
    <dgm:cxn modelId="{84740557-46CF-4EBB-850A-A0EF924F33D8}" type="presParOf" srcId="{E8890AB2-8825-4702-987F-903387E22D13}" destId="{36955F13-3253-41D0-83FF-21DB74A540BD}" srcOrd="2" destOrd="0" presId="urn:microsoft.com/office/officeart/2018/2/layout/IconVerticalSolidList"/>
    <dgm:cxn modelId="{0C6F1109-B37C-4842-9B25-8EA3EFA26550}" type="presParOf" srcId="{36955F13-3253-41D0-83FF-21DB74A540BD}" destId="{C525D872-1912-4FAD-886C-3B9481E6E13F}" srcOrd="0" destOrd="0" presId="urn:microsoft.com/office/officeart/2018/2/layout/IconVerticalSolidList"/>
    <dgm:cxn modelId="{1ED7360F-0766-415A-9EA0-801BD023D9F2}" type="presParOf" srcId="{36955F13-3253-41D0-83FF-21DB74A540BD}" destId="{2D49F3B0-E1A1-4803-B283-F09873F97A23}" srcOrd="1" destOrd="0" presId="urn:microsoft.com/office/officeart/2018/2/layout/IconVerticalSolidList"/>
    <dgm:cxn modelId="{762A9052-0FC9-4E83-B727-D711F8EE5373}" type="presParOf" srcId="{36955F13-3253-41D0-83FF-21DB74A540BD}" destId="{81B41F18-92A8-47D1-A3B2-D1A4FA563613}" srcOrd="2" destOrd="0" presId="urn:microsoft.com/office/officeart/2018/2/layout/IconVerticalSolidList"/>
    <dgm:cxn modelId="{28E9EEFC-7B1A-4606-B5D0-50A44F3CB2C3}" type="presParOf" srcId="{36955F13-3253-41D0-83FF-21DB74A540BD}" destId="{17854903-1287-4D02-BDCA-235C494B3105}" srcOrd="3" destOrd="0" presId="urn:microsoft.com/office/officeart/2018/2/layout/IconVerticalSolidList"/>
    <dgm:cxn modelId="{9954281F-7B1B-465F-81DC-714B37861B95}" type="presParOf" srcId="{E8890AB2-8825-4702-987F-903387E22D13}" destId="{B7A18A8E-E234-4D2D-9CD4-14B9AFCBDB1A}" srcOrd="3" destOrd="0" presId="urn:microsoft.com/office/officeart/2018/2/layout/IconVerticalSolidList"/>
    <dgm:cxn modelId="{2126F787-D8BD-4986-AA46-696E15535860}" type="presParOf" srcId="{E8890AB2-8825-4702-987F-903387E22D13}" destId="{44CB831D-24C0-4911-B8F1-6459144CC351}" srcOrd="4" destOrd="0" presId="urn:microsoft.com/office/officeart/2018/2/layout/IconVerticalSolidList"/>
    <dgm:cxn modelId="{9CA96395-9BD5-4D51-BCDF-EF917E40174B}" type="presParOf" srcId="{44CB831D-24C0-4911-B8F1-6459144CC351}" destId="{6479972F-2E6B-450F-96C8-3E70F3D4E71C}" srcOrd="0" destOrd="0" presId="urn:microsoft.com/office/officeart/2018/2/layout/IconVerticalSolidList"/>
    <dgm:cxn modelId="{482DE908-3CBD-4A3B-B32A-AFE185275716}" type="presParOf" srcId="{44CB831D-24C0-4911-B8F1-6459144CC351}" destId="{B64F25A7-D3D8-4682-98D7-1D62F4D4C6F7}" srcOrd="1" destOrd="0" presId="urn:microsoft.com/office/officeart/2018/2/layout/IconVerticalSolidList"/>
    <dgm:cxn modelId="{C896E86D-C58E-4D1A-8F45-9AD2B8410717}" type="presParOf" srcId="{44CB831D-24C0-4911-B8F1-6459144CC351}" destId="{8A7694ED-C2AB-4C70-B0D1-EFF155C08234}" srcOrd="2" destOrd="0" presId="urn:microsoft.com/office/officeart/2018/2/layout/IconVerticalSolidList"/>
    <dgm:cxn modelId="{D75F3211-8EB4-4AF9-9BE2-B1E15FE8F3C7}" type="presParOf" srcId="{44CB831D-24C0-4911-B8F1-6459144CC351}" destId="{BBA1492B-DBB1-4D31-AA68-729D87F755F6}" srcOrd="3" destOrd="0" presId="urn:microsoft.com/office/officeart/2018/2/layout/IconVerticalSolidList"/>
    <dgm:cxn modelId="{74F4B0AA-F00F-4FDF-9CCB-7A186C5B6A01}" type="presParOf" srcId="{E8890AB2-8825-4702-987F-903387E22D13}" destId="{220EAA86-D91D-4016-9C97-FF71F05D1470}" srcOrd="5" destOrd="0" presId="urn:microsoft.com/office/officeart/2018/2/layout/IconVerticalSolidList"/>
    <dgm:cxn modelId="{FB38BB49-D097-44DE-96BC-6856EB168FDD}" type="presParOf" srcId="{E8890AB2-8825-4702-987F-903387E22D13}" destId="{AE4B4BCA-15DB-4887-AC2A-CC62C0B01D44}" srcOrd="6" destOrd="0" presId="urn:microsoft.com/office/officeart/2018/2/layout/IconVerticalSolidList"/>
    <dgm:cxn modelId="{A39FB934-1243-4CEB-8EA1-010D472F3ED0}" type="presParOf" srcId="{AE4B4BCA-15DB-4887-AC2A-CC62C0B01D44}" destId="{EA38C282-8875-421D-B2D1-198B84B4ED7E}" srcOrd="0" destOrd="0" presId="urn:microsoft.com/office/officeart/2018/2/layout/IconVerticalSolidList"/>
    <dgm:cxn modelId="{498DADFD-E869-441A-A520-FADDD03C0F17}" type="presParOf" srcId="{AE4B4BCA-15DB-4887-AC2A-CC62C0B01D44}" destId="{036B8D80-2A2C-43E6-A8C0-10928311B323}" srcOrd="1" destOrd="0" presId="urn:microsoft.com/office/officeart/2018/2/layout/IconVerticalSolidList"/>
    <dgm:cxn modelId="{68574F1A-7023-4456-A075-7236D456488B}" type="presParOf" srcId="{AE4B4BCA-15DB-4887-AC2A-CC62C0B01D44}" destId="{FD8C3EFE-8AE7-4B5A-9875-A654143B5EDB}" srcOrd="2" destOrd="0" presId="urn:microsoft.com/office/officeart/2018/2/layout/IconVerticalSolidList"/>
    <dgm:cxn modelId="{304DCE2B-5473-4ADB-A46F-9E5CF801CE20}" type="presParOf" srcId="{AE4B4BCA-15DB-4887-AC2A-CC62C0B01D44}" destId="{0152E08F-9350-46E5-9B50-1D4E887720E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DD491D-33E6-44C4-B1B6-37EF37605D45}">
      <dsp:nvSpPr>
        <dsp:cNvPr id="0" name=""/>
        <dsp:cNvSpPr/>
      </dsp:nvSpPr>
      <dsp:spPr>
        <a:xfrm>
          <a:off x="4110244" y="327"/>
          <a:ext cx="2341344" cy="15218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Quality Planning/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Quality Improvement 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000" b="1" kern="1200" dirty="0"/>
        </a:p>
      </dsp:txBody>
      <dsp:txXfrm>
        <a:off x="4184536" y="74619"/>
        <a:ext cx="2192760" cy="1373289"/>
      </dsp:txXfrm>
    </dsp:sp>
    <dsp:sp modelId="{93D822FE-7979-4CCD-861E-936C94DDD9E6}">
      <dsp:nvSpPr>
        <dsp:cNvPr id="0" name=""/>
        <dsp:cNvSpPr/>
      </dsp:nvSpPr>
      <dsp:spPr>
        <a:xfrm>
          <a:off x="2764725" y="761264"/>
          <a:ext cx="5032383" cy="5032383"/>
        </a:xfrm>
        <a:custGeom>
          <a:avLst/>
          <a:gdLst/>
          <a:ahLst/>
          <a:cxnLst/>
          <a:rect l="0" t="0" r="0" b="0"/>
          <a:pathLst>
            <a:path>
              <a:moveTo>
                <a:pt x="3703758" y="297880"/>
              </a:moveTo>
              <a:arcTo wR="2516191" hR="2516191" stAng="17889734" swAng="2627971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7C32AD-C194-443B-9F7D-716B722EEB27}">
      <dsp:nvSpPr>
        <dsp:cNvPr id="0" name=""/>
        <dsp:cNvSpPr/>
      </dsp:nvSpPr>
      <dsp:spPr>
        <a:xfrm>
          <a:off x="6626436" y="2516519"/>
          <a:ext cx="2341344" cy="15218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Project Management / Governance</a:t>
          </a:r>
        </a:p>
      </dsp:txBody>
      <dsp:txXfrm>
        <a:off x="6700728" y="2590811"/>
        <a:ext cx="2192760" cy="1373289"/>
      </dsp:txXfrm>
    </dsp:sp>
    <dsp:sp modelId="{317DAA39-4EFA-4BF3-ABD6-0404EB84CA96}">
      <dsp:nvSpPr>
        <dsp:cNvPr id="0" name=""/>
        <dsp:cNvSpPr/>
      </dsp:nvSpPr>
      <dsp:spPr>
        <a:xfrm>
          <a:off x="2764725" y="761264"/>
          <a:ext cx="5032383" cy="5032383"/>
        </a:xfrm>
        <a:custGeom>
          <a:avLst/>
          <a:gdLst/>
          <a:ahLst/>
          <a:cxnLst/>
          <a:rect l="0" t="0" r="0" b="0"/>
          <a:pathLst>
            <a:path>
              <a:moveTo>
                <a:pt x="4908712" y="3295335"/>
              </a:moveTo>
              <a:arcTo wR="2516191" hR="2516191" stAng="1082295" swAng="2627971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A42750-A79F-4B22-BC67-30A692CD01B8}">
      <dsp:nvSpPr>
        <dsp:cNvPr id="0" name=""/>
        <dsp:cNvSpPr/>
      </dsp:nvSpPr>
      <dsp:spPr>
        <a:xfrm>
          <a:off x="4110244" y="5032710"/>
          <a:ext cx="2341344" cy="15218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Data and development of a Measurement Framework</a:t>
          </a:r>
        </a:p>
      </dsp:txBody>
      <dsp:txXfrm>
        <a:off x="4184536" y="5107002"/>
        <a:ext cx="2192760" cy="1373289"/>
      </dsp:txXfrm>
    </dsp:sp>
    <dsp:sp modelId="{1CDD7524-42CD-4D10-898C-1AA7F12D2EE4}">
      <dsp:nvSpPr>
        <dsp:cNvPr id="0" name=""/>
        <dsp:cNvSpPr/>
      </dsp:nvSpPr>
      <dsp:spPr>
        <a:xfrm>
          <a:off x="2764725" y="761264"/>
          <a:ext cx="5032383" cy="5032383"/>
        </a:xfrm>
        <a:custGeom>
          <a:avLst/>
          <a:gdLst/>
          <a:ahLst/>
          <a:cxnLst/>
          <a:rect l="0" t="0" r="0" b="0"/>
          <a:pathLst>
            <a:path>
              <a:moveTo>
                <a:pt x="1328625" y="4734503"/>
              </a:moveTo>
              <a:arcTo wR="2516191" hR="2516191" stAng="7089734" swAng="2627971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BC4C62-27E5-4C65-840C-71EA9C8DE638}">
      <dsp:nvSpPr>
        <dsp:cNvPr id="0" name=""/>
        <dsp:cNvSpPr/>
      </dsp:nvSpPr>
      <dsp:spPr>
        <a:xfrm>
          <a:off x="1594053" y="2516519"/>
          <a:ext cx="2341344" cy="15218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Engagement, Communication and </a:t>
          </a:r>
          <a:r>
            <a:rPr lang="en-GB" sz="2800" b="1" kern="1200" dirty="0"/>
            <a:t>Collaboration</a:t>
          </a:r>
        </a:p>
      </dsp:txBody>
      <dsp:txXfrm>
        <a:off x="1668345" y="2590811"/>
        <a:ext cx="2192760" cy="1373289"/>
      </dsp:txXfrm>
    </dsp:sp>
    <dsp:sp modelId="{AB10C3B2-0CF0-4D7D-8E82-22BDE44B61BA}">
      <dsp:nvSpPr>
        <dsp:cNvPr id="0" name=""/>
        <dsp:cNvSpPr/>
      </dsp:nvSpPr>
      <dsp:spPr>
        <a:xfrm>
          <a:off x="2764725" y="761264"/>
          <a:ext cx="5032383" cy="5032383"/>
        </a:xfrm>
        <a:custGeom>
          <a:avLst/>
          <a:gdLst/>
          <a:ahLst/>
          <a:cxnLst/>
          <a:rect l="0" t="0" r="0" b="0"/>
          <a:pathLst>
            <a:path>
              <a:moveTo>
                <a:pt x="123670" y="1737048"/>
              </a:moveTo>
              <a:arcTo wR="2516191" hR="2516191" stAng="11882295" swAng="2627971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9AA4D2-AAAE-442C-AD8E-6CDB9B3A4E8C}">
      <dsp:nvSpPr>
        <dsp:cNvPr id="0" name=""/>
        <dsp:cNvSpPr/>
      </dsp:nvSpPr>
      <dsp:spPr>
        <a:xfrm>
          <a:off x="0" y="1500"/>
          <a:ext cx="5291666" cy="76049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6B0F07-E469-4E83-B77C-8E54729A0C2D}">
      <dsp:nvSpPr>
        <dsp:cNvPr id="0" name=""/>
        <dsp:cNvSpPr/>
      </dsp:nvSpPr>
      <dsp:spPr>
        <a:xfrm>
          <a:off x="230050" y="172612"/>
          <a:ext cx="418274" cy="41827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FFDBBD-EB0C-4F83-B845-310D311C5E8C}">
      <dsp:nvSpPr>
        <dsp:cNvPr id="0" name=""/>
        <dsp:cNvSpPr/>
      </dsp:nvSpPr>
      <dsp:spPr>
        <a:xfrm>
          <a:off x="878376" y="1500"/>
          <a:ext cx="4413289" cy="7604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486" tIns="80486" rIns="80486" bIns="80486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kern="1200">
              <a:solidFill>
                <a:schemeClr val="tx1">
                  <a:lumMod val="95000"/>
                  <a:lumOff val="5000"/>
                </a:schemeClr>
              </a:solidFill>
            </a:rPr>
            <a:t>Relationships</a:t>
          </a:r>
        </a:p>
      </dsp:txBody>
      <dsp:txXfrm>
        <a:off x="878376" y="1500"/>
        <a:ext cx="4413289" cy="760499"/>
      </dsp:txXfrm>
    </dsp:sp>
    <dsp:sp modelId="{C525D872-1912-4FAD-886C-3B9481E6E13F}">
      <dsp:nvSpPr>
        <dsp:cNvPr id="0" name=""/>
        <dsp:cNvSpPr/>
      </dsp:nvSpPr>
      <dsp:spPr>
        <a:xfrm>
          <a:off x="0" y="952124"/>
          <a:ext cx="5291666" cy="76049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49F3B0-E1A1-4803-B283-F09873F97A23}">
      <dsp:nvSpPr>
        <dsp:cNvPr id="0" name=""/>
        <dsp:cNvSpPr/>
      </dsp:nvSpPr>
      <dsp:spPr>
        <a:xfrm>
          <a:off x="230050" y="1123236"/>
          <a:ext cx="418274" cy="41827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854903-1287-4D02-BDCA-235C494B3105}">
      <dsp:nvSpPr>
        <dsp:cNvPr id="0" name=""/>
        <dsp:cNvSpPr/>
      </dsp:nvSpPr>
      <dsp:spPr>
        <a:xfrm>
          <a:off x="878376" y="952124"/>
          <a:ext cx="4413289" cy="7604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486" tIns="80486" rIns="80486" bIns="80486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kern="1200">
              <a:solidFill>
                <a:schemeClr val="tx1">
                  <a:lumMod val="95000"/>
                  <a:lumOff val="5000"/>
                </a:schemeClr>
              </a:solidFill>
            </a:rPr>
            <a:t>Long Length of Stay Reviews</a:t>
          </a:r>
        </a:p>
      </dsp:txBody>
      <dsp:txXfrm>
        <a:off x="878376" y="952124"/>
        <a:ext cx="4413289" cy="760499"/>
      </dsp:txXfrm>
    </dsp:sp>
    <dsp:sp modelId="{6479972F-2E6B-450F-96C8-3E70F3D4E71C}">
      <dsp:nvSpPr>
        <dsp:cNvPr id="0" name=""/>
        <dsp:cNvSpPr/>
      </dsp:nvSpPr>
      <dsp:spPr>
        <a:xfrm>
          <a:off x="0" y="1902748"/>
          <a:ext cx="5291666" cy="76049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4F25A7-D3D8-4682-98D7-1D62F4D4C6F7}">
      <dsp:nvSpPr>
        <dsp:cNvPr id="0" name=""/>
        <dsp:cNvSpPr/>
      </dsp:nvSpPr>
      <dsp:spPr>
        <a:xfrm>
          <a:off x="230050" y="2073860"/>
          <a:ext cx="418274" cy="41827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A1492B-DBB1-4D31-AA68-729D87F755F6}">
      <dsp:nvSpPr>
        <dsp:cNvPr id="0" name=""/>
        <dsp:cNvSpPr/>
      </dsp:nvSpPr>
      <dsp:spPr>
        <a:xfrm>
          <a:off x="878376" y="1902748"/>
          <a:ext cx="4413289" cy="7604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486" tIns="80486" rIns="80486" bIns="80486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kern="1200">
              <a:solidFill>
                <a:schemeClr val="tx1">
                  <a:lumMod val="95000"/>
                  <a:lumOff val="5000"/>
                </a:schemeClr>
              </a:solidFill>
            </a:rPr>
            <a:t>Critical Friends</a:t>
          </a:r>
        </a:p>
      </dsp:txBody>
      <dsp:txXfrm>
        <a:off x="878376" y="1902748"/>
        <a:ext cx="4413289" cy="760499"/>
      </dsp:txXfrm>
    </dsp:sp>
    <dsp:sp modelId="{EA38C282-8875-421D-B2D1-198B84B4ED7E}">
      <dsp:nvSpPr>
        <dsp:cNvPr id="0" name=""/>
        <dsp:cNvSpPr/>
      </dsp:nvSpPr>
      <dsp:spPr>
        <a:xfrm>
          <a:off x="0" y="2853372"/>
          <a:ext cx="5291666" cy="76049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6B8D80-2A2C-43E6-A8C0-10928311B323}">
      <dsp:nvSpPr>
        <dsp:cNvPr id="0" name=""/>
        <dsp:cNvSpPr/>
      </dsp:nvSpPr>
      <dsp:spPr>
        <a:xfrm>
          <a:off x="230050" y="3024484"/>
          <a:ext cx="418274" cy="41827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52E08F-9350-46E5-9B50-1D4E887720E0}">
      <dsp:nvSpPr>
        <dsp:cNvPr id="0" name=""/>
        <dsp:cNvSpPr/>
      </dsp:nvSpPr>
      <dsp:spPr>
        <a:xfrm>
          <a:off x="878376" y="2853372"/>
          <a:ext cx="4413289" cy="7604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486" tIns="80486" rIns="80486" bIns="80486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kern="1200">
              <a:solidFill>
                <a:schemeClr val="tx1">
                  <a:lumMod val="95000"/>
                  <a:lumOff val="5000"/>
                </a:schemeClr>
              </a:solidFill>
            </a:rPr>
            <a:t>Shared Understanding</a:t>
          </a:r>
        </a:p>
      </dsp:txBody>
      <dsp:txXfrm>
        <a:off x="878376" y="2853372"/>
        <a:ext cx="4413289" cy="7604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hs_ppt_widescreen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" y="0"/>
            <a:ext cx="12185904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36411" y="2346781"/>
            <a:ext cx="10515600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4" name="Picture 3" descr="nhs_ppt_widescreen_v2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56" t="57139" b="21431"/>
          <a:stretch/>
        </p:blipFill>
        <p:spPr>
          <a:xfrm>
            <a:off x="8956110" y="5248403"/>
            <a:ext cx="3112718" cy="1469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385" y="5789896"/>
            <a:ext cx="1739902" cy="65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500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nhs_ppt_widescreen2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90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Title here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t>18/06/2024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9619989" y="5323562"/>
            <a:ext cx="2455101" cy="1340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Content Placeholder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7258" y="5782098"/>
            <a:ext cx="1819659" cy="66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156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1CEAE3-FD97-44DC-8D39-0996EB8D0EE8}" type="datetimeFigureOut">
              <a:rPr lang="en-GB" smtClean="0"/>
              <a:t>18/06/2024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564F2-4FC3-4444-8AA3-1C09FF358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3818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8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fi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81701"/>
            <a:ext cx="10515600" cy="147266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000" b="1" kern="5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Teamwork Triumphed</a:t>
            </a:r>
            <a:br>
              <a:rPr lang="en-GB" sz="4000" b="1" kern="5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GB" sz="4000" b="1" kern="5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4000" b="1" kern="5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Improvement through Collaboration </a:t>
            </a:r>
            <a:br>
              <a:rPr lang="en-GB" sz="4000" b="1" kern="5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GB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26F131-95D8-3491-8D10-A999C9962254}"/>
              </a:ext>
            </a:extLst>
          </p:cNvPr>
          <p:cNvSpPr txBox="1"/>
          <p:nvPr/>
        </p:nvSpPr>
        <p:spPr>
          <a:xfrm>
            <a:off x="452388" y="5832910"/>
            <a:ext cx="9538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NHS Lothian and Edinburgh Health and Social Care Partnership</a:t>
            </a:r>
          </a:p>
        </p:txBody>
      </p:sp>
    </p:spTree>
    <p:extLst>
      <p:ext uri="{BB962C8B-B14F-4D97-AF65-F5344CB8AC3E}">
        <p14:creationId xmlns:p14="http://schemas.microsoft.com/office/powerpoint/2010/main" val="3855482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24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9A8BE-F717-42FC-FEA6-544658DA9C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666" y="1438382"/>
            <a:ext cx="11001343" cy="50651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b="1" dirty="0">
                <a:solidFill>
                  <a:schemeClr val="accent5"/>
                </a:solidFill>
              </a:rPr>
              <a:t>What is Discharge without Delay (DwD)? 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accent5"/>
                </a:solidFill>
              </a:rPr>
              <a:t>The Discharge without Delay Programme is centred around preventing delay in all patient journeys and ensuring stays in hospital are only as long as is clinically and functionally necessary, using a pathways-based approach.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accent5"/>
                </a:solidFill>
              </a:rPr>
              <a:t> </a:t>
            </a:r>
            <a:endParaRPr lang="en-GB" sz="2400" u="sng" dirty="0">
              <a:solidFill>
                <a:schemeClr val="accent5"/>
              </a:solidFill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2400" b="1" dirty="0">
                <a:solidFill>
                  <a:schemeClr val="accent5"/>
                </a:solidFill>
                <a:ea typeface="Calibri" panose="020F0502020204030204" pitchFamily="34" charset="0"/>
              </a:rPr>
              <a:t>Aim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accent5"/>
                </a:solidFill>
              </a:rPr>
              <a:t>Reduce the rate of bed occupancy by Medicine of the Elderly patients from Edinburgh HSCP who had a delayed discharge on Wards 50 and 51 at the WGH by 50% by March 2023.</a:t>
            </a:r>
          </a:p>
        </p:txBody>
      </p:sp>
      <p:sp>
        <p:nvSpPr>
          <p:cNvPr id="32" name="Rectangle 26">
            <a:extLst>
              <a:ext uri="{FF2B5EF4-FFF2-40B4-BE49-F238E27FC236}">
                <a16:creationId xmlns:a16="http://schemas.microsoft.com/office/drawing/2014/main" id="{61707E60-CEC9-4661-AA82-69242EB4BD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28">
            <a:extLst>
              <a:ext uri="{FF2B5EF4-FFF2-40B4-BE49-F238E27FC236}">
                <a16:creationId xmlns:a16="http://schemas.microsoft.com/office/drawing/2014/main" id="{8F035CD8-AE30-4146-96F2-036B0CE5E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300" y="6406115"/>
            <a:ext cx="4076698" cy="464399"/>
          </a:xfrm>
          <a:prstGeom prst="rect">
            <a:avLst/>
          </a:prstGeom>
          <a:gradFill>
            <a:gsLst>
              <a:gs pos="19000">
                <a:srgbClr val="000000">
                  <a:alpha val="46000"/>
                </a:srgbClr>
              </a:gs>
              <a:gs pos="99000">
                <a:schemeClr val="accent1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41E03DF-E7F2-60DE-3510-35A61515ED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1458" y="208040"/>
            <a:ext cx="969730" cy="875884"/>
          </a:xfrm>
          <a:prstGeom prst="rect">
            <a:avLst/>
          </a:prstGeom>
        </p:spPr>
      </p:pic>
      <p:pic>
        <p:nvPicPr>
          <p:cNvPr id="15" name="Picture 14" descr="A heart shaped blue and white logo&#10;&#10;Description automatically generated">
            <a:extLst>
              <a:ext uri="{FF2B5EF4-FFF2-40B4-BE49-F238E27FC236}">
                <a16:creationId xmlns:a16="http://schemas.microsoft.com/office/drawing/2014/main" id="{2B28B999-C51F-C391-4169-ED849BBFB4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7313" y="5896601"/>
            <a:ext cx="1378021" cy="76838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AC1444B-5B2E-9BAF-76AF-793490BC4093}"/>
              </a:ext>
            </a:extLst>
          </p:cNvPr>
          <p:cNvSpPr txBox="1"/>
          <p:nvPr/>
        </p:nvSpPr>
        <p:spPr>
          <a:xfrm>
            <a:off x="0" y="0"/>
            <a:ext cx="8928243" cy="83099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chemeClr val="bg1"/>
                </a:solidFill>
              </a:rPr>
              <a:t>Discharge without Delay (DwD)</a:t>
            </a:r>
          </a:p>
        </p:txBody>
      </p:sp>
    </p:spTree>
    <p:extLst>
      <p:ext uri="{BB962C8B-B14F-4D97-AF65-F5344CB8AC3E}">
        <p14:creationId xmlns:p14="http://schemas.microsoft.com/office/powerpoint/2010/main" val="323525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24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26">
            <a:extLst>
              <a:ext uri="{FF2B5EF4-FFF2-40B4-BE49-F238E27FC236}">
                <a16:creationId xmlns:a16="http://schemas.microsoft.com/office/drawing/2014/main" id="{61707E60-CEC9-4661-AA82-69242EB4BD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28">
            <a:extLst>
              <a:ext uri="{FF2B5EF4-FFF2-40B4-BE49-F238E27FC236}">
                <a16:creationId xmlns:a16="http://schemas.microsoft.com/office/drawing/2014/main" id="{8F035CD8-AE30-4146-96F2-036B0CE5E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300" y="6406115"/>
            <a:ext cx="4076698" cy="464399"/>
          </a:xfrm>
          <a:prstGeom prst="rect">
            <a:avLst/>
          </a:prstGeom>
          <a:gradFill>
            <a:gsLst>
              <a:gs pos="19000">
                <a:srgbClr val="000000">
                  <a:alpha val="46000"/>
                </a:srgbClr>
              </a:gs>
              <a:gs pos="99000">
                <a:schemeClr val="accent1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41E03DF-E7F2-60DE-3510-35A61515ED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1458" y="208040"/>
            <a:ext cx="969730" cy="875884"/>
          </a:xfrm>
          <a:prstGeom prst="rect">
            <a:avLst/>
          </a:prstGeom>
        </p:spPr>
      </p:pic>
      <p:pic>
        <p:nvPicPr>
          <p:cNvPr id="15" name="Picture 14" descr="A heart shaped blue and white logo&#10;&#10;Description automatically generated">
            <a:extLst>
              <a:ext uri="{FF2B5EF4-FFF2-40B4-BE49-F238E27FC236}">
                <a16:creationId xmlns:a16="http://schemas.microsoft.com/office/drawing/2014/main" id="{2B28B999-C51F-C391-4169-ED849BBFB4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7313" y="5896601"/>
            <a:ext cx="1378021" cy="76838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AC1444B-5B2E-9BAF-76AF-793490BC4093}"/>
              </a:ext>
            </a:extLst>
          </p:cNvPr>
          <p:cNvSpPr txBox="1"/>
          <p:nvPr/>
        </p:nvSpPr>
        <p:spPr>
          <a:xfrm>
            <a:off x="0" y="0"/>
            <a:ext cx="8928243" cy="83099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chemeClr val="bg1"/>
                </a:solidFill>
              </a:rPr>
              <a:t>Discharge without Delay (DwD)</a:t>
            </a:r>
          </a:p>
        </p:txBody>
      </p:sp>
      <p:pic>
        <p:nvPicPr>
          <p:cNvPr id="6" name="dwd_2024 (1080p)">
            <a:hlinkClick r:id="" action="ppaction://media"/>
            <a:extLst>
              <a:ext uri="{FF2B5EF4-FFF2-40B4-BE49-F238E27FC236}">
                <a16:creationId xmlns:a16="http://schemas.microsoft.com/office/drawing/2014/main" id="{53376412-9DB6-6CC9-976F-9DD40967BAF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25810" y="1007259"/>
            <a:ext cx="9254836" cy="5205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618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22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C7AC8A80-9FF9-486E-9B4E-A2099083F4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81956308"/>
              </p:ext>
            </p:extLst>
          </p:nvPr>
        </p:nvGraphicFramePr>
        <p:xfrm>
          <a:off x="780836" y="1"/>
          <a:ext cx="10561834" cy="6554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Oval 1">
            <a:extLst>
              <a:ext uri="{FF2B5EF4-FFF2-40B4-BE49-F238E27FC236}">
                <a16:creationId xmlns:a16="http://schemas.microsoft.com/office/drawing/2014/main" id="{30025E07-EAFB-1E12-CE97-DACFAC19FC30}"/>
              </a:ext>
            </a:extLst>
          </p:cNvPr>
          <p:cNvSpPr/>
          <p:nvPr/>
        </p:nvSpPr>
        <p:spPr>
          <a:xfrm>
            <a:off x="5075308" y="2301411"/>
            <a:ext cx="2044683" cy="175688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How we did it?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72D7B7-492B-780D-A648-2A9B8D3F6975}"/>
              </a:ext>
            </a:extLst>
          </p:cNvPr>
          <p:cNvSpPr txBox="1"/>
          <p:nvPr/>
        </p:nvSpPr>
        <p:spPr>
          <a:xfrm>
            <a:off x="1" y="0"/>
            <a:ext cx="3086099" cy="83099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chemeClr val="bg1"/>
                </a:solidFill>
              </a:rPr>
              <a:t>Process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8AE7993-AE86-2626-E7AD-69AADA9781AD}"/>
              </a:ext>
            </a:extLst>
          </p:cNvPr>
          <p:cNvSpPr/>
          <p:nvPr/>
        </p:nvSpPr>
        <p:spPr>
          <a:xfrm>
            <a:off x="9170819" y="3950223"/>
            <a:ext cx="2855460" cy="86123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dirty="0">
                <a:solidFill>
                  <a:schemeClr val="tx1"/>
                </a:solidFill>
              </a:rPr>
              <a:t>- Set strategic intent</a:t>
            </a:r>
          </a:p>
          <a:p>
            <a:r>
              <a:rPr lang="en-GB" sz="1600" dirty="0">
                <a:solidFill>
                  <a:schemeClr val="tx1"/>
                </a:solidFill>
              </a:rPr>
              <a:t>- Developed project plan</a:t>
            </a:r>
          </a:p>
          <a:p>
            <a:r>
              <a:rPr lang="en-GB" sz="1600" dirty="0">
                <a:solidFill>
                  <a:schemeClr val="tx1"/>
                </a:solidFill>
              </a:rPr>
              <a:t>- Established Oversight Group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3F5253E-7495-0699-71F5-1BFE158ABA8C}"/>
              </a:ext>
            </a:extLst>
          </p:cNvPr>
          <p:cNvSpPr/>
          <p:nvPr/>
        </p:nvSpPr>
        <p:spPr>
          <a:xfrm>
            <a:off x="7119991" y="1035532"/>
            <a:ext cx="2923954" cy="117123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dirty="0">
                <a:solidFill>
                  <a:schemeClr val="tx1"/>
                </a:solidFill>
              </a:rPr>
              <a:t>- Pareto data to identify focus </a:t>
            </a:r>
          </a:p>
          <a:p>
            <a:r>
              <a:rPr lang="en-GB" sz="1600" dirty="0">
                <a:solidFill>
                  <a:schemeClr val="tx1"/>
                </a:solidFill>
              </a:rPr>
              <a:t>- Process Map Current State </a:t>
            </a:r>
          </a:p>
          <a:p>
            <a:r>
              <a:rPr lang="en-GB" sz="1600" dirty="0">
                <a:solidFill>
                  <a:schemeClr val="tx1"/>
                </a:solidFill>
              </a:rPr>
              <a:t>- Identify ideal future state</a:t>
            </a:r>
          </a:p>
          <a:p>
            <a:r>
              <a:rPr lang="en-GB" sz="1600" dirty="0">
                <a:solidFill>
                  <a:schemeClr val="tx1"/>
                </a:solidFill>
              </a:rPr>
              <a:t>- Implemented through PDSAs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21EA3CA-2974-9CE0-2190-A19C831B87AE}"/>
              </a:ext>
            </a:extLst>
          </p:cNvPr>
          <p:cNvSpPr/>
          <p:nvPr/>
        </p:nvSpPr>
        <p:spPr>
          <a:xfrm>
            <a:off x="1402284" y="5550196"/>
            <a:ext cx="3491057" cy="121886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dirty="0">
                <a:solidFill>
                  <a:schemeClr val="tx1"/>
                </a:solidFill>
              </a:rPr>
              <a:t>- Developed Measurement Framework</a:t>
            </a:r>
          </a:p>
          <a:p>
            <a:r>
              <a:rPr lang="en-GB" sz="1600" dirty="0">
                <a:solidFill>
                  <a:schemeClr val="tx1"/>
                </a:solidFill>
              </a:rPr>
              <a:t>- Identified data capture process</a:t>
            </a:r>
          </a:p>
          <a:p>
            <a:r>
              <a:rPr lang="en-GB" sz="1600" dirty="0">
                <a:solidFill>
                  <a:schemeClr val="tx1"/>
                </a:solidFill>
              </a:rPr>
              <a:t>- Used and presented real-time data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D520663-8C1C-D3CD-7EDF-AECF01A4A9B4}"/>
              </a:ext>
            </a:extLst>
          </p:cNvPr>
          <p:cNvSpPr/>
          <p:nvPr/>
        </p:nvSpPr>
        <p:spPr>
          <a:xfrm>
            <a:off x="179540" y="1604888"/>
            <a:ext cx="2445487" cy="14460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dirty="0">
                <a:solidFill>
                  <a:schemeClr val="tx1"/>
                </a:solidFill>
              </a:rPr>
              <a:t>- Engaged with all key stakeholders</a:t>
            </a:r>
          </a:p>
          <a:p>
            <a:r>
              <a:rPr lang="en-GB" sz="1600" dirty="0">
                <a:solidFill>
                  <a:schemeClr val="tx1"/>
                </a:solidFill>
              </a:rPr>
              <a:t>- Provided regular communications</a:t>
            </a:r>
          </a:p>
          <a:p>
            <a:r>
              <a:rPr lang="en-GB" sz="1600" dirty="0">
                <a:solidFill>
                  <a:schemeClr val="tx1"/>
                </a:solidFill>
              </a:rPr>
              <a:t>- Collaboration is key – joint decision making</a:t>
            </a:r>
          </a:p>
        </p:txBody>
      </p:sp>
    </p:spTree>
    <p:extLst>
      <p:ext uri="{BB962C8B-B14F-4D97-AF65-F5344CB8AC3E}">
        <p14:creationId xmlns:p14="http://schemas.microsoft.com/office/powerpoint/2010/main" val="483013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B712E947-0734-45F9-9C4F-41114EC3A3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5A65989E-BBD5-44D7-AA86-7AFD5D46BB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231A2881-D8D7-4A7D-ACA3-E9F849F853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0800"/>
            <a:ext cx="4038599" cy="456772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217DE5-74C1-9967-D554-865F50D48821}"/>
              </a:ext>
            </a:extLst>
          </p:cNvPr>
          <p:cNvSpPr txBox="1"/>
          <p:nvPr/>
        </p:nvSpPr>
        <p:spPr>
          <a:xfrm>
            <a:off x="0" y="-427"/>
            <a:ext cx="3086099" cy="83099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chemeClr val="bg1"/>
                </a:solidFill>
              </a:rPr>
              <a:t>Culture</a:t>
            </a:r>
          </a:p>
        </p:txBody>
      </p:sp>
      <p:pic>
        <p:nvPicPr>
          <p:cNvPr id="5" name="Picture 4" descr="Cartoon of a shark eating small fish&#10;&#10;Description automatically generated">
            <a:extLst>
              <a:ext uri="{FF2B5EF4-FFF2-40B4-BE49-F238E27FC236}">
                <a16:creationId xmlns:a16="http://schemas.microsoft.com/office/drawing/2014/main" id="{B734B2A4-2D21-5627-A5A4-B5DC1F9859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18" y="1016000"/>
            <a:ext cx="11226451" cy="44048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6A0C9C-39B3-D8AA-5282-9A581F85AD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5604" y="140116"/>
            <a:ext cx="969730" cy="875884"/>
          </a:xfrm>
          <a:prstGeom prst="rect">
            <a:avLst/>
          </a:prstGeom>
        </p:spPr>
      </p:pic>
      <p:pic>
        <p:nvPicPr>
          <p:cNvPr id="10" name="Picture 9" descr="A heart shaped blue and white logo&#10;&#10;Description automatically generated">
            <a:extLst>
              <a:ext uri="{FF2B5EF4-FFF2-40B4-BE49-F238E27FC236}">
                <a16:creationId xmlns:a16="http://schemas.microsoft.com/office/drawing/2014/main" id="{A8510706-C0CE-6CDC-3BBD-3EABD13874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3940" y="5842000"/>
            <a:ext cx="1378021" cy="768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28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B32825C-D836-D4DB-12F9-A4567D6615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712" y="2052063"/>
            <a:ext cx="7754193" cy="452531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A053155-309D-B0C6-A732-8882DB476BEA}"/>
              </a:ext>
            </a:extLst>
          </p:cNvPr>
          <p:cNvSpPr txBox="1"/>
          <p:nvPr/>
        </p:nvSpPr>
        <p:spPr>
          <a:xfrm>
            <a:off x="223330" y="280619"/>
            <a:ext cx="9933372" cy="14664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000" b="1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Total OBDs for delayed discharges</a:t>
            </a:r>
            <a:endParaRPr lang="en-GB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6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Total Occupied Bed Days in ward for delayed discharge patients. PHS definition of delayed discharges - </a:t>
            </a:r>
            <a:r>
              <a:rPr lang="en-GB" sz="1600" kern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ie</a:t>
            </a:r>
            <a:r>
              <a:rPr lang="en-GB" sz="16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excluding 100s, Local Health Delays and CM (case management).</a:t>
            </a:r>
            <a:endParaRPr lang="en-GB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000" b="1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Edinburgh HSCP patients in WGH wards 50,51</a:t>
            </a:r>
            <a:r>
              <a:rPr lang="en-GB" sz="20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GB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4B206D-E6BF-3AB5-EDC3-F09D039AE85C}"/>
              </a:ext>
            </a:extLst>
          </p:cNvPr>
          <p:cNvSpPr txBox="1"/>
          <p:nvPr/>
        </p:nvSpPr>
        <p:spPr>
          <a:xfrm>
            <a:off x="8425905" y="2305615"/>
            <a:ext cx="346159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GB" sz="2000" dirty="0">
                <a:ea typeface="Calibri" panose="020F0502020204030204" pitchFamily="34" charset="0"/>
                <a:cs typeface="Times New Roman" panose="02020603050405020304" pitchFamily="18" charset="0"/>
              </a:rPr>
              <a:t>Oct 2023 – Jan 2024: S</a:t>
            </a: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ustained general downward trend in Occupied Bed Days lost to delay and </a:t>
            </a:r>
            <a:r>
              <a:rPr lang="en-GB" sz="2000" dirty="0">
                <a:ea typeface="Calibri" panose="020F0502020204030204" pitchFamily="34" charset="0"/>
                <a:cs typeface="Times New Roman" panose="02020603050405020304" pitchFamily="18" charset="0"/>
              </a:rPr>
              <a:t>sustained</a:t>
            </a: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improvement throughout 2023.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3481265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>
                <a:latin typeface="+mn-lt"/>
              </a:rPr>
              <a:t> </a:t>
            </a:r>
            <a:br>
              <a:rPr lang="en-GB" dirty="0"/>
            </a:br>
            <a:endParaRPr lang="en-GB" dirty="0"/>
          </a:p>
        </p:txBody>
      </p:sp>
      <p:graphicFrame>
        <p:nvGraphicFramePr>
          <p:cNvPr id="16" name="Diagram 15">
            <a:extLst>
              <a:ext uri="{FF2B5EF4-FFF2-40B4-BE49-F238E27FC236}">
                <a16:creationId xmlns:a16="http://schemas.microsoft.com/office/drawing/2014/main" id="{59592FED-0B2C-426A-B812-EB04DFA91E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0788177"/>
              </p:ext>
            </p:extLst>
          </p:nvPr>
        </p:nvGraphicFramePr>
        <p:xfrm>
          <a:off x="495300" y="2524656"/>
          <a:ext cx="5291666" cy="36153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1" name="Rectangle 20">
            <a:extLst>
              <a:ext uri="{FF2B5EF4-FFF2-40B4-BE49-F238E27FC236}">
                <a16:creationId xmlns:a16="http://schemas.microsoft.com/office/drawing/2014/main" id="{A32C7DF4-4BEE-4891-822D-407DEE60BEAF}"/>
              </a:ext>
            </a:extLst>
          </p:cNvPr>
          <p:cNvSpPr/>
          <p:nvPr/>
        </p:nvSpPr>
        <p:spPr>
          <a:xfrm>
            <a:off x="1052625" y="562561"/>
            <a:ext cx="4177015" cy="13255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accent1">
                    <a:lumMod val="50000"/>
                  </a:schemeClr>
                </a:solidFill>
              </a:rPr>
              <a:t>Spin-off Benefits </a:t>
            </a:r>
          </a:p>
        </p:txBody>
      </p:sp>
      <p:pic>
        <p:nvPicPr>
          <p:cNvPr id="3" name="Picture 2" descr="A graph with numbers and a line&#10;&#10;Description automatically generated">
            <a:extLst>
              <a:ext uri="{FF2B5EF4-FFF2-40B4-BE49-F238E27FC236}">
                <a16:creationId xmlns:a16="http://schemas.microsoft.com/office/drawing/2014/main" id="{6A2B2B2F-E9BD-70BE-951A-044033E7B0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8381" y="365127"/>
            <a:ext cx="5291666" cy="3287096"/>
          </a:xfrm>
          <a:prstGeom prst="rect">
            <a:avLst/>
          </a:prstGeom>
        </p:spPr>
      </p:pic>
      <p:pic>
        <p:nvPicPr>
          <p:cNvPr id="5" name="Picture 4" descr="A graph with numbers and a line&#10;&#10;Description automatically generated">
            <a:extLst>
              <a:ext uri="{FF2B5EF4-FFF2-40B4-BE49-F238E27FC236}">
                <a16:creationId xmlns:a16="http://schemas.microsoft.com/office/drawing/2014/main" id="{6C02A206-019A-B9D0-4DAF-4692B77406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14738" y="3792453"/>
            <a:ext cx="5222687" cy="292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6174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2A6C1513-BCDF-7E2C-55A6-C35B11EF0E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520" y="803562"/>
            <a:ext cx="5334000" cy="4835238"/>
          </a:xfrm>
          <a:prstGeom prst="rect">
            <a:avLst/>
          </a:prstGeom>
        </p:spPr>
      </p:pic>
      <p:pic>
        <p:nvPicPr>
          <p:cNvPr id="7" name="Content Placeholder 6" descr="A road with text overlay&#10;&#10;Description automatically generated">
            <a:extLst>
              <a:ext uri="{FF2B5EF4-FFF2-40B4-BE49-F238E27FC236}">
                <a16:creationId xmlns:a16="http://schemas.microsoft.com/office/drawing/2014/main" id="{ECB4CDEB-34EA-20C9-0DC1-28405F7E76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370" y="1920240"/>
            <a:ext cx="3257550" cy="2875280"/>
          </a:xfrm>
        </p:spPr>
      </p:pic>
    </p:spTree>
    <p:extLst>
      <p:ext uri="{BB962C8B-B14F-4D97-AF65-F5344CB8AC3E}">
        <p14:creationId xmlns:p14="http://schemas.microsoft.com/office/powerpoint/2010/main" val="7516428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FEB02513B65D4BBC8FFD029EAE06D6" ma:contentTypeVersion="10" ma:contentTypeDescription="Create a new document." ma:contentTypeScope="" ma:versionID="0df6d6c0825376269ce402eaff6a683c">
  <xsd:schema xmlns:xsd="http://www.w3.org/2001/XMLSchema" xmlns:xs="http://www.w3.org/2001/XMLSchema" xmlns:p="http://schemas.microsoft.com/office/2006/metadata/properties" xmlns:ns2="96d4c66f-4ed4-4da6-8a80-143945a38e51" xmlns:ns3="50dfd736-0c3e-4b5f-b578-dbf295d5c052" targetNamespace="http://schemas.microsoft.com/office/2006/metadata/properties" ma:root="true" ma:fieldsID="03ab8aed8c36a07f1645f87770a46ff9" ns2:_="" ns3:_="">
    <xsd:import namespace="96d4c66f-4ed4-4da6-8a80-143945a38e51"/>
    <xsd:import namespace="50dfd736-0c3e-4b5f-b578-dbf295d5c05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d4c66f-4ed4-4da6-8a80-143945a38e5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dfd736-0c3e-4b5f-b578-dbf295d5c052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metadata xmlns="http://www.objective.com/ecm/document/metadata/53D26341A57B383EE0540010E0463CCA" version="1.0.0">
  <systemFields>
    <field name="Objective-Id">
      <value order="0">A38812861</value>
    </field>
    <field name="Objective-Title">
      <value order="0">2022 - NHS Scotland Event - Title Slide</value>
    </field>
    <field name="Objective-Description">
      <value order="0"/>
    </field>
    <field name="Objective-CreationStamp">
      <value order="0">2022-06-24T09:16:52Z</value>
    </field>
    <field name="Objective-IsApproved">
      <value order="0">false</value>
    </field>
    <field name="Objective-IsPublished">
      <value order="0">true</value>
    </field>
    <field name="Objective-DatePublished">
      <value order="0">2022-06-24T09:18:53Z</value>
    </field>
    <field name="Objective-ModificationStamp">
      <value order="0">2022-06-24T09:18:54Z</value>
    </field>
    <field name="Objective-Owner">
      <value order="0">Jaworska, Klaudia K (U453333)</value>
    </field>
    <field name="Objective-Path">
      <value order="0">Objective Global Folder:Classified Object:Classified Object:Jaworska, Klaudia K (U453333):Special Folder - Jaworska, Klaudia K (U453333):Handy - Jaworska, Klaudia K (U453333):NHS Scotland Event:Signage</value>
    </field>
    <field name="Objective-Parent">
      <value order="0">Signage</value>
    </field>
    <field name="Objective-State">
      <value order="0">Published</value>
    </field>
    <field name="Objective-VersionId">
      <value order="0">vA57450809</value>
    </field>
    <field name="Objective-Version">
      <value order="0">1.0</value>
    </field>
    <field name="Objective-VersionNumber">
      <value order="0">1</value>
    </field>
    <field name="Objective-VersionComment">
      <value order="0"/>
    </field>
    <field name="Objective-FileNumber">
      <value order="0"/>
    </field>
    <field name="Objective-Classification">
      <value order="0">OFFICIAL</value>
    </field>
    <field name="Objective-Caveats">
      <value order="0"/>
    </field>
  </systemFields>
  <catalogues>
    <catalogue name="Document Type Catalogue" type="type" ori="id:cA35">
      <field name="Objective-Date of Original">
        <value order="0"/>
      </field>
      <field name="Objective-Date Received">
        <value order="0"/>
      </field>
      <field name="Objective-SG Web Publication - Category">
        <value order="0"/>
      </field>
      <field name="Objective-SG Web Publication - Category 2 Classification">
        <value order="0"/>
      </field>
      <field name="Objective-Connect Creator">
        <value order="0"/>
      </field>
      <field name="Objective-Required Redaction">
        <value order="0"/>
      </field>
    </catalogue>
  </catalogues>
</metadata>
</file>

<file path=customXml/itemProps1.xml><?xml version="1.0" encoding="utf-8"?>
<ds:datastoreItem xmlns:ds="http://schemas.openxmlformats.org/officeDocument/2006/customXml" ds:itemID="{D356AF15-E301-4748-9D50-EC1F1035B2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6d4c66f-4ed4-4da6-8a80-143945a38e51"/>
    <ds:schemaRef ds:uri="50dfd736-0c3e-4b5f-b578-dbf295d5c0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64893D7-7673-499E-96D2-3209A943F95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53D26341A57B383EE0540010E0463CC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503</TotalTime>
  <Words>284</Words>
  <Application>Microsoft Office PowerPoint</Application>
  <PresentationFormat>Widescreen</PresentationFormat>
  <Paragraphs>40</Paragraphs>
  <Slides>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Wingdings</vt:lpstr>
      <vt:lpstr>Office Theme</vt:lpstr>
      <vt:lpstr>How Teamwork Triumphed  Improvement through Collaboration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Linda White</dc:creator>
  <cp:lastModifiedBy>Rose Reynolds</cp:lastModifiedBy>
  <cp:revision>22</cp:revision>
  <dcterms:created xsi:type="dcterms:W3CDTF">2013-05-09T10:58:45Z</dcterms:created>
  <dcterms:modified xsi:type="dcterms:W3CDTF">2024-06-18T08:15:16Z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32123</vt:lpwstr>
  </property>
  <property fmtid="{D5CDD505-2E9C-101B-9397-08002B2CF9AE}" pid="3" name="Objective-Id">
    <vt:lpwstr>A38812861</vt:lpwstr>
  </property>
  <property fmtid="{D5CDD505-2E9C-101B-9397-08002B2CF9AE}" pid="4" name="Objective-Title">
    <vt:lpwstr>2022 - NHS Scotland Event - Title Slide</vt:lpwstr>
  </property>
  <property fmtid="{D5CDD505-2E9C-101B-9397-08002B2CF9AE}" pid="5" name="Objective-Comment">
    <vt:lpwstr/>
  </property>
  <property fmtid="{D5CDD505-2E9C-101B-9397-08002B2CF9AE}" pid="6" name="Objective-CreationStamp">
    <vt:filetime>2022-06-24T09:16:52Z</vt:filetime>
  </property>
  <property fmtid="{D5CDD505-2E9C-101B-9397-08002B2CF9AE}" pid="7" name="Objective-IsApproved">
    <vt:bool>false</vt:bool>
  </property>
  <property fmtid="{D5CDD505-2E9C-101B-9397-08002B2CF9AE}" pid="8" name="Objective-IsPublished">
    <vt:bool>true</vt:bool>
  </property>
  <property fmtid="{D5CDD505-2E9C-101B-9397-08002B2CF9AE}" pid="9" name="Objective-DatePublished">
    <vt:filetime>2022-06-24T09:18:53Z</vt:filetime>
  </property>
  <property fmtid="{D5CDD505-2E9C-101B-9397-08002B2CF9AE}" pid="10" name="Objective-ModificationStamp">
    <vt:filetime>2022-06-24T09:18:54Z</vt:filetime>
  </property>
  <property fmtid="{D5CDD505-2E9C-101B-9397-08002B2CF9AE}" pid="11" name="Objective-Owner">
    <vt:lpwstr>Jaworska, Klaudia K (U453333)</vt:lpwstr>
  </property>
  <property fmtid="{D5CDD505-2E9C-101B-9397-08002B2CF9AE}" pid="12" name="Objective-Path">
    <vt:lpwstr>Objective Global Folder:Classified Object:Classified Object:Jaworska, Klaudia K (U453333):Special Folder - Jaworska, Klaudia K (U453333):Handy - Jaworska, Klaudia K (U453333):NHS Scotland Event:Signage</vt:lpwstr>
  </property>
  <property fmtid="{D5CDD505-2E9C-101B-9397-08002B2CF9AE}" pid="13" name="Objective-Parent">
    <vt:lpwstr>Signage</vt:lpwstr>
  </property>
  <property fmtid="{D5CDD505-2E9C-101B-9397-08002B2CF9AE}" pid="14" name="Objective-State">
    <vt:lpwstr>Published</vt:lpwstr>
  </property>
  <property fmtid="{D5CDD505-2E9C-101B-9397-08002B2CF9AE}" pid="15" name="Objective-Version">
    <vt:lpwstr>1.0</vt:lpwstr>
  </property>
  <property fmtid="{D5CDD505-2E9C-101B-9397-08002B2CF9AE}" pid="16" name="Objective-VersionNumber">
    <vt:r8>1</vt:r8>
  </property>
  <property fmtid="{D5CDD505-2E9C-101B-9397-08002B2CF9AE}" pid="17" name="Objective-VersionComment">
    <vt:lpwstr/>
  </property>
  <property fmtid="{D5CDD505-2E9C-101B-9397-08002B2CF9AE}" pid="18" name="Objective-FileNumber">
    <vt:lpwstr/>
  </property>
  <property fmtid="{D5CDD505-2E9C-101B-9397-08002B2CF9AE}" pid="19" name="Objective-Classification">
    <vt:lpwstr>OFFICIAL</vt:lpwstr>
  </property>
  <property fmtid="{D5CDD505-2E9C-101B-9397-08002B2CF9AE}" pid="20" name="Objective-Caveats">
    <vt:lpwstr/>
  </property>
  <property fmtid="{D5CDD505-2E9C-101B-9397-08002B2CF9AE}" pid="21" name="Objective-Date of Original [system]">
    <vt:lpwstr/>
  </property>
  <property fmtid="{D5CDD505-2E9C-101B-9397-08002B2CF9AE}" pid="22" name="Objective-Date Received [system]">
    <vt:lpwstr/>
  </property>
  <property fmtid="{D5CDD505-2E9C-101B-9397-08002B2CF9AE}" pid="23" name="Objective-SG Web Publication - Category [system]">
    <vt:lpwstr/>
  </property>
  <property fmtid="{D5CDD505-2E9C-101B-9397-08002B2CF9AE}" pid="24" name="Objective-SG Web Publication - Category 2 Classification [system]">
    <vt:lpwstr/>
  </property>
  <property fmtid="{D5CDD505-2E9C-101B-9397-08002B2CF9AE}" pid="25" name="Objective-Description">
    <vt:lpwstr/>
  </property>
  <property fmtid="{D5CDD505-2E9C-101B-9397-08002B2CF9AE}" pid="26" name="Objective-VersionId">
    <vt:lpwstr>vA57450809</vt:lpwstr>
  </property>
  <property fmtid="{D5CDD505-2E9C-101B-9397-08002B2CF9AE}" pid="27" name="Objective-Date of Original">
    <vt:lpwstr/>
  </property>
  <property fmtid="{D5CDD505-2E9C-101B-9397-08002B2CF9AE}" pid="28" name="Objective-Date Received">
    <vt:lpwstr/>
  </property>
  <property fmtid="{D5CDD505-2E9C-101B-9397-08002B2CF9AE}" pid="29" name="Objective-SG Web Publication - Category">
    <vt:lpwstr/>
  </property>
  <property fmtid="{D5CDD505-2E9C-101B-9397-08002B2CF9AE}" pid="30" name="Objective-SG Web Publication - Category 2 Classification">
    <vt:lpwstr/>
  </property>
  <property fmtid="{D5CDD505-2E9C-101B-9397-08002B2CF9AE}" pid="31" name="Objective-Connect Creator">
    <vt:lpwstr/>
  </property>
  <property fmtid="{D5CDD505-2E9C-101B-9397-08002B2CF9AE}" pid="32" name="Objective-Required Redaction">
    <vt:lpwstr/>
  </property>
</Properties>
</file>