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hnEBSx8D2vZjF1nvJPy+SCSXiS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3" name="Google Shape;1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304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1760" y="2260101"/>
            <a:ext cx="8164956" cy="3167328"/>
          </a:xfrm>
        </p:spPr>
        <p:txBody>
          <a:bodyPr>
            <a:normAutofit/>
          </a:bodyPr>
          <a:lstStyle/>
          <a:p>
            <a:r>
              <a:rPr lang="en-GB" sz="4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Impact of Transition in and out of the (COVID-19) pandemic for Care Experienced Young People</a:t>
            </a:r>
            <a:endParaRPr lang="en-US" sz="4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658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/>
          <p:nvPr/>
        </p:nvSpPr>
        <p:spPr>
          <a:xfrm>
            <a:off x="155224" y="305325"/>
            <a:ext cx="9453233" cy="5423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0" i="0" u="sng" strike="noStrike" cap="none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Nurses for Care Experienced Young People's Service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800" b="0" i="0" u="sng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en-GB" sz="2400" b="0" i="0" u="none" strike="noStrike" cap="none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Established to Improve health outcomes for Care Experienced Young People and to implement the Promise.</a:t>
            </a:r>
            <a:endParaRPr sz="2400" b="0" i="0" u="none" strike="noStrike" cap="none">
              <a:solidFill>
                <a:srgbClr val="00206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457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en-GB" sz="2400" b="0" i="0" u="none" strike="noStrike" cap="none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Care Leavers are between 4 or 5 times more likely, than  their peers, to attempt suicide. </a:t>
            </a:r>
            <a:r>
              <a:rPr lang="en-GB" sz="1400" b="0" i="0" u="none" strike="noStrike" cap="none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(NYAS, 2019)</a:t>
            </a:r>
            <a:endParaRPr sz="1400" b="0" i="0" u="none" strike="noStrike" cap="none">
              <a:solidFill>
                <a:srgbClr val="00206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marR="0" lvl="0" indent="-457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en-GB" sz="2400" b="0" i="0" u="none" strike="noStrike" cap="none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Feelings of anxiety have increased, in care leavers, by       86% during  lockdown</a:t>
            </a:r>
            <a:r>
              <a:rPr lang="en-GB" sz="1400" b="0" i="0" u="none" strike="noStrike" cap="none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.(The Children’s Society, 2020)</a:t>
            </a:r>
            <a:endParaRPr/>
          </a:p>
          <a:p>
            <a:pPr marL="457200" marR="0" lvl="0" indent="-457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en-GB" sz="2400" b="0" i="0" u="none" strike="noStrike" cap="none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75% of the young people living in residential houses meet   the criteria for a psychiatric disorder compared to 10% of  the general population.</a:t>
            </a:r>
            <a:r>
              <a:rPr lang="en-GB" sz="2800" b="0" i="0" u="none" strike="noStrike" cap="none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GB" sz="1400" b="0" i="0" u="none" strike="noStrike" cap="none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(NSPCC 2014; Coram Voice 2015, Social Marketing Foundation 2018)</a:t>
            </a:r>
            <a:endParaRPr sz="1400" b="0" i="0" u="none" strike="noStrike" cap="none">
              <a:solidFill>
                <a:srgbClr val="00206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177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862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 cap="flat" cmpd="sng">
            <a:solidFill>
              <a:srgbClr val="387DC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2" descr="Logo, company nam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54442" y="3037907"/>
            <a:ext cx="1462088" cy="782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"/>
          <p:cNvSpPr txBox="1"/>
          <p:nvPr/>
        </p:nvSpPr>
        <p:spPr>
          <a:xfrm>
            <a:off x="1136429" y="1756256"/>
            <a:ext cx="8419839" cy="397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marR="0" lvl="0" indent="-279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3"/>
          <p:cNvSpPr/>
          <p:nvPr/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862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"/>
          <p:cNvSpPr/>
          <p:nvPr/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 cap="flat" cmpd="sng">
            <a:solidFill>
              <a:srgbClr val="387DC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3" descr="Logo, company nam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54442" y="3037907"/>
            <a:ext cx="1462088" cy="78218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622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omic Sans MS"/>
              <a:buNone/>
            </a:pPr>
            <a:r>
              <a:rPr lang="en-GB" sz="2000" b="1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Trauma doesn’t just affect mental health...</a:t>
            </a:r>
            <a:endParaRPr sz="2000" b="1">
              <a:solidFill>
                <a:srgbClr val="00206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2" name="Google Shape;112;p3" descr="C:\Users\JLOliver\AppData\Local\Microsoft\Windows\Temporary Internet Files\Content.Outlook\O6VD4CZK\IMG_3658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315311" y="998483"/>
            <a:ext cx="10836166" cy="5859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 txBox="1"/>
          <p:nvPr/>
        </p:nvSpPr>
        <p:spPr>
          <a:xfrm>
            <a:off x="1136429" y="2278173"/>
            <a:ext cx="7673563" cy="3450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0" i="0" u="none" strike="noStrike" cap="none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CEYPS Through the Pandemic and Beyond Video</a:t>
            </a:r>
            <a:endParaRPr sz="2800" b="0" i="0" u="none" strike="noStrike" cap="none">
              <a:solidFill>
                <a:srgbClr val="00206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190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4"/>
          <p:cNvSpPr/>
          <p:nvPr/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862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/>
          <p:nvPr/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 cap="flat" cmpd="sng">
            <a:solidFill>
              <a:srgbClr val="387DC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Google Shape;120;p4" descr="Logo, company nam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54442" y="3037907"/>
            <a:ext cx="1462088" cy="782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Care experienced young people ">
            <a:hlinkClick r:id="" action="ppaction://media"/>
            <a:extLst>
              <a:ext uri="{FF2B5EF4-FFF2-40B4-BE49-F238E27FC236}">
                <a16:creationId xmlns:a16="http://schemas.microsoft.com/office/drawing/2014/main" id="{82C1085A-0DDC-4FA7-B77C-ABE426F78E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0250" y="340393"/>
            <a:ext cx="9265822" cy="6177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36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"/>
          <p:cNvSpPr txBox="1"/>
          <p:nvPr/>
        </p:nvSpPr>
        <p:spPr>
          <a:xfrm>
            <a:off x="1241837" y="2773778"/>
            <a:ext cx="7673563" cy="3450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900" marR="0" lvl="0" indent="-190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5"/>
          <p:cNvSpPr/>
          <p:nvPr/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862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 cap="flat" cmpd="sng">
            <a:solidFill>
              <a:srgbClr val="387DC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5" descr="Logo, company nam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54442" y="3037907"/>
            <a:ext cx="1462088" cy="782186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"/>
          <p:cNvSpPr txBox="1">
            <a:spLocks noGrp="1"/>
          </p:cNvSpPr>
          <p:nvPr>
            <p:ph type="title"/>
          </p:nvPr>
        </p:nvSpPr>
        <p:spPr>
          <a:xfrm>
            <a:off x="806669" y="680436"/>
            <a:ext cx="882080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omic Sans MS"/>
              <a:buNone/>
            </a:pPr>
            <a:r>
              <a:rPr lang="en-GB" sz="2800" dirty="0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Based on our learning from the Pandemic, there are some things we will continue to use and further develop....</a:t>
            </a:r>
            <a:endParaRPr sz="2800" dirty="0">
              <a:solidFill>
                <a:srgbClr val="00206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0" name="Google Shape;130;p5"/>
          <p:cNvSpPr txBox="1">
            <a:spLocks noGrp="1"/>
          </p:cNvSpPr>
          <p:nvPr>
            <p:ph type="body" idx="1"/>
          </p:nvPr>
        </p:nvSpPr>
        <p:spPr>
          <a:xfrm>
            <a:off x="465166" y="2441023"/>
            <a:ext cx="8789276" cy="3664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GB" sz="2400" dirty="0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continued use of technology approved by young people.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GB" sz="2400" dirty="0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Further develop a health assessment.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GB" sz="2400" dirty="0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Build on existing collaborative relationships.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GB" sz="2400" dirty="0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A service that is flexible and responsive to change.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solidFill>
                <a:srgbClr val="002060"/>
              </a:solidFill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 txBox="1"/>
          <p:nvPr/>
        </p:nvSpPr>
        <p:spPr>
          <a:xfrm>
            <a:off x="1136429" y="2278173"/>
            <a:ext cx="7673563" cy="3450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900" marR="0" lvl="0" indent="-190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862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 cap="flat" cmpd="sng">
            <a:solidFill>
              <a:srgbClr val="387DC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6" descr="Logo, company nam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54442" y="3037907"/>
            <a:ext cx="1462088" cy="782186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6"/>
          <p:cNvSpPr txBox="1">
            <a:spLocks noGrp="1"/>
          </p:cNvSpPr>
          <p:nvPr>
            <p:ph type="title"/>
          </p:nvPr>
        </p:nvSpPr>
        <p:spPr>
          <a:xfrm>
            <a:off x="827689" y="775028"/>
            <a:ext cx="87892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omic Sans MS"/>
              <a:buNone/>
            </a:pPr>
            <a:r>
              <a:rPr lang="en-GB" sz="2800" dirty="0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foundations that we have laid throughout the pandemic have resulted in new exciting service developments....</a:t>
            </a:r>
            <a:endParaRPr sz="2800" dirty="0">
              <a:solidFill>
                <a:srgbClr val="00206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0" name="Google Shape;140;p6"/>
          <p:cNvSpPr txBox="1">
            <a:spLocks noGrp="1"/>
          </p:cNvSpPr>
          <p:nvPr>
            <p:ph type="body" idx="1"/>
          </p:nvPr>
        </p:nvSpPr>
        <p:spPr>
          <a:xfrm>
            <a:off x="838200" y="2638097"/>
            <a:ext cx="8244254" cy="3538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GB" sz="2400" dirty="0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Young People’s advisory group.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GB" sz="2400" dirty="0" err="1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QR</a:t>
            </a:r>
            <a:r>
              <a:rPr lang="en-GB" sz="2400" dirty="0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 codes for information on the service and qualitative and quantitative data.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GB" sz="2400" dirty="0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Unaccompanied asylum-seeking children.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GB" sz="2400" dirty="0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Women’s Custody Unit.</a:t>
            </a:r>
            <a:endParaRPr sz="2400" dirty="0">
              <a:solidFill>
                <a:srgbClr val="00206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 txBox="1"/>
          <p:nvPr/>
        </p:nvSpPr>
        <p:spPr>
          <a:xfrm>
            <a:off x="1136429" y="2278173"/>
            <a:ext cx="7673563" cy="3450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900" marR="0" lvl="0" indent="-190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/>
          <p:nvPr/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862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 cap="flat" cmpd="sng">
            <a:solidFill>
              <a:srgbClr val="387DC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7" descr="Logo, company nam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54442" y="3037907"/>
            <a:ext cx="1462088" cy="782186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>
            <a:spLocks noGrp="1"/>
          </p:cNvSpPr>
          <p:nvPr>
            <p:ph type="ctrTitle"/>
          </p:nvPr>
        </p:nvSpPr>
        <p:spPr>
          <a:xfrm>
            <a:off x="2017986" y="2133600"/>
            <a:ext cx="5559973" cy="95644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BE9E9"/>
              </a:buClr>
              <a:buSzPct val="100000"/>
              <a:buFont typeface="Comic Sans MS"/>
              <a:buNone/>
            </a:pPr>
            <a:r>
              <a:rPr lang="en-GB" b="1">
                <a:solidFill>
                  <a:srgbClr val="EBE9E9"/>
                </a:solidFill>
                <a:latin typeface="Comic Sans MS"/>
                <a:ea typeface="Comic Sans MS"/>
                <a:cs typeface="Comic Sans MS"/>
                <a:sym typeface="Comic Sans MS"/>
              </a:rPr>
              <a:t>Any Questions?</a:t>
            </a:r>
            <a:endParaRPr b="1">
              <a:solidFill>
                <a:srgbClr val="EBE9E9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0" name="Google Shape;150;p7"/>
          <p:cNvSpPr txBox="1">
            <a:spLocks noGrp="1"/>
          </p:cNvSpPr>
          <p:nvPr>
            <p:ph type="subTitle" idx="1"/>
          </p:nvPr>
        </p:nvSpPr>
        <p:spPr>
          <a:xfrm>
            <a:off x="409903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None/>
            </a:pPr>
            <a:r>
              <a:rPr lang="en-GB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We hope you have enjoyed our presentation and would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None/>
            </a:pPr>
            <a:r>
              <a:rPr lang="en-GB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welcome your questions.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400"/>
              <a:buNone/>
            </a:pPr>
            <a:r>
              <a:rPr lang="en-GB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For further information on the service please call our team on 01382 660111 ext 55429 or 55428.</a:t>
            </a:r>
            <a:endParaRPr>
              <a:solidFill>
                <a:srgbClr val="00206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270</Words>
  <Application>Microsoft Office PowerPoint</Application>
  <PresentationFormat>Widescreen</PresentationFormat>
  <Paragraphs>23</Paragraphs>
  <Slides>7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Office Theme</vt:lpstr>
      <vt:lpstr>The Impact of Transition in and out of the (COVID-19) pandemic for Care Experienced Young People</vt:lpstr>
      <vt:lpstr>PowerPoint Presentation</vt:lpstr>
      <vt:lpstr>Trauma doesn’t just affect mental health...</vt:lpstr>
      <vt:lpstr>PowerPoint Presentation</vt:lpstr>
      <vt:lpstr>Based on our learning from the Pandemic, there are some things we will continue to use and further develop....</vt:lpstr>
      <vt:lpstr>The foundations that we have laid throughout the pandemic have resulted in new exciting service developments....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Impact of Transition in and out of the (COVID-19) pandemic for Care Experienced Young People</dc:title>
  <dc:creator>Murison L (Laura)</dc:creator>
  <cp:lastModifiedBy>Techs</cp:lastModifiedBy>
  <cp:revision>3</cp:revision>
  <dcterms:created xsi:type="dcterms:W3CDTF">2021-04-14T11:10:02Z</dcterms:created>
  <dcterms:modified xsi:type="dcterms:W3CDTF">2022-06-21T10:27:01Z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A37139660</vt:lpwstr>
  </property>
  <property fmtid="{D5CDD505-2E9C-101B-9397-08002B2CF9AE}" pid="4" name="Objective-Title">
    <vt:lpwstr>2022 - NHS Scotland Event - Programme - Template Title Slide</vt:lpwstr>
  </property>
  <property fmtid="{D5CDD505-2E9C-101B-9397-08002B2CF9AE}" pid="5" name="Objective-Description">
    <vt:lpwstr/>
  </property>
  <property fmtid="{D5CDD505-2E9C-101B-9397-08002B2CF9AE}" pid="6" name="Objective-CreationStamp">
    <vt:filetime>2022-03-23T11:02:36Z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2022-03-23T11:02:35Z</vt:filetime>
  </property>
  <property fmtid="{D5CDD505-2E9C-101B-9397-08002B2CF9AE}" pid="10" name="Objective-ModificationStamp">
    <vt:filetime>2022-03-23T11:02:36Z</vt:filetime>
  </property>
  <property fmtid="{D5CDD505-2E9C-101B-9397-08002B2CF9AE}" pid="11" name="Objective-Owner">
    <vt:lpwstr>Howitt, Fiona (Z619815)</vt:lpwstr>
  </property>
  <property fmtid="{D5CDD505-2E9C-101B-9397-08002B2CF9AE}" pid="12" name="Objective-Path">
    <vt:lpwstr>Objective Global Folder:SG File Plan:Health, nutrition and care:National Health Service (NHS):General:Casework: National Health Service (NHS) - general:DG Health - Business Management and Support: Communications: NHS Scotland Event 2022: 2021-2026</vt:lpwstr>
  </property>
  <property fmtid="{D5CDD505-2E9C-101B-9397-08002B2CF9AE}" pid="13" name="Objective-Parent">
    <vt:lpwstr>DG Health - Business Management and Support: Communications: NHS Scotland Event 2022: 2021-2026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vA54927548</vt:lpwstr>
  </property>
  <property fmtid="{D5CDD505-2E9C-101B-9397-08002B2CF9AE}" pid="16" name="Objective-Version">
    <vt:lpwstr>1.0</vt:lpwstr>
  </property>
  <property fmtid="{D5CDD505-2E9C-101B-9397-08002B2CF9AE}" pid="17" name="Objective-VersionNumber">
    <vt:r8>1</vt:r8>
  </property>
  <property fmtid="{D5CDD505-2E9C-101B-9397-08002B2CF9AE}" pid="18" name="Objective-VersionComment">
    <vt:lpwstr>First version</vt:lpwstr>
  </property>
  <property fmtid="{D5CDD505-2E9C-101B-9397-08002B2CF9AE}" pid="19" name="Objective-FileNumber">
    <vt:lpwstr>PROJ/46489</vt:lpwstr>
  </property>
  <property fmtid="{D5CDD505-2E9C-101B-9397-08002B2CF9AE}" pid="20" name="Objective-Classification">
    <vt:lpwstr>OFFICIAL</vt:lpwstr>
  </property>
  <property fmtid="{D5CDD505-2E9C-101B-9397-08002B2CF9AE}" pid="21" name="Objective-Caveats">
    <vt:lpwstr>Caveat for access to SG Fileplan</vt:lpwstr>
  </property>
  <property fmtid="{D5CDD505-2E9C-101B-9397-08002B2CF9AE}" pid="22" name="Objective-Date of Original">
    <vt:lpwstr/>
  </property>
  <property fmtid="{D5CDD505-2E9C-101B-9397-08002B2CF9AE}" pid="23" name="Objective-Date Received">
    <vt:lpwstr/>
  </property>
  <property fmtid="{D5CDD505-2E9C-101B-9397-08002B2CF9AE}" pid="24" name="Objective-SG Web Publication - Category">
    <vt:lpwstr/>
  </property>
  <property fmtid="{D5CDD505-2E9C-101B-9397-08002B2CF9AE}" pid="25" name="Objective-SG Web Publication - Category 2 Classification">
    <vt:lpwstr/>
  </property>
  <property fmtid="{D5CDD505-2E9C-101B-9397-08002B2CF9AE}" pid="26" name="Objective-Connect Creator">
    <vt:lpwstr/>
  </property>
  <property fmtid="{D5CDD505-2E9C-101B-9397-08002B2CF9AE}" pid="27" name="Objective-Required Redaction">
    <vt:lpwstr/>
  </property>
</Properties>
</file>