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7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12192000" cy="6858000"/>
  <p:notesSz cx="6858000" cy="9144000"/>
  <p:embeddedFontLst>
    <p:embeddedFont>
      <p:font typeface="Calibri" panose="020F0502020204030204" pitchFamily="34" charset="0"/>
      <p:regular r:id="rId80"/>
      <p:bold r:id="rId81"/>
      <p:italic r:id="rId82"/>
      <p:boldItalic r:id="rId83"/>
    </p:embeddedFont>
    <p:embeddedFont>
      <p:font typeface="Century Gothic" panose="020B0502020202020204" pitchFamily="34" charset="0"/>
      <p:regular r:id="rId84"/>
      <p:bold r:id="rId85"/>
      <p:italic r:id="rId86"/>
      <p:boldItalic r:id="rId8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8" roundtripDataSignature="AMtx7mhiEbEpnFdxeEr5cfSwkF11dG40h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444523-17B5-4599-BFB0-E28C0BDB5D85}">
  <a:tblStyle styleId="{2C444523-17B5-4599-BFB0-E28C0BDB5D85}"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3"/>
  </p:normalViewPr>
  <p:slideViewPr>
    <p:cSldViewPr snapToGrid="0" snapToObjects="1">
      <p:cViewPr varScale="1">
        <p:scale>
          <a:sx n="117" d="100"/>
          <a:sy n="117" d="100"/>
        </p:scale>
        <p:origin x="36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5.fntdata"/><Relationship Id="rId89"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viewProps" Target="viewProp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font" Target="fonts/font1.fntdata"/><Relationship Id="rId85" Type="http://schemas.openxmlformats.org/officeDocument/2006/relationships/font" Target="fonts/font6.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4.fntdata"/><Relationship Id="rId88" Type="http://customschemas.google.com/relationships/presentationmetadata" Target="meta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font" Target="fonts/font2.fntdata"/><Relationship Id="rId86"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8.fntdata"/><Relationship Id="rId61" Type="http://schemas.openxmlformats.org/officeDocument/2006/relationships/slide" Target="slides/slide59.xml"/><Relationship Id="rId82" Type="http://schemas.openxmlformats.org/officeDocument/2006/relationships/font" Target="fonts/font3.fntdata"/><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www.healthaffairs.org/do/10.1377/hpb20140821.404487/full/healthpolicybrief_123.pdf" TargetMode="External"/><Relationship Id="rId2" Type="http://schemas.openxmlformats.org/officeDocument/2006/relationships/slide" Target="../slides/slide59.xml"/><Relationship Id="rId1" Type="http://schemas.openxmlformats.org/officeDocument/2006/relationships/notesMaster" Target="../notesMasters/notesMaster1.xml"/><Relationship Id="rId4" Type="http://schemas.openxmlformats.org/officeDocument/2006/relationships/hyperlink" Target="https://www.sycamoreinstitutetn.org/2018/07/18/drivers-of-health/#!" TargetMode="Externa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0" name="Google Shape;37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6" name="Google Shape;37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9" name="Google Shape;38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0" name="Google Shape;40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6" name="Google Shape;42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5" name="Google Shape;44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2" name="Google Shape;46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6" name="Google Shape;47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7" name="Google Shape;48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6" name="Google Shape;49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0" name="Google Shape;51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9" name="Google Shape;53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2" name="Google Shape;58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1" name="Google Shape;60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6" name="Google Shape;61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8" name="Google Shape;62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1" name="Google Shape;64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2" name="Google Shape;65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1" name="Google Shape;66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2" name="Google Shape;67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8" name="Google Shape;68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7" name="Google Shape;69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5" name="Google Shape;70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dc7b21709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4" name="Google Shape;714;gdc7b21709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0" name="Google Shape;72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1" name="Google Shape;73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sz="1200" b="0" i="0">
                <a:solidFill>
                  <a:schemeClr val="dk1"/>
                </a:solidFill>
                <a:latin typeface="Calibri"/>
                <a:ea typeface="Calibri"/>
                <a:cs typeface="Calibri"/>
                <a:sym typeface="Calibri"/>
              </a:rPr>
              <a:t>How TCM came about</a:t>
            </a:r>
            <a:endParaRPr/>
          </a:p>
        </p:txBody>
      </p:sp>
      <p:sp>
        <p:nvSpPr>
          <p:cNvPr id="732" name="Google Shape;73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6" name="Google Shape;74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sz="1200" b="0" i="0">
                <a:solidFill>
                  <a:schemeClr val="dk1"/>
                </a:solidFill>
                <a:latin typeface="Calibri"/>
                <a:ea typeface="Calibri"/>
                <a:cs typeface="Calibri"/>
                <a:sym typeface="Calibri"/>
              </a:rPr>
              <a:t>This demonstrates how health stepped up to support care</a:t>
            </a:r>
            <a:endParaRPr/>
          </a:p>
        </p:txBody>
      </p:sp>
      <p:sp>
        <p:nvSpPr>
          <p:cNvPr id="747" name="Google Shape;747;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7" name="Google Shape;757;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How we delivered – highlight reusing existing technology allowed us to scale up quickly</a:t>
            </a:r>
            <a:r>
              <a:rPr lang="en-GB" sz="1200" b="0" i="0">
                <a:solidFill>
                  <a:schemeClr val="dk1"/>
                </a:solidFill>
                <a:latin typeface="Calibri"/>
                <a:ea typeface="Calibri"/>
                <a:cs typeface="Calibri"/>
                <a:sym typeface="Calibri"/>
              </a:rPr>
              <a:t>​</a:t>
            </a:r>
            <a:br>
              <a:rPr lang="en-GB" sz="1200" b="0" i="0">
                <a:solidFill>
                  <a:schemeClr val="dk1"/>
                </a:solidFill>
                <a:latin typeface="Calibri"/>
                <a:ea typeface="Calibri"/>
                <a:cs typeface="Calibri"/>
                <a:sym typeface="Calibri"/>
              </a:rPr>
            </a:br>
            <a:r>
              <a:rPr lang="en-GB" sz="1200" b="0" i="0">
                <a:solidFill>
                  <a:schemeClr val="dk1"/>
                </a:solidFill>
                <a:latin typeface="Calibri"/>
                <a:ea typeface="Calibri"/>
                <a:cs typeface="Calibri"/>
                <a:sym typeface="Calibri"/>
              </a:rPr>
              <a:t>​</a:t>
            </a:r>
            <a:br>
              <a:rPr lang="en-GB" sz="1200" b="0" i="0">
                <a:solidFill>
                  <a:schemeClr val="dk1"/>
                </a:solidFill>
                <a:latin typeface="Calibri"/>
                <a:ea typeface="Calibri"/>
                <a:cs typeface="Calibri"/>
                <a:sym typeface="Calibri"/>
              </a:rPr>
            </a:br>
            <a:r>
              <a:rPr lang="en-GB" sz="1200" b="0" i="0" u="none" strike="noStrike">
                <a:solidFill>
                  <a:schemeClr val="dk1"/>
                </a:solidFill>
                <a:latin typeface="Calibri"/>
                <a:ea typeface="Calibri"/>
                <a:cs typeface="Calibri"/>
                <a:sym typeface="Calibri"/>
              </a:rPr>
              <a:t>Update on deployment – small and often, building confidence and trust in us as a technology supplier</a:t>
            </a:r>
            <a:endParaRPr/>
          </a:p>
        </p:txBody>
      </p:sp>
      <p:sp>
        <p:nvSpPr>
          <p:cNvPr id="758" name="Google Shape;758;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9" name="Google Shape;76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9" name="Google Shape;77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6" name="Google Shape;78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0" name="Google Shape;800;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0" name="Google Shape;81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0" name="Google Shape;82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0" name="Google Shape;830;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sz="1200" b="0" i="0">
                <a:solidFill>
                  <a:schemeClr val="dk1"/>
                </a:solidFill>
                <a:latin typeface="Calibri"/>
                <a:ea typeface="Calibri"/>
                <a:cs typeface="Calibri"/>
                <a:sym typeface="Calibri"/>
              </a:rPr>
              <a:t>Single source of data for multiple agencies</a:t>
            </a:r>
            <a:endParaRPr/>
          </a:p>
        </p:txBody>
      </p:sp>
      <p:sp>
        <p:nvSpPr>
          <p:cNvPr id="831" name="Google Shape;831;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2" name="Google Shape;842;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sz="1200" b="0" i="0">
                <a:solidFill>
                  <a:schemeClr val="dk1"/>
                </a:solidFill>
                <a:latin typeface="Calibri"/>
                <a:ea typeface="Calibri"/>
                <a:cs typeface="Calibri"/>
                <a:sym typeface="Calibri"/>
              </a:rPr>
              <a:t>This was giving something back to the care homes – their own dashboard</a:t>
            </a:r>
            <a:endParaRPr/>
          </a:p>
        </p:txBody>
      </p:sp>
      <p:sp>
        <p:nvSpPr>
          <p:cNvPr id="843" name="Google Shape;843;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3" name="Google Shape;853;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Want to cover:</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Lessons Learned – </a:t>
            </a:r>
            <a:r>
              <a:rPr lang="en-GB" sz="1200" b="0" i="0">
                <a:solidFill>
                  <a:schemeClr val="dk1"/>
                </a:solidFill>
                <a:latin typeface="Calibri"/>
                <a:ea typeface="Calibri"/>
                <a:cs typeface="Calibri"/>
                <a:sym typeface="Calibri"/>
              </a:rPr>
              <a:t>​</a:t>
            </a:r>
            <a:br>
              <a:rPr lang="en-GB" sz="1200" b="0" i="0">
                <a:solidFill>
                  <a:schemeClr val="dk1"/>
                </a:solidFill>
                <a:latin typeface="Calibri"/>
                <a:ea typeface="Calibri"/>
                <a:cs typeface="Calibri"/>
                <a:sym typeface="Calibri"/>
              </a:rPr>
            </a:br>
            <a:r>
              <a:rPr lang="en-GB" sz="1200" b="0" i="0" u="none" strike="noStrike">
                <a:solidFill>
                  <a:schemeClr val="dk1"/>
                </a:solidFill>
                <a:latin typeface="Calibri"/>
                <a:ea typeface="Calibri"/>
                <a:cs typeface="Calibri"/>
                <a:sym typeface="Calibri"/>
              </a:rPr>
              <a:t>Governance has to be baked in from start, otherwise can be a blocker</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Metrics on uptake helped us target users to promote uptake</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Metrics on use within homes and oversight partners help target to enourage adoption/buy in</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Metrics on what reports were being used and which weren’t – so we could focus on what was valuable</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Sharing data sources</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Have a clear purpose and define outcomes – otherwise scope creep</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Join the dots to maximise value</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a:solidFill>
                  <a:schemeClr val="dk1"/>
                </a:solidFill>
                <a:latin typeface="Calibri"/>
                <a:ea typeface="Calibri"/>
                <a:cs typeface="Calibri"/>
                <a:sym typeface="Calibri"/>
              </a:rPr>
              <a:t>​</a:t>
            </a:r>
            <a:br>
              <a:rPr lang="en-GB" sz="1200" b="0" i="0">
                <a:solidFill>
                  <a:schemeClr val="dk1"/>
                </a:solidFill>
                <a:latin typeface="Calibri"/>
                <a:ea typeface="Calibri"/>
                <a:cs typeface="Calibri"/>
                <a:sym typeface="Calibri"/>
              </a:rPr>
            </a:br>
            <a:r>
              <a:rPr lang="en-GB" sz="1200" b="0" i="0">
                <a:solidFill>
                  <a:schemeClr val="dk1"/>
                </a:solidFill>
                <a:latin typeface="Calibri"/>
                <a:ea typeface="Calibri"/>
                <a:cs typeface="Calibri"/>
                <a:sym typeface="Calibri"/>
              </a:rPr>
              <a:t>​</a:t>
            </a:r>
            <a:br>
              <a:rPr lang="en-GB" sz="1200" b="0" i="0">
                <a:solidFill>
                  <a:schemeClr val="dk1"/>
                </a:solidFill>
                <a:latin typeface="Calibri"/>
                <a:ea typeface="Calibri"/>
                <a:cs typeface="Calibri"/>
                <a:sym typeface="Calibri"/>
              </a:rPr>
            </a:br>
            <a:r>
              <a:rPr lang="en-GB" sz="1200" b="0" i="0" u="none" strike="noStrike">
                <a:solidFill>
                  <a:schemeClr val="dk1"/>
                </a:solidFill>
                <a:latin typeface="Calibri"/>
                <a:ea typeface="Calibri"/>
                <a:cs typeface="Calibri"/>
                <a:sym typeface="Calibri"/>
              </a:rPr>
              <a:t>What’s ahead?</a:t>
            </a:r>
            <a:r>
              <a:rPr lang="en-GB" sz="1200" b="0" i="0">
                <a:solidFill>
                  <a:schemeClr val="dk1"/>
                </a:solidFill>
                <a:latin typeface="Calibri"/>
                <a:ea typeface="Calibri"/>
                <a:cs typeface="Calibri"/>
                <a:sym typeface="Calibri"/>
              </a:rPr>
              <a:t>​</a:t>
            </a:r>
            <a:br>
              <a:rPr lang="en-GB" sz="1200" b="0" i="0">
                <a:solidFill>
                  <a:schemeClr val="dk1"/>
                </a:solidFill>
                <a:latin typeface="Calibri"/>
                <a:ea typeface="Calibri"/>
                <a:cs typeface="Calibri"/>
                <a:sym typeface="Calibri"/>
              </a:rPr>
            </a:br>
            <a:r>
              <a:rPr lang="en-GB" sz="1200" b="0" i="0" u="none" strike="noStrike">
                <a:solidFill>
                  <a:schemeClr val="dk1"/>
                </a:solidFill>
                <a:latin typeface="Calibri"/>
                <a:ea typeface="Calibri"/>
                <a:cs typeface="Calibri"/>
                <a:sym typeface="Calibri"/>
              </a:rPr>
              <a:t>Care homes asking for more functionality</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Use the technology platform we have in care homes to integrate health and care – anyone can build on the Turas platform, doesn’t have to be NES</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Want to do more to support the care homes and reduce the burden</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a:solidFill>
                  <a:schemeClr val="dk1"/>
                </a:solidFill>
                <a:latin typeface="Calibri"/>
                <a:ea typeface="Calibri"/>
                <a:cs typeface="Calibri"/>
                <a:sym typeface="Calibri"/>
              </a:rPr>
              <a:t>​</a:t>
            </a:r>
            <a:br>
              <a:rPr lang="en-GB" sz="1200" b="0" i="0">
                <a:solidFill>
                  <a:schemeClr val="dk1"/>
                </a:solidFill>
                <a:latin typeface="Calibri"/>
                <a:ea typeface="Calibri"/>
                <a:cs typeface="Calibri"/>
                <a:sym typeface="Calibri"/>
              </a:rPr>
            </a:b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Service improvement</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How boards can get involved</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Platform in sector – highlight positive response.  Highlight doesn’t have to be NES tech</a:t>
            </a: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854" name="Google Shape;854;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d9424f3cfd_0_5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4" name="Google Shape;864;gd9424f3cfd_0_5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gd9424f3cfd_0_6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70" name="Google Shape;870;gd9424f3cfd_0_6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Scotland has a strong tradition for innovation, and have an equally strong ambition to create sustainable services and grow the economy – so as yesterdays Dr Marvel pointed out, we also need to embrace this for not just the benefit of Heath and Care, but for wellbeing and economic development purposes </a:t>
            </a:r>
            <a:endParaRPr/>
          </a:p>
        </p:txBody>
      </p:sp>
      <p:sp>
        <p:nvSpPr>
          <p:cNvPr id="871" name="Google Shape;871;gd9424f3cfd_0_6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39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gd9424f3cfd_0_6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8" name="Google Shape;878;gd9424f3cfd_0_6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gd9424f3cfd_0_6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3" name="Google Shape;883;gd9424f3cfd_0_6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4" name="Google Shape;884;gd9424f3cfd_0_6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d9424f3cfd_0_6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9" name="Google Shape;889;gd9424f3cfd_0_6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gd9424f3cfd_0_6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7" name="Google Shape;897;gd9424f3cfd_0_6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gd9424f3cfd_0_6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7" name="Google Shape;907;gd9424f3cfd_0_6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8" name="Google Shape;908;gd9424f3cfd_0_6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d9424f3cfd_0_6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7" name="Google Shape;917;gd9424f3cfd_0_6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But this can only be realised if you start to merge the innovation streams… in my experience which is over 12 years working in this domain – my realisation is that the service needs much more attention to ensure they are ready, able and willing to change! And once they are we also need to be aware that the business model to purchase such as service also needs to be in place and ready to integrate into the system seamlessly.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a:t>So the interoperability and integrations is not just a technical challenge – in some respect that is the easy bit!</a:t>
            </a:r>
            <a:endParaRPr/>
          </a:p>
        </p:txBody>
      </p:sp>
      <p:sp>
        <p:nvSpPr>
          <p:cNvPr id="918" name="Google Shape;918;gd9424f3cfd_0_6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d9424f3cfd_0_6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4" name="Google Shape;924;gd9424f3cfd_0_6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gd9424f3cfd_0_6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9" name="Google Shape;929;gd9424f3cfd_0_6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Google Shape;933;gd9424f3cfd_0_6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4" name="Google Shape;934;gd9424f3cfd_0_6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Along with this shifting focus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a:t>Communities, citizens and places are getting smarter and at yesterday plenary a question was asked about Smart cities and urbanisation is an enormous movement with over 70% of population living in cities by 2050… so keep that in mind as I speak later about data integration and how IOT and new communication technology like 5G will start really enabling us to do things that we thought years ago would be impossible……</a:t>
            </a:r>
            <a:endParaRPr/>
          </a:p>
          <a:p>
            <a:pPr marL="0" lvl="0" indent="0" algn="l" rtl="0">
              <a:lnSpc>
                <a:spcPct val="100000"/>
              </a:lnSpc>
              <a:spcBef>
                <a:spcPts val="0"/>
              </a:spcBef>
              <a:spcAft>
                <a:spcPts val="0"/>
              </a:spcAft>
              <a:buSzPts val="1400"/>
              <a:buNone/>
            </a:pPr>
            <a:endParaRPr/>
          </a:p>
        </p:txBody>
      </p:sp>
      <p:sp>
        <p:nvSpPr>
          <p:cNvPr id="935" name="Google Shape;935;gd9424f3cfd_0_66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gd9424f3cfd_0_6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3" name="Google Shape;953;gd9424f3cfd_0_6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4" name="Google Shape;954;gd9424f3cfd_0_6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gd9424f3cfd_0_6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9" name="Google Shape;959;gd9424f3cfd_0_6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gd9424f3cfd_0_6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6" name="Google Shape;966;gd9424f3cfd_0_6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d9424f3cfd_0_7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1" name="Google Shape;971;gd9424f3cfd_0_7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So we all know how this world has looked in the past, with unsustainable resource being consumed in treating ill citizens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a:t>Less attention has always been given to help prevent and allow folk to live independently………</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a:t>The DHI vision is about shifting the balance of care and integration is at the heart of that…….</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72" name="Google Shape;972;gd9424f3cfd_0_7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gd9424f3cfd_0_7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3" name="Google Shape;983;gd9424f3cfd_0_7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gd9424f3cfd_0_7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8" name="Google Shape;988;gd9424f3cfd_0_7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gd9424f3cfd_0_7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3" name="Google Shape;993;gd9424f3cfd_0_7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gd9424f3cfd_0_7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8" name="Google Shape;998;gd9424f3cfd_0_7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d9424f3cfd_0_7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03" name="Google Shape;1003;gd9424f3cfd_0_7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b="1"/>
              <a:t>Citizen-centred data sharing</a:t>
            </a:r>
            <a:endParaRPr/>
          </a:p>
          <a:p>
            <a:pPr marL="0" lvl="0" indent="0" algn="l" rtl="0">
              <a:lnSpc>
                <a:spcPct val="100000"/>
              </a:lnSpc>
              <a:spcBef>
                <a:spcPts val="0"/>
              </a:spcBef>
              <a:spcAft>
                <a:spcPts val="0"/>
              </a:spcAft>
              <a:buSzPts val="1400"/>
              <a:buNone/>
            </a:pPr>
            <a:r>
              <a:rPr lang="en-GB"/>
              <a:t>The Scottish vision is that citizens will be able to access, add to and share a personalised view of their health and care information.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b="1"/>
              <a:t>Background</a:t>
            </a:r>
            <a:endParaRPr/>
          </a:p>
          <a:p>
            <a:pPr marL="0" lvl="0" indent="0" algn="l" rtl="0">
              <a:lnSpc>
                <a:spcPct val="100000"/>
              </a:lnSpc>
              <a:spcBef>
                <a:spcPts val="0"/>
              </a:spcBef>
              <a:spcAft>
                <a:spcPts val="0"/>
              </a:spcAft>
              <a:buSzPts val="1400"/>
              <a:buNone/>
            </a:pPr>
            <a:r>
              <a:rPr lang="en-GB"/>
              <a:t>The Scottish Government wants citizens to be able to access, add to and share a personalised view of their health and care information. This ‘portal’ would also allow individuals to communicate securely with health and care providers, book or change appointments, order repeat prescriptions and access ‘virtual clinics’.</a:t>
            </a:r>
            <a:endParaRPr/>
          </a:p>
          <a:p>
            <a:pPr marL="0" lvl="0" indent="0" algn="l" rtl="0">
              <a:lnSpc>
                <a:spcPct val="100000"/>
              </a:lnSpc>
              <a:spcBef>
                <a:spcPts val="0"/>
              </a:spcBef>
              <a:spcAft>
                <a:spcPts val="0"/>
              </a:spcAft>
              <a:buSzPts val="1400"/>
              <a:buNone/>
            </a:pPr>
            <a:r>
              <a:rPr lang="en-GB"/>
              <a:t>If this can be achieved with the necessary privacy, security and consent controls, then it could offer major benefits, such as greater convenience for patients and lower running costs for the NHS.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a:t>Two models are currently being looked at. One is to have centralised data accessed through a single, closed point of entry. A second is to have a more open IT infrastructure that allows different methods to be used to access the data, that would again be stored centrally.</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a:t>Although the first option is likely to be simpler, it also severely restricts citizen choice and the ability to develop more personalised services.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a:t>We're working with the Scottish Government on the next steps towards developing the necessary IT infrastructure that could work for the second model.</a:t>
            </a:r>
            <a:endParaRPr/>
          </a:p>
          <a:p>
            <a:pPr marL="0" lvl="0" indent="0" algn="l" rtl="0">
              <a:lnSpc>
                <a:spcPct val="100000"/>
              </a:lnSpc>
              <a:spcBef>
                <a:spcPts val="0"/>
              </a:spcBef>
              <a:spcAft>
                <a:spcPts val="0"/>
              </a:spcAft>
              <a:buSzPts val="1400"/>
              <a:buNone/>
            </a:pPr>
            <a:r>
              <a:rPr lang="en-GB"/>
              <a:t>This work will involve Scottish SMEs, charities and other groups with an interest in a more open, distributed and citizen-controlled model of data sharing.</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b="1"/>
              <a:t>Work to date</a:t>
            </a:r>
            <a:endParaRPr/>
          </a:p>
          <a:p>
            <a:pPr marL="0" lvl="0" indent="0" algn="l" rtl="0">
              <a:lnSpc>
                <a:spcPct val="100000"/>
              </a:lnSpc>
              <a:spcBef>
                <a:spcPts val="0"/>
              </a:spcBef>
              <a:spcAft>
                <a:spcPts val="0"/>
              </a:spcAft>
              <a:buSzPts val="1400"/>
              <a:buNone/>
            </a:pPr>
            <a:r>
              <a:rPr lang="en-GB"/>
              <a:t>Some work has already been carried out to scope out the steps necessary for proving the concept of a national patient portal. In parallel to this, we ran a two-year development project called Next Generation Digital Records with Scottish industry, academia and the Scottish Government.</a:t>
            </a:r>
            <a:endParaRPr/>
          </a:p>
          <a:p>
            <a:pPr marL="0" lvl="0" indent="0" algn="l" rtl="0">
              <a:lnSpc>
                <a:spcPct val="100000"/>
              </a:lnSpc>
              <a:spcBef>
                <a:spcPts val="0"/>
              </a:spcBef>
              <a:spcAft>
                <a:spcPts val="0"/>
              </a:spcAft>
              <a:buSzPts val="1400"/>
              <a:buNone/>
            </a:pPr>
            <a:endParaRPr/>
          </a:p>
        </p:txBody>
      </p:sp>
      <p:sp>
        <p:nvSpPr>
          <p:cNvPr id="1004" name="Google Shape;1004;gd9424f3cfd_0_7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a:solidFill>
                  <a:schemeClr val="dk1"/>
                </a:solidFill>
                <a:latin typeface="Calibri"/>
                <a:ea typeface="Calibri"/>
                <a:cs typeface="Calibri"/>
                <a:sym typeface="Calibri"/>
              </a:rPr>
              <a:t>57</a:t>
            </a:fld>
            <a:endParaRPr sz="1200">
              <a:solidFill>
                <a:schemeClr val="dk1"/>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gd9424f3cfd_0_7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0" name="Google Shape;1010;gd9424f3cfd_0_7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gd9424f3cfd_0_7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8" name="Google Shape;1018;gd9424f3cfd_0_7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The Relative Contribution of Multiple Determinants to Health, " Health Affairs Health Policy Brief, August 21, 2014.DOI: 10.1377/hpb20140821.404487</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sng" strike="noStrik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https://www.healthaffairs.org/do/10.1377/hpb20140821.404487/full/healthpolicybrief_123.pdf</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sng" strike="noStrik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https://www.sycamoreinstitutetn.org/2018/07/18/drivers-of-health/#!</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225 personal data items categorised in broad alignment with the drivers of health.</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r>
              <a:rPr lang="en-GB" sz="1200" b="0" i="0" u="none" strike="noStrike">
                <a:solidFill>
                  <a:schemeClr val="dk1"/>
                </a:solidFill>
                <a:latin typeface="Calibri"/>
                <a:ea typeface="Calibri"/>
                <a:cs typeface="Calibri"/>
                <a:sym typeface="Calibri"/>
              </a:rPr>
              <a:t>Link to harry burns</a:t>
            </a:r>
            <a:r>
              <a:rPr lang="en-GB" sz="1200" b="0" i="0">
                <a:solidFill>
                  <a:schemeClr val="dk1"/>
                </a:solidFill>
                <a:latin typeface="Calibri"/>
                <a:ea typeface="Calibri"/>
                <a:cs typeface="Calibri"/>
                <a:sym typeface="Calibri"/>
              </a:rPr>
              <a:t>​</a:t>
            </a:r>
            <a:endParaRPr/>
          </a:p>
          <a:p>
            <a:pPr marL="0" lvl="0" indent="0" algn="l" rtl="0">
              <a:lnSpc>
                <a:spcPct val="100000"/>
              </a:lnSpc>
              <a:spcBef>
                <a:spcPts val="0"/>
              </a:spcBef>
              <a:spcAft>
                <a:spcPts val="0"/>
              </a:spcAft>
              <a:buSzPts val="1400"/>
              <a:buNone/>
            </a:pPr>
            <a:endParaRPr/>
          </a:p>
        </p:txBody>
      </p:sp>
      <p:sp>
        <p:nvSpPr>
          <p:cNvPr id="1019" name="Google Shape;1019;gd9424f3cfd_0_7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d9424f3cfd_0_7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5" name="Google Shape;1025;gd9424f3cfd_0_7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d9424f3cfd_0_7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0" name="Google Shape;1030;gd9424f3cfd_0_7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gd9424f3cfd_0_7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5" name="Google Shape;1035;gd9424f3cfd_0_7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d9424f3cfd_0_7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1" name="Google Shape;1041;gd9424f3cfd_0_7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gd9424f3cfd_0_7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7" name="Google Shape;1047;gd9424f3cfd_0_7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But this can only be realised if you start to merge the innovation streams,,,,,,,,,,,,,in my experience which is over 12 years working in this domain – my realisation is that the service needs much more attention to ensure they are ready, able and willing to change! And once they are we also need to be aware that the business model to purchase such as service also needs to be in place and ready to integrate into the system seamlessly.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a:t>So the interoperability and integrations is not just a technical challenge – in some respect that is the easy bit!</a:t>
            </a:r>
            <a:endParaRPr/>
          </a:p>
        </p:txBody>
      </p:sp>
      <p:sp>
        <p:nvSpPr>
          <p:cNvPr id="1048" name="Google Shape;1048;gd9424f3cfd_0_76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p:cNvGrpSpPr/>
        <p:nvPr/>
      </p:nvGrpSpPr>
      <p:grpSpPr>
        <a:xfrm>
          <a:off x="0" y="0"/>
          <a:ext cx="0" cy="0"/>
          <a:chOff x="0" y="0"/>
          <a:chExt cx="0" cy="0"/>
        </a:xfrm>
      </p:grpSpPr>
      <p:sp>
        <p:nvSpPr>
          <p:cNvPr id="1068" name="Google Shape;1068;gd9424f3cfd_0_7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9" name="Google Shape;1069;gd9424f3cfd_0_7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gd9424f3cfd_0_7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7" name="Google Shape;1077;gd9424f3cfd_0_7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gd9424f3cfd_0_8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4" name="Google Shape;1084;gd9424f3cfd_0_8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gd9424f3cfd_0_8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9" name="Google Shape;1089;gd9424f3cfd_0_8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gd9424f3cfd_0_8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4" name="Google Shape;1094;gd9424f3cfd_0_8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d9424f3cfd_0_8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1" name="Google Shape;1101;gd9424f3cfd_0_8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7"/>
        <p:cNvGrpSpPr/>
        <p:nvPr/>
      </p:nvGrpSpPr>
      <p:grpSpPr>
        <a:xfrm>
          <a:off x="0" y="0"/>
          <a:ext cx="0" cy="0"/>
          <a:chOff x="0" y="0"/>
          <a:chExt cx="0" cy="0"/>
        </a:xfrm>
      </p:grpSpPr>
      <p:sp>
        <p:nvSpPr>
          <p:cNvPr id="1108" name="Google Shape;1108;gd9424f3cfd_0_8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9" name="Google Shape;1109;gd9424f3cfd_0_8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gd9424f3cfd_0_8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8" name="Google Shape;1118;gd9424f3cfd_0_8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2"/>
        <p:cNvGrpSpPr/>
        <p:nvPr/>
      </p:nvGrpSpPr>
      <p:grpSpPr>
        <a:xfrm>
          <a:off x="0" y="0"/>
          <a:ext cx="0" cy="0"/>
          <a:chOff x="0" y="0"/>
          <a:chExt cx="0" cy="0"/>
        </a:xfrm>
      </p:grpSpPr>
      <p:sp>
        <p:nvSpPr>
          <p:cNvPr id="1123" name="Google Shape;1123;gd9424f3cfd_0_8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4" name="Google Shape;1124;gd9424f3cfd_0_8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7"/>
        <p:cNvGrpSpPr/>
        <p:nvPr/>
      </p:nvGrpSpPr>
      <p:grpSpPr>
        <a:xfrm>
          <a:off x="0" y="0"/>
          <a:ext cx="0" cy="0"/>
          <a:chOff x="0" y="0"/>
          <a:chExt cx="0" cy="0"/>
        </a:xfrm>
      </p:grpSpPr>
      <p:sp>
        <p:nvSpPr>
          <p:cNvPr id="1128" name="Google Shape;1128;gd9424f3cfd_0_8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9" name="Google Shape;1129;gd9424f3cfd_0_8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gd9424f3cfd_0_8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4" name="Google Shape;1134;gd9424f3cfd_0_8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0"/>
        <p:cNvGrpSpPr/>
        <p:nvPr/>
      </p:nvGrpSpPr>
      <p:grpSpPr>
        <a:xfrm>
          <a:off x="0" y="0"/>
          <a:ext cx="0" cy="0"/>
          <a:chOff x="0" y="0"/>
          <a:chExt cx="0" cy="0"/>
        </a:xfrm>
      </p:grpSpPr>
      <p:sp>
        <p:nvSpPr>
          <p:cNvPr id="1141" name="Google Shape;114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2" name="Google Shape;114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linkedin.com/company/dhi-scotland/" TargetMode="External"/><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hyperlink" Target="https://twitter.com/dhiscotland" TargetMode="Externa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5"/>
        <p:cNvGrpSpPr/>
        <p:nvPr/>
      </p:nvGrpSpPr>
      <p:grpSpPr>
        <a:xfrm>
          <a:off x="0" y="0"/>
          <a:ext cx="0" cy="0"/>
          <a:chOff x="0" y="0"/>
          <a:chExt cx="0" cy="0"/>
        </a:xfrm>
      </p:grpSpPr>
      <p:pic>
        <p:nvPicPr>
          <p:cNvPr id="16" name="Google Shape;16;p40" descr="nhs_ppt_normal_v2.jp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12184497" cy="6858000"/>
          </a:xfrm>
          <a:prstGeom prst="rect">
            <a:avLst/>
          </a:prstGeom>
          <a:noFill/>
          <a:ln>
            <a:noFill/>
          </a:ln>
        </p:spPr>
      </p:pic>
      <p:sp>
        <p:nvSpPr>
          <p:cNvPr id="17" name="Google Shape;17;p40"/>
          <p:cNvSpPr txBox="1">
            <a:spLocks noGrp="1"/>
          </p:cNvSpPr>
          <p:nvPr>
            <p:ph type="title"/>
          </p:nvPr>
        </p:nvSpPr>
        <p:spPr>
          <a:xfrm>
            <a:off x="736410" y="236265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8" name="Google Shape;18;p40" descr="nhs_ppt_normal_v2.jpg"/>
          <p:cNvPicPr preferRelativeResize="0"/>
          <p:nvPr/>
        </p:nvPicPr>
        <p:blipFill rotWithShape="1">
          <a:blip r:embed="rId2" cstate="screen">
            <a:alphaModFix/>
            <a:extLst>
              <a:ext uri="{28A0092B-C50C-407E-A947-70E740481C1C}">
                <a14:useLocalDpi xmlns:a14="http://schemas.microsoft.com/office/drawing/2010/main"/>
              </a:ext>
            </a:extLst>
          </a:blip>
          <a:srcRect l="57727" t="58611" b="20695"/>
          <a:stretch/>
        </p:blipFill>
        <p:spPr>
          <a:xfrm>
            <a:off x="6815015" y="5276851"/>
            <a:ext cx="5150651" cy="1419225"/>
          </a:xfrm>
          <a:prstGeom prst="rect">
            <a:avLst/>
          </a:prstGeom>
          <a:noFill/>
          <a:ln>
            <a:noFill/>
          </a:ln>
        </p:spPr>
      </p:pic>
      <p:pic>
        <p:nvPicPr>
          <p:cNvPr id="19" name="Google Shape;19;p4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550400" y="5789898"/>
            <a:ext cx="2141418"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0"/>
        <p:cNvGrpSpPr/>
        <p:nvPr/>
      </p:nvGrpSpPr>
      <p:grpSpPr>
        <a:xfrm>
          <a:off x="0" y="0"/>
          <a:ext cx="0" cy="0"/>
          <a:chOff x="0" y="0"/>
          <a:chExt cx="0" cy="0"/>
        </a:xfrm>
      </p:grpSpPr>
      <p:sp>
        <p:nvSpPr>
          <p:cNvPr id="21" name="Google Shape;21;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4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
        <p:cNvGrpSpPr/>
        <p:nvPr/>
      </p:nvGrpSpPr>
      <p:grpSpPr>
        <a:xfrm>
          <a:off x="0" y="0"/>
          <a:ext cx="0" cy="0"/>
          <a:chOff x="0" y="0"/>
          <a:chExt cx="0" cy="0"/>
        </a:xfrm>
      </p:grpSpPr>
      <p:sp>
        <p:nvSpPr>
          <p:cNvPr id="28" name="Google Shape;28;p4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0" name="Google Shape;30;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
        <p:cNvGrpSpPr/>
        <p:nvPr/>
      </p:nvGrpSpPr>
      <p:grpSpPr>
        <a:xfrm>
          <a:off x="0" y="0"/>
          <a:ext cx="0" cy="0"/>
          <a:chOff x="0" y="0"/>
          <a:chExt cx="0" cy="0"/>
        </a:xfrm>
      </p:grpSpPr>
      <p:sp>
        <p:nvSpPr>
          <p:cNvPr id="40" name="Google Shape;40;p4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4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2" name="Google Shape;42;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3"/>
        <p:cNvGrpSpPr/>
        <p:nvPr/>
      </p:nvGrpSpPr>
      <p:grpSpPr>
        <a:xfrm>
          <a:off x="0" y="0"/>
          <a:ext cx="0" cy="0"/>
          <a:chOff x="0" y="0"/>
          <a:chExt cx="0" cy="0"/>
        </a:xfrm>
      </p:grpSpPr>
      <p:sp>
        <p:nvSpPr>
          <p:cNvPr id="64" name="Google Shape;64;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4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6" name="Google Shape;66;p4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4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3" name="Google Shape;73;p4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5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5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5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Front Page">
  <p:cSld name="Front Page">
    <p:spTree>
      <p:nvGrpSpPr>
        <p:cNvPr id="1" name="Shape 91"/>
        <p:cNvGrpSpPr/>
        <p:nvPr/>
      </p:nvGrpSpPr>
      <p:grpSpPr>
        <a:xfrm>
          <a:off x="0" y="0"/>
          <a:ext cx="0" cy="0"/>
          <a:chOff x="0" y="0"/>
          <a:chExt cx="0" cy="0"/>
        </a:xfrm>
      </p:grpSpPr>
      <p:pic>
        <p:nvPicPr>
          <p:cNvPr id="92" name="Google Shape;92;gd9424f3cfd_0_855"/>
          <p:cNvPicPr preferRelativeResize="0"/>
          <p:nvPr/>
        </p:nvPicPr>
        <p:blipFill rotWithShape="1">
          <a:blip r:embed="rId2">
            <a:alphaModFix/>
          </a:blip>
          <a:srcRect/>
          <a:stretch/>
        </p:blipFill>
        <p:spPr>
          <a:xfrm>
            <a:off x="1319161" y="2771117"/>
            <a:ext cx="4973199" cy="1032686"/>
          </a:xfrm>
          <a:prstGeom prst="rect">
            <a:avLst/>
          </a:prstGeom>
          <a:noFill/>
          <a:ln>
            <a:noFill/>
          </a:ln>
        </p:spPr>
      </p:pic>
      <p:pic>
        <p:nvPicPr>
          <p:cNvPr id="93" name="Google Shape;93;gd9424f3cfd_0_85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94" name="Google Shape;94;gd9424f3cfd_0_855"/>
          <p:cNvSpPr txBox="1">
            <a:spLocks noGrp="1"/>
          </p:cNvSpPr>
          <p:nvPr>
            <p:ph type="body" idx="1"/>
          </p:nvPr>
        </p:nvSpPr>
        <p:spPr>
          <a:xfrm>
            <a:off x="573165" y="5136092"/>
            <a:ext cx="5660700" cy="844500"/>
          </a:xfrm>
          <a:prstGeom prst="rect">
            <a:avLst/>
          </a:prstGeom>
          <a:noFill/>
          <a:ln>
            <a:noFill/>
          </a:ln>
        </p:spPr>
        <p:txBody>
          <a:bodyPr spcFirstLastPara="1" wrap="square" lIns="91425" tIns="46800" rIns="91425" bIns="45700" anchor="b" anchorCtr="0">
            <a:noAutofit/>
          </a:bodyPr>
          <a:lstStyle>
            <a:lvl1pPr marL="457200" marR="0" lvl="0" indent="-228600" algn="l" rtl="0">
              <a:lnSpc>
                <a:spcPct val="100000"/>
              </a:lnSpc>
              <a:spcBef>
                <a:spcPts val="0"/>
              </a:spcBef>
              <a:spcAft>
                <a:spcPts val="0"/>
              </a:spcAft>
              <a:buClr>
                <a:schemeClr val="lt1"/>
              </a:buClr>
              <a:buSzPts val="2200"/>
              <a:buFont typeface="Arial"/>
              <a:buNone/>
              <a:defRPr sz="22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95" name="Google Shape;95;gd9424f3cfd_0_855"/>
          <p:cNvSpPr txBox="1">
            <a:spLocks noGrp="1"/>
          </p:cNvSpPr>
          <p:nvPr>
            <p:ph type="body" idx="2"/>
          </p:nvPr>
        </p:nvSpPr>
        <p:spPr>
          <a:xfrm>
            <a:off x="573164" y="1010708"/>
            <a:ext cx="5660700" cy="428100"/>
          </a:xfrm>
          <a:prstGeom prst="rect">
            <a:avLst/>
          </a:prstGeom>
          <a:noFill/>
          <a:ln>
            <a:noFill/>
          </a:ln>
        </p:spPr>
        <p:txBody>
          <a:bodyPr spcFirstLastPara="1" wrap="square" lIns="91425" tIns="46800" rIns="91425" bIns="45700" anchor="b" anchorCtr="0">
            <a:noAutofit/>
          </a:bodyPr>
          <a:lstStyle>
            <a:lvl1pPr marL="457200" marR="0" lvl="0" indent="-228600" algn="l" rtl="0">
              <a:lnSpc>
                <a:spcPct val="100000"/>
              </a:lnSpc>
              <a:spcBef>
                <a:spcPts val="0"/>
              </a:spcBef>
              <a:spcAft>
                <a:spcPts val="0"/>
              </a:spcAft>
              <a:buClr>
                <a:srgbClr val="DC2284"/>
              </a:buClr>
              <a:buSzPts val="1600"/>
              <a:buFont typeface="Arial"/>
              <a:buNone/>
              <a:defRPr sz="1600" b="0" i="0" u="none" strike="noStrike" cap="none">
                <a:solidFill>
                  <a:srgbClr val="DC2284"/>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25">
          <p15:clr>
            <a:srgbClr val="FBAE40"/>
          </p15:clr>
        </p15:guide>
        <p15:guide id="3" pos="7423">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6"/>
        <p:cNvGrpSpPr/>
        <p:nvPr/>
      </p:nvGrpSpPr>
      <p:grpSpPr>
        <a:xfrm>
          <a:off x="0" y="0"/>
          <a:ext cx="0" cy="0"/>
          <a:chOff x="0" y="0"/>
          <a:chExt cx="0" cy="0"/>
        </a:xfrm>
      </p:grpSpPr>
      <p:pic>
        <p:nvPicPr>
          <p:cNvPr id="97" name="Google Shape;97;gd9424f3cfd_0_86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153525" y="574675"/>
            <a:ext cx="2578098" cy="788988"/>
          </a:xfrm>
          <a:prstGeom prst="rect">
            <a:avLst/>
          </a:prstGeom>
          <a:noFill/>
          <a:ln>
            <a:noFill/>
          </a:ln>
        </p:spPr>
      </p:pic>
      <p:sp>
        <p:nvSpPr>
          <p:cNvPr id="98" name="Google Shape;98;gd9424f3cfd_0_860"/>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9" name="Google Shape;99;gd9424f3cfd_0_860"/>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958FB0"/>
              </a:buClr>
              <a:buSzPts val="2400"/>
              <a:buFont typeface="Arial"/>
              <a:buNone/>
              <a:defRPr sz="2400" b="0" i="0" u="none" strike="noStrike" cap="none">
                <a:solidFill>
                  <a:srgbClr val="958FB0"/>
                </a:solidFill>
                <a:latin typeface="Calibri"/>
                <a:ea typeface="Calibri"/>
                <a:cs typeface="Calibri"/>
                <a:sym typeface="Calibri"/>
              </a:defRPr>
            </a:lvl1pPr>
            <a:lvl2pPr marL="914400" marR="0" lvl="1" indent="-228600" algn="l" rtl="0">
              <a:lnSpc>
                <a:spcPct val="90000"/>
              </a:lnSpc>
              <a:spcBef>
                <a:spcPts val="500"/>
              </a:spcBef>
              <a:spcAft>
                <a:spcPts val="0"/>
              </a:spcAft>
              <a:buClr>
                <a:srgbClr val="958FB0"/>
              </a:buClr>
              <a:buSzPts val="2000"/>
              <a:buFont typeface="Arial"/>
              <a:buNone/>
              <a:defRPr sz="2000" b="0" i="0" u="none" strike="noStrike" cap="none">
                <a:solidFill>
                  <a:srgbClr val="958FB0"/>
                </a:solidFill>
                <a:latin typeface="Calibri"/>
                <a:ea typeface="Calibri"/>
                <a:cs typeface="Calibri"/>
                <a:sym typeface="Calibri"/>
              </a:defRPr>
            </a:lvl2pPr>
            <a:lvl3pPr marL="1371600" marR="0" lvl="2" indent="-228600" algn="l" rtl="0">
              <a:lnSpc>
                <a:spcPct val="90000"/>
              </a:lnSpc>
              <a:spcBef>
                <a:spcPts val="500"/>
              </a:spcBef>
              <a:spcAft>
                <a:spcPts val="0"/>
              </a:spcAft>
              <a:buClr>
                <a:srgbClr val="958FB0"/>
              </a:buClr>
              <a:buSzPts val="1800"/>
              <a:buFont typeface="Arial"/>
              <a:buNone/>
              <a:defRPr sz="1800" b="0" i="0" u="none" strike="noStrike" cap="none">
                <a:solidFill>
                  <a:srgbClr val="958FB0"/>
                </a:solidFill>
                <a:latin typeface="Calibri"/>
                <a:ea typeface="Calibri"/>
                <a:cs typeface="Calibri"/>
                <a:sym typeface="Calibri"/>
              </a:defRPr>
            </a:lvl3pPr>
            <a:lvl4pPr marL="1828800" marR="0" lvl="3" indent="-228600" algn="l" rtl="0">
              <a:lnSpc>
                <a:spcPct val="90000"/>
              </a:lnSpc>
              <a:spcBef>
                <a:spcPts val="500"/>
              </a:spcBef>
              <a:spcAft>
                <a:spcPts val="0"/>
              </a:spcAft>
              <a:buClr>
                <a:srgbClr val="958FB0"/>
              </a:buClr>
              <a:buSzPts val="1600"/>
              <a:buFont typeface="Arial"/>
              <a:buNone/>
              <a:defRPr sz="1600" b="0" i="0" u="none" strike="noStrike" cap="none">
                <a:solidFill>
                  <a:srgbClr val="958FB0"/>
                </a:solidFill>
                <a:latin typeface="Calibri"/>
                <a:ea typeface="Calibri"/>
                <a:cs typeface="Calibri"/>
                <a:sym typeface="Calibri"/>
              </a:defRPr>
            </a:lvl4pPr>
            <a:lvl5pPr marL="2286000" marR="0" lvl="4" indent="-228600" algn="l" rtl="0">
              <a:lnSpc>
                <a:spcPct val="90000"/>
              </a:lnSpc>
              <a:spcBef>
                <a:spcPts val="500"/>
              </a:spcBef>
              <a:spcAft>
                <a:spcPts val="0"/>
              </a:spcAft>
              <a:buClr>
                <a:srgbClr val="958FB0"/>
              </a:buClr>
              <a:buSzPts val="1600"/>
              <a:buFont typeface="Arial"/>
              <a:buNone/>
              <a:defRPr sz="1600" b="0" i="0" u="none" strike="noStrike" cap="none">
                <a:solidFill>
                  <a:srgbClr val="958FB0"/>
                </a:solidFill>
                <a:latin typeface="Calibri"/>
                <a:ea typeface="Calibri"/>
                <a:cs typeface="Calibri"/>
                <a:sym typeface="Calibri"/>
              </a:defRPr>
            </a:lvl5pPr>
            <a:lvl6pPr marL="2743200" marR="0" lvl="5" indent="-228600" algn="l" rtl="0">
              <a:lnSpc>
                <a:spcPct val="90000"/>
              </a:lnSpc>
              <a:spcBef>
                <a:spcPts val="500"/>
              </a:spcBef>
              <a:spcAft>
                <a:spcPts val="0"/>
              </a:spcAft>
              <a:buClr>
                <a:srgbClr val="958FB0"/>
              </a:buClr>
              <a:buSzPts val="1600"/>
              <a:buFont typeface="Arial"/>
              <a:buNone/>
              <a:defRPr sz="1600" b="0" i="0" u="none" strike="noStrike" cap="none">
                <a:solidFill>
                  <a:srgbClr val="958FB0"/>
                </a:solidFill>
                <a:latin typeface="Calibri"/>
                <a:ea typeface="Calibri"/>
                <a:cs typeface="Calibri"/>
                <a:sym typeface="Calibri"/>
              </a:defRPr>
            </a:lvl6pPr>
            <a:lvl7pPr marL="3200400" marR="0" lvl="6" indent="-228600" algn="l" rtl="0">
              <a:lnSpc>
                <a:spcPct val="90000"/>
              </a:lnSpc>
              <a:spcBef>
                <a:spcPts val="500"/>
              </a:spcBef>
              <a:spcAft>
                <a:spcPts val="0"/>
              </a:spcAft>
              <a:buClr>
                <a:srgbClr val="958FB0"/>
              </a:buClr>
              <a:buSzPts val="1600"/>
              <a:buFont typeface="Arial"/>
              <a:buNone/>
              <a:defRPr sz="1600" b="0" i="0" u="none" strike="noStrike" cap="none">
                <a:solidFill>
                  <a:srgbClr val="958FB0"/>
                </a:solidFill>
                <a:latin typeface="Calibri"/>
                <a:ea typeface="Calibri"/>
                <a:cs typeface="Calibri"/>
                <a:sym typeface="Calibri"/>
              </a:defRPr>
            </a:lvl7pPr>
            <a:lvl8pPr marL="3657600" marR="0" lvl="7" indent="-228600" algn="l" rtl="0">
              <a:lnSpc>
                <a:spcPct val="90000"/>
              </a:lnSpc>
              <a:spcBef>
                <a:spcPts val="500"/>
              </a:spcBef>
              <a:spcAft>
                <a:spcPts val="0"/>
              </a:spcAft>
              <a:buClr>
                <a:srgbClr val="958FB0"/>
              </a:buClr>
              <a:buSzPts val="1600"/>
              <a:buFont typeface="Arial"/>
              <a:buNone/>
              <a:defRPr sz="1600" b="0" i="0" u="none" strike="noStrike" cap="none">
                <a:solidFill>
                  <a:srgbClr val="958FB0"/>
                </a:solidFill>
                <a:latin typeface="Calibri"/>
                <a:ea typeface="Calibri"/>
                <a:cs typeface="Calibri"/>
                <a:sym typeface="Calibri"/>
              </a:defRPr>
            </a:lvl8pPr>
            <a:lvl9pPr marL="4114800" marR="0" lvl="8" indent="-228600" algn="l" rtl="0">
              <a:lnSpc>
                <a:spcPct val="90000"/>
              </a:lnSpc>
              <a:spcBef>
                <a:spcPts val="500"/>
              </a:spcBef>
              <a:spcAft>
                <a:spcPts val="0"/>
              </a:spcAft>
              <a:buClr>
                <a:srgbClr val="958FB0"/>
              </a:buClr>
              <a:buSzPts val="1600"/>
              <a:buFont typeface="Arial"/>
              <a:buNone/>
              <a:defRPr sz="1600" b="0" i="0" u="none" strike="noStrike" cap="none">
                <a:solidFill>
                  <a:srgbClr val="958FB0"/>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0"/>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White slide Empty Belly">
  <p:cSld name="White slide Empty Belly">
    <p:spTree>
      <p:nvGrpSpPr>
        <p:cNvPr id="1" name="Shape 101"/>
        <p:cNvGrpSpPr/>
        <p:nvPr/>
      </p:nvGrpSpPr>
      <p:grpSpPr>
        <a:xfrm>
          <a:off x="0" y="0"/>
          <a:ext cx="0" cy="0"/>
          <a:chOff x="0" y="0"/>
          <a:chExt cx="0" cy="0"/>
        </a:xfrm>
      </p:grpSpPr>
      <p:cxnSp>
        <p:nvCxnSpPr>
          <p:cNvPr id="102" name="Google Shape;102;gd9424f3cfd_0_865"/>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cxnSp>
        <p:nvCxnSpPr>
          <p:cNvPr id="103" name="Google Shape;103;gd9424f3cfd_0_865"/>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sp>
        <p:nvSpPr>
          <p:cNvPr id="104" name="Google Shape;104;gd9424f3cfd_0_865"/>
          <p:cNvSpPr/>
          <p:nvPr/>
        </p:nvSpPr>
        <p:spPr>
          <a:xfrm>
            <a:off x="0" y="1472539"/>
            <a:ext cx="12192000" cy="4620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    v</a:t>
            </a:r>
            <a:endParaRPr sz="1400" b="0" i="0" u="none" strike="noStrike" cap="none">
              <a:solidFill>
                <a:srgbClr val="000000"/>
              </a:solidFill>
              <a:latin typeface="Arial"/>
              <a:ea typeface="Arial"/>
              <a:cs typeface="Arial"/>
              <a:sym typeface="Arial"/>
            </a:endParaRPr>
          </a:p>
        </p:txBody>
      </p:sp>
      <p:pic>
        <p:nvPicPr>
          <p:cNvPr id="105" name="Google Shape;105;gd9424f3cfd_0_86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106" name="Google Shape;106;gd9424f3cfd_0_865"/>
          <p:cNvSpPr txBox="1">
            <a:spLocks noGrp="1"/>
          </p:cNvSpPr>
          <p:nvPr>
            <p:ph type="body" idx="1"/>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07" name="Google Shape;107;gd9424f3cfd_0_865"/>
          <p:cNvSpPr txBox="1">
            <a:spLocks noGrp="1"/>
          </p:cNvSpPr>
          <p:nvPr>
            <p:ph type="title"/>
          </p:nvPr>
        </p:nvSpPr>
        <p:spPr>
          <a:xfrm>
            <a:off x="698171" y="669990"/>
            <a:ext cx="6037500" cy="2811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2400"/>
              <a:buFont typeface="Calibri"/>
              <a:buNone/>
              <a:defRPr sz="2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Wide image (Letterbox framing)">
  <p:cSld name="Wide image (Letterbox framing)">
    <p:spTree>
      <p:nvGrpSpPr>
        <p:cNvPr id="1" name="Shape 108"/>
        <p:cNvGrpSpPr/>
        <p:nvPr/>
      </p:nvGrpSpPr>
      <p:grpSpPr>
        <a:xfrm>
          <a:off x="0" y="0"/>
          <a:ext cx="0" cy="0"/>
          <a:chOff x="0" y="0"/>
          <a:chExt cx="0" cy="0"/>
        </a:xfrm>
      </p:grpSpPr>
      <p:sp>
        <p:nvSpPr>
          <p:cNvPr id="109" name="Google Shape;109;gd9424f3cfd_0_872"/>
          <p:cNvSpPr>
            <a:spLocks noGrp="1"/>
          </p:cNvSpPr>
          <p:nvPr>
            <p:ph type="pic" idx="2"/>
          </p:nvPr>
        </p:nvSpPr>
        <p:spPr>
          <a:xfrm>
            <a:off x="0" y="1472540"/>
            <a:ext cx="12192000" cy="46203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3200"/>
              <a:buFont typeface="Arial"/>
              <a:buNone/>
              <a:defRPr sz="32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pic>
        <p:nvPicPr>
          <p:cNvPr id="110" name="Google Shape;110;gd9424f3cfd_0_87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111" name="Google Shape;111;gd9424f3cfd_0_872"/>
          <p:cNvSpPr txBox="1">
            <a:spLocks noGrp="1"/>
          </p:cNvSpPr>
          <p:nvPr>
            <p:ph type="body" idx="1"/>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12" name="Google Shape;112;gd9424f3cfd_0_872"/>
          <p:cNvSpPr txBox="1">
            <a:spLocks noGrp="1"/>
          </p:cNvSpPr>
          <p:nvPr>
            <p:ph type="title"/>
          </p:nvPr>
        </p:nvSpPr>
        <p:spPr>
          <a:xfrm>
            <a:off x="698171" y="669990"/>
            <a:ext cx="6037500" cy="2811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2400"/>
              <a:buFont typeface="Calibri"/>
              <a:buNone/>
              <a:defRPr sz="2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xt Slide with Bullets &amp; Media insert">
  <p:cSld name="Text Slide with Bullets &amp; Media insert">
    <p:spTree>
      <p:nvGrpSpPr>
        <p:cNvPr id="1" name="Shape 113"/>
        <p:cNvGrpSpPr/>
        <p:nvPr/>
      </p:nvGrpSpPr>
      <p:grpSpPr>
        <a:xfrm>
          <a:off x="0" y="0"/>
          <a:ext cx="0" cy="0"/>
          <a:chOff x="0" y="0"/>
          <a:chExt cx="0" cy="0"/>
        </a:xfrm>
      </p:grpSpPr>
      <p:sp>
        <p:nvSpPr>
          <p:cNvPr id="114" name="Google Shape;114;gd9424f3cfd_0_877"/>
          <p:cNvSpPr txBox="1">
            <a:spLocks noGrp="1"/>
          </p:cNvSpPr>
          <p:nvPr>
            <p:ph type="title"/>
          </p:nvPr>
        </p:nvSpPr>
        <p:spPr>
          <a:xfrm>
            <a:off x="803275" y="1423446"/>
            <a:ext cx="6037500" cy="6339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2800"/>
              <a:buFont typeface="Calibri"/>
              <a:buNone/>
              <a:defRPr sz="2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5" name="Google Shape;115;gd9424f3cfd_0_877"/>
          <p:cNvSpPr txBox="1">
            <a:spLocks noGrp="1"/>
          </p:cNvSpPr>
          <p:nvPr>
            <p:ph type="body" idx="1"/>
          </p:nvPr>
        </p:nvSpPr>
        <p:spPr>
          <a:xfrm>
            <a:off x="838200" y="2278112"/>
            <a:ext cx="10813200" cy="3264900"/>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2pPr>
            <a:lvl3pPr marL="1371600" marR="0" lvl="2"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3pPr>
            <a:lvl4pPr marL="1828800" marR="0" lvl="3" indent="-292100" algn="l" rtl="0">
              <a:lnSpc>
                <a:spcPct val="90000"/>
              </a:lnSpc>
              <a:spcBef>
                <a:spcPts val="500"/>
              </a:spcBef>
              <a:spcAft>
                <a:spcPts val="0"/>
              </a:spcAft>
              <a:buClr>
                <a:schemeClr val="lt1"/>
              </a:buClr>
              <a:buSzPts val="1000"/>
              <a:buFont typeface="Arial"/>
              <a:buChar char="•"/>
              <a:defRPr sz="1000" b="0" i="0" u="none" strike="noStrike" cap="none">
                <a:solidFill>
                  <a:schemeClr val="lt1"/>
                </a:solidFill>
                <a:latin typeface="Calibri"/>
                <a:ea typeface="Calibri"/>
                <a:cs typeface="Calibri"/>
                <a:sym typeface="Calibri"/>
              </a:defRPr>
            </a:lvl4pPr>
            <a:lvl5pPr marL="2286000" marR="0" lvl="4" indent="-279400" algn="l" rtl="0">
              <a:lnSpc>
                <a:spcPct val="90000"/>
              </a:lnSpc>
              <a:spcBef>
                <a:spcPts val="500"/>
              </a:spcBef>
              <a:spcAft>
                <a:spcPts val="0"/>
              </a:spcAft>
              <a:buClr>
                <a:schemeClr val="lt1"/>
              </a:buClr>
              <a:buSzPts val="800"/>
              <a:buFont typeface="Arial"/>
              <a:buChar char="•"/>
              <a:defRPr sz="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6" name="Google Shape;116;gd9424f3cfd_0_87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117" name="Google Shape;117;gd9424f3cfd_0_877"/>
          <p:cNvSpPr txBox="1">
            <a:spLocks noGrp="1"/>
          </p:cNvSpPr>
          <p:nvPr>
            <p:ph type="body" idx="2"/>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Half page image &amp; text">
  <p:cSld name="Half page image &amp; text">
    <p:spTree>
      <p:nvGrpSpPr>
        <p:cNvPr id="1" name="Shape 118"/>
        <p:cNvGrpSpPr/>
        <p:nvPr/>
      </p:nvGrpSpPr>
      <p:grpSpPr>
        <a:xfrm>
          <a:off x="0" y="0"/>
          <a:ext cx="0" cy="0"/>
          <a:chOff x="0" y="0"/>
          <a:chExt cx="0" cy="0"/>
        </a:xfrm>
      </p:grpSpPr>
      <p:sp>
        <p:nvSpPr>
          <p:cNvPr id="119" name="Google Shape;119;gd9424f3cfd_0_882"/>
          <p:cNvSpPr>
            <a:spLocks noGrp="1"/>
          </p:cNvSpPr>
          <p:nvPr>
            <p:ph type="pic" idx="2"/>
          </p:nvPr>
        </p:nvSpPr>
        <p:spPr>
          <a:xfrm>
            <a:off x="0" y="513"/>
            <a:ext cx="5351400" cy="6857400"/>
          </a:xfrm>
          <a:prstGeom prst="rect">
            <a:avLst/>
          </a:prstGeom>
          <a:solidFill>
            <a:srgbClr val="3E2D73"/>
          </a:solidFill>
          <a:ln>
            <a:noFill/>
          </a:ln>
        </p:spPr>
        <p:txBody>
          <a:bodyPr spcFirstLastPara="1" wrap="square" lIns="91425" tIns="45700" rIns="91425" bIns="324000" anchor="b"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0" name="Google Shape;120;gd9424f3cfd_0_882"/>
          <p:cNvSpPr txBox="1">
            <a:spLocks noGrp="1"/>
          </p:cNvSpPr>
          <p:nvPr>
            <p:ph type="title"/>
          </p:nvPr>
        </p:nvSpPr>
        <p:spPr>
          <a:xfrm>
            <a:off x="5950310" y="1449069"/>
            <a:ext cx="4494600" cy="6339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2400"/>
              <a:buFont typeface="Calibri"/>
              <a:buNone/>
              <a:defRPr sz="2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1" name="Google Shape;121;gd9424f3cfd_0_882"/>
          <p:cNvSpPr txBox="1">
            <a:spLocks noGrp="1"/>
          </p:cNvSpPr>
          <p:nvPr>
            <p:ph type="body" idx="1"/>
          </p:nvPr>
        </p:nvSpPr>
        <p:spPr>
          <a:xfrm>
            <a:off x="5950309" y="2312988"/>
            <a:ext cx="5810700" cy="3305400"/>
          </a:xfrm>
          <a:prstGeom prst="rect">
            <a:avLst/>
          </a:prstGeom>
          <a:noFill/>
          <a:ln>
            <a:noFill/>
          </a:ln>
        </p:spPr>
        <p:txBody>
          <a:bodyPr spcFirstLastPara="1" wrap="square" lIns="91425" tIns="46800" rIns="91425" bIns="45700" anchor="t"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pic>
        <p:nvPicPr>
          <p:cNvPr id="122" name="Google Shape;122;gd9424f3cfd_0_88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123" name="Google Shape;123;gd9424f3cfd_0_882"/>
          <p:cNvSpPr txBox="1">
            <a:spLocks noGrp="1"/>
          </p:cNvSpPr>
          <p:nvPr>
            <p:ph type="body" idx="3"/>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1457">
          <p15:clr>
            <a:srgbClr val="FBAE40"/>
          </p15:clr>
        </p15:guide>
        <p15:guide id="2" pos="506">
          <p15:clr>
            <a:srgbClr val="FBAE40"/>
          </p15:clr>
        </p15:guide>
        <p15:guide id="3" orient="horz" pos="3816">
          <p15:clr>
            <a:srgbClr val="FBAE40"/>
          </p15:clr>
        </p15:guide>
        <p15:guide id="4" pos="7242">
          <p15:clr>
            <a:srgbClr val="FBAE40"/>
          </p15:clr>
        </p15:guide>
        <p15:guide id="5" orient="horz" pos="84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Full screen image with description">
  <p:cSld name="Full screen image with description">
    <p:spTree>
      <p:nvGrpSpPr>
        <p:cNvPr id="1" name="Shape 124"/>
        <p:cNvGrpSpPr/>
        <p:nvPr/>
      </p:nvGrpSpPr>
      <p:grpSpPr>
        <a:xfrm>
          <a:off x="0" y="0"/>
          <a:ext cx="0" cy="0"/>
          <a:chOff x="0" y="0"/>
          <a:chExt cx="0" cy="0"/>
        </a:xfrm>
      </p:grpSpPr>
      <p:sp>
        <p:nvSpPr>
          <p:cNvPr id="125" name="Google Shape;125;gd9424f3cfd_0_888"/>
          <p:cNvSpPr>
            <a:spLocks noGrp="1"/>
          </p:cNvSpPr>
          <p:nvPr>
            <p:ph type="pic" idx="2"/>
          </p:nvPr>
        </p:nvSpPr>
        <p:spPr>
          <a:xfrm>
            <a:off x="0" y="513"/>
            <a:ext cx="12192000" cy="68574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3200"/>
              <a:buFont typeface="Arial"/>
              <a:buNone/>
              <a:defRPr sz="32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6" name="Google Shape;126;gd9424f3cfd_0_888"/>
          <p:cNvSpPr txBox="1">
            <a:spLocks noGrp="1"/>
          </p:cNvSpPr>
          <p:nvPr>
            <p:ph type="body" idx="1"/>
          </p:nvPr>
        </p:nvSpPr>
        <p:spPr>
          <a:xfrm>
            <a:off x="530006" y="6308080"/>
            <a:ext cx="76962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7"/>
        <p:cNvGrpSpPr/>
        <p:nvPr/>
      </p:nvGrpSpPr>
      <p:grpSpPr>
        <a:xfrm>
          <a:off x="0" y="0"/>
          <a:ext cx="0" cy="0"/>
          <a:chOff x="0" y="0"/>
          <a:chExt cx="0" cy="0"/>
        </a:xfrm>
      </p:grpSpPr>
      <p:sp>
        <p:nvSpPr>
          <p:cNvPr id="128" name="Google Shape;128;gd9424f3cfd_0_891"/>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9" name="Google Shape;129;gd9424f3cfd_0_891"/>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gd9424f3cfd_0_891"/>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1" name="Google Shape;131;gd9424f3cfd_0_891"/>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2" name="Google Shape;132;gd9424f3cfd_0_891"/>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2">
  <p:cSld name="Blank 2">
    <p:spTree>
      <p:nvGrpSpPr>
        <p:cNvPr id="1" name="Shape 133"/>
        <p:cNvGrpSpPr/>
        <p:nvPr/>
      </p:nvGrpSpPr>
      <p:grpSpPr>
        <a:xfrm>
          <a:off x="0" y="0"/>
          <a:ext cx="0" cy="0"/>
          <a:chOff x="0" y="0"/>
          <a:chExt cx="0" cy="0"/>
        </a:xfrm>
      </p:grpSpPr>
      <p:pic>
        <p:nvPicPr>
          <p:cNvPr id="134" name="Google Shape;134;gd9424f3cfd_0_897" descr="DHI-powerpoint-graphic4.jp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12192000" cy="6852143"/>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Slide">
  <p:cSld name="2_Title Slide">
    <p:bg>
      <p:bgPr>
        <a:solidFill>
          <a:srgbClr val="784997"/>
        </a:solidFill>
        <a:effectLst/>
      </p:bgPr>
    </p:bg>
    <p:spTree>
      <p:nvGrpSpPr>
        <p:cNvPr id="1" name="Shape 135"/>
        <p:cNvGrpSpPr/>
        <p:nvPr/>
      </p:nvGrpSpPr>
      <p:grpSpPr>
        <a:xfrm>
          <a:off x="0" y="0"/>
          <a:ext cx="0" cy="0"/>
          <a:chOff x="0" y="0"/>
          <a:chExt cx="0" cy="0"/>
        </a:xfrm>
      </p:grpSpPr>
      <p:pic>
        <p:nvPicPr>
          <p:cNvPr id="136" name="Google Shape;136;gd9424f3cfd_0_89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24000" y="1148145"/>
            <a:ext cx="3181351" cy="973961"/>
          </a:xfrm>
          <a:prstGeom prst="rect">
            <a:avLst/>
          </a:prstGeom>
          <a:noFill/>
          <a:ln>
            <a:noFill/>
          </a:ln>
        </p:spPr>
      </p:pic>
      <p:sp>
        <p:nvSpPr>
          <p:cNvPr id="137" name="Google Shape;137;gd9424f3cfd_0_899"/>
          <p:cNvSpPr txBox="1">
            <a:spLocks noGrp="1"/>
          </p:cNvSpPr>
          <p:nvPr>
            <p:ph type="ctrTitle"/>
          </p:nvPr>
        </p:nvSpPr>
        <p:spPr>
          <a:xfrm>
            <a:off x="1524000" y="2246313"/>
            <a:ext cx="91440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lt1"/>
              </a:buClr>
              <a:buSzPts val="6000"/>
              <a:buFont typeface="Calibri"/>
              <a:buNone/>
              <a:defRPr sz="60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8"/>
        <p:cNvGrpSpPr/>
        <p:nvPr/>
      </p:nvGrpSpPr>
      <p:grpSpPr>
        <a:xfrm>
          <a:off x="0" y="0"/>
          <a:ext cx="0" cy="0"/>
          <a:chOff x="0" y="0"/>
          <a:chExt cx="0" cy="0"/>
        </a:xfrm>
      </p:grpSpPr>
      <p:sp>
        <p:nvSpPr>
          <p:cNvPr id="139" name="Google Shape;139;gd9424f3cfd_0_902"/>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140" name="Google Shape;140;gd9424f3cfd_0_90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029702" y="5956143"/>
            <a:ext cx="2324096" cy="711513"/>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amp; Single Image">
  <p:cSld name="Text &amp; Single Image">
    <p:spTree>
      <p:nvGrpSpPr>
        <p:cNvPr id="1" name="Shape 141"/>
        <p:cNvGrpSpPr/>
        <p:nvPr/>
      </p:nvGrpSpPr>
      <p:grpSpPr>
        <a:xfrm>
          <a:off x="0" y="0"/>
          <a:ext cx="0" cy="0"/>
          <a:chOff x="0" y="0"/>
          <a:chExt cx="0" cy="0"/>
        </a:xfrm>
      </p:grpSpPr>
      <p:sp>
        <p:nvSpPr>
          <p:cNvPr id="142" name="Google Shape;142;gd9424f3cfd_0_905"/>
          <p:cNvSpPr txBox="1">
            <a:spLocks noGrp="1"/>
          </p:cNvSpPr>
          <p:nvPr>
            <p:ph type="title"/>
          </p:nvPr>
        </p:nvSpPr>
        <p:spPr>
          <a:xfrm>
            <a:off x="803276" y="1423446"/>
            <a:ext cx="5130600" cy="6339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2800"/>
              <a:buFont typeface="Calibri"/>
              <a:buNone/>
              <a:defRPr sz="2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3" name="Google Shape;143;gd9424f3cfd_0_905"/>
          <p:cNvSpPr txBox="1">
            <a:spLocks noGrp="1"/>
          </p:cNvSpPr>
          <p:nvPr>
            <p:ph type="body" idx="1"/>
          </p:nvPr>
        </p:nvSpPr>
        <p:spPr>
          <a:xfrm>
            <a:off x="803276" y="2312988"/>
            <a:ext cx="5130600" cy="3240000"/>
          </a:xfrm>
          <a:prstGeom prst="rect">
            <a:avLst/>
          </a:prstGeom>
          <a:noFill/>
          <a:ln>
            <a:noFill/>
          </a:ln>
        </p:spPr>
        <p:txBody>
          <a:bodyPr spcFirstLastPara="1" wrap="square" lIns="91425" tIns="46800" rIns="91425" bIns="45700" anchor="t"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44" name="Google Shape;144;gd9424f3cfd_0_905"/>
          <p:cNvSpPr>
            <a:spLocks noGrp="1"/>
          </p:cNvSpPr>
          <p:nvPr>
            <p:ph type="pic" idx="2"/>
          </p:nvPr>
        </p:nvSpPr>
        <p:spPr>
          <a:xfrm>
            <a:off x="6338314" y="1423446"/>
            <a:ext cx="5130600" cy="41295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pic>
        <p:nvPicPr>
          <p:cNvPr id="145" name="Google Shape;145;gd9424f3cfd_0_90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146" name="Google Shape;146;gd9424f3cfd_0_905"/>
          <p:cNvSpPr txBox="1">
            <a:spLocks noGrp="1"/>
          </p:cNvSpPr>
          <p:nvPr>
            <p:ph type="body" idx="3"/>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1457">
          <p15:clr>
            <a:srgbClr val="FBAE40"/>
          </p15:clr>
        </p15:guide>
        <p15:guide id="2" pos="506">
          <p15:clr>
            <a:srgbClr val="FBAE40"/>
          </p15:clr>
        </p15:guide>
        <p15:guide id="3" orient="horz" pos="3498">
          <p15:clr>
            <a:srgbClr val="FBAE40"/>
          </p15:clr>
        </p15:guide>
        <p15:guide id="4" pos="7378">
          <p15:clr>
            <a:srgbClr val="FBAE40"/>
          </p15:clr>
        </p15:guide>
        <p15:guide id="5" orient="horz" pos="129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ouble image slide">
  <p:cSld name="Double image slide">
    <p:spTree>
      <p:nvGrpSpPr>
        <p:cNvPr id="1" name="Shape 147"/>
        <p:cNvGrpSpPr/>
        <p:nvPr/>
      </p:nvGrpSpPr>
      <p:grpSpPr>
        <a:xfrm>
          <a:off x="0" y="0"/>
          <a:ext cx="0" cy="0"/>
          <a:chOff x="0" y="0"/>
          <a:chExt cx="0" cy="0"/>
        </a:xfrm>
      </p:grpSpPr>
      <p:sp>
        <p:nvSpPr>
          <p:cNvPr id="148" name="Google Shape;148;gd9424f3cfd_0_911"/>
          <p:cNvSpPr txBox="1">
            <a:spLocks noGrp="1"/>
          </p:cNvSpPr>
          <p:nvPr>
            <p:ph type="title"/>
          </p:nvPr>
        </p:nvSpPr>
        <p:spPr>
          <a:xfrm>
            <a:off x="803275" y="1423446"/>
            <a:ext cx="6037500" cy="6339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2800"/>
              <a:buFont typeface="Calibri"/>
              <a:buNone/>
              <a:defRPr sz="2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9" name="Google Shape;149;gd9424f3cfd_0_911"/>
          <p:cNvSpPr>
            <a:spLocks noGrp="1"/>
          </p:cNvSpPr>
          <p:nvPr>
            <p:ph type="pic" idx="2"/>
          </p:nvPr>
        </p:nvSpPr>
        <p:spPr>
          <a:xfrm>
            <a:off x="803275" y="2312988"/>
            <a:ext cx="5130600" cy="3240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0" name="Google Shape;150;gd9424f3cfd_0_911"/>
          <p:cNvSpPr>
            <a:spLocks noGrp="1"/>
          </p:cNvSpPr>
          <p:nvPr>
            <p:ph type="pic" idx="3"/>
          </p:nvPr>
        </p:nvSpPr>
        <p:spPr>
          <a:xfrm>
            <a:off x="6355663" y="2312988"/>
            <a:ext cx="5130600" cy="3240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pic>
        <p:nvPicPr>
          <p:cNvPr id="151" name="Google Shape;151;gd9424f3cfd_0_91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152" name="Google Shape;152;gd9424f3cfd_0_911"/>
          <p:cNvSpPr txBox="1">
            <a:spLocks noGrp="1"/>
          </p:cNvSpPr>
          <p:nvPr>
            <p:ph type="body" idx="1"/>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1457">
          <p15:clr>
            <a:srgbClr val="FBAE40"/>
          </p15:clr>
        </p15:guide>
        <p15:guide id="2" pos="506">
          <p15:clr>
            <a:srgbClr val="FBAE40"/>
          </p15:clr>
        </p15:guide>
        <p15:guide id="3" orient="horz" pos="3498">
          <p15:clr>
            <a:srgbClr val="FBAE40"/>
          </p15:clr>
        </p15:guide>
        <p15:guide id="4" pos="7378">
          <p15:clr>
            <a:srgbClr val="FBAE40"/>
          </p15:clr>
        </p15:guide>
        <p15:guide id="5" orient="horz" pos="129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 Top" type="tx">
  <p:cSld name="TITLE_AND_BODY">
    <p:spTree>
      <p:nvGrpSpPr>
        <p:cNvPr id="1" name="Shape 153"/>
        <p:cNvGrpSpPr/>
        <p:nvPr/>
      </p:nvGrpSpPr>
      <p:grpSpPr>
        <a:xfrm>
          <a:off x="0" y="0"/>
          <a:ext cx="0" cy="0"/>
          <a:chOff x="0" y="0"/>
          <a:chExt cx="0" cy="0"/>
        </a:xfrm>
      </p:grpSpPr>
      <p:sp>
        <p:nvSpPr>
          <p:cNvPr id="154" name="Google Shape;154;gd9424f3cfd_0_917"/>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act details lide">
  <p:cSld name="Contact details lide">
    <p:spTree>
      <p:nvGrpSpPr>
        <p:cNvPr id="1" name="Shape 155"/>
        <p:cNvGrpSpPr/>
        <p:nvPr/>
      </p:nvGrpSpPr>
      <p:grpSpPr>
        <a:xfrm>
          <a:off x="0" y="0"/>
          <a:ext cx="0" cy="0"/>
          <a:chOff x="0" y="0"/>
          <a:chExt cx="0" cy="0"/>
        </a:xfrm>
      </p:grpSpPr>
      <p:cxnSp>
        <p:nvCxnSpPr>
          <p:cNvPr id="156" name="Google Shape;156;gd9424f3cfd_0_919"/>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cxnSp>
        <p:nvCxnSpPr>
          <p:cNvPr id="157" name="Google Shape;157;gd9424f3cfd_0_919"/>
          <p:cNvCxnSpPr/>
          <p:nvPr/>
        </p:nvCxnSpPr>
        <p:spPr>
          <a:xfrm>
            <a:off x="7010923" y="3081820"/>
            <a:ext cx="2632500" cy="0"/>
          </a:xfrm>
          <a:prstGeom prst="straightConnector1">
            <a:avLst/>
          </a:prstGeom>
          <a:noFill/>
          <a:ln w="9525" cap="flat" cmpd="sng">
            <a:solidFill>
              <a:schemeClr val="lt1"/>
            </a:solidFill>
            <a:prstDash val="solid"/>
            <a:miter lim="800000"/>
            <a:headEnd type="none" w="sm" len="sm"/>
            <a:tailEnd type="none" w="sm" len="sm"/>
          </a:ln>
        </p:spPr>
      </p:cxnSp>
      <p:sp>
        <p:nvSpPr>
          <p:cNvPr id="158" name="Google Shape;158;gd9424f3cfd_0_919"/>
          <p:cNvSpPr txBox="1"/>
          <p:nvPr/>
        </p:nvSpPr>
        <p:spPr>
          <a:xfrm>
            <a:off x="1763234" y="1910062"/>
            <a:ext cx="20748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GB" sz="2800" b="0" i="0" u="none" strike="noStrike" cap="none">
                <a:solidFill>
                  <a:schemeClr val="lt1"/>
                </a:solidFill>
                <a:latin typeface="Calibri"/>
                <a:ea typeface="Calibri"/>
                <a:cs typeface="Calibri"/>
                <a:sym typeface="Calibri"/>
              </a:rPr>
              <a:t>Contact us</a:t>
            </a:r>
            <a:endParaRPr sz="2800" b="0" i="0" u="none" strike="noStrike" cap="none">
              <a:solidFill>
                <a:schemeClr val="lt1"/>
              </a:solidFill>
              <a:latin typeface="Calibri"/>
              <a:ea typeface="Calibri"/>
              <a:cs typeface="Calibri"/>
              <a:sym typeface="Calibri"/>
            </a:endParaRPr>
          </a:p>
        </p:txBody>
      </p:sp>
      <p:pic>
        <p:nvPicPr>
          <p:cNvPr id="159" name="Google Shape;159;gd9424f3cfd_0_919">
            <a:hlinkClick r:id="rId2"/>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366980" y="3625425"/>
            <a:ext cx="381483" cy="381035"/>
          </a:xfrm>
          <a:prstGeom prst="rect">
            <a:avLst/>
          </a:prstGeom>
          <a:noFill/>
          <a:ln>
            <a:noFill/>
          </a:ln>
        </p:spPr>
      </p:pic>
      <p:pic>
        <p:nvPicPr>
          <p:cNvPr id="160" name="Google Shape;160;gd9424f3cfd_0_919">
            <a:hlinkClick r:id="rId4"/>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849718" y="3625425"/>
            <a:ext cx="381035" cy="381035"/>
          </a:xfrm>
          <a:prstGeom prst="rect">
            <a:avLst/>
          </a:prstGeom>
          <a:noFill/>
          <a:ln>
            <a:noFill/>
          </a:ln>
        </p:spPr>
      </p:pic>
      <p:sp>
        <p:nvSpPr>
          <p:cNvPr id="161" name="Google Shape;161;gd9424f3cfd_0_919"/>
          <p:cNvSpPr/>
          <p:nvPr/>
        </p:nvSpPr>
        <p:spPr>
          <a:xfrm>
            <a:off x="1781522" y="2612197"/>
            <a:ext cx="3223800" cy="738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Calibri"/>
              <a:buNone/>
            </a:pPr>
            <a:r>
              <a:rPr lang="en-GB" sz="1400" b="1" i="0" u="none" strike="noStrike" cap="none">
                <a:solidFill>
                  <a:schemeClr val="lt1"/>
                </a:solidFill>
                <a:latin typeface="Calibri"/>
                <a:ea typeface="Calibri"/>
                <a:cs typeface="Calibri"/>
                <a:sym typeface="Calibri"/>
              </a:rPr>
              <a:t>Digital Health &amp; Care Innovation Centre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1st Floor, Suite B, Inovo Building,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400"/>
              <a:buFont typeface="Calibri"/>
              <a:buNone/>
            </a:pPr>
            <a:r>
              <a:rPr lang="en-GB" sz="1400" b="0" i="0" u="none" strike="noStrike" cap="none">
                <a:solidFill>
                  <a:schemeClr val="lt1"/>
                </a:solidFill>
                <a:latin typeface="Calibri"/>
                <a:ea typeface="Calibri"/>
                <a:cs typeface="Calibri"/>
                <a:sym typeface="Calibri"/>
              </a:rPr>
              <a:t>121 George Street Glasgow, G1 1RD</a:t>
            </a:r>
            <a:endParaRPr sz="1400" b="0" i="0" u="none" strike="noStrike" cap="none">
              <a:solidFill>
                <a:srgbClr val="000000"/>
              </a:solidFill>
              <a:latin typeface="Arial"/>
              <a:ea typeface="Arial"/>
              <a:cs typeface="Arial"/>
              <a:sym typeface="Arial"/>
            </a:endParaRPr>
          </a:p>
        </p:txBody>
      </p:sp>
      <p:pic>
        <p:nvPicPr>
          <p:cNvPr id="162" name="Google Shape;162;gd9424f3cfd_0_91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163" name="Google Shape;163;gd9424f3cfd_0_919"/>
          <p:cNvSpPr txBox="1">
            <a:spLocks noGrp="1"/>
          </p:cNvSpPr>
          <p:nvPr>
            <p:ph type="body" idx="1"/>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64" name="Google Shape;164;gd9424f3cfd_0_919"/>
          <p:cNvSpPr txBox="1">
            <a:spLocks noGrp="1"/>
          </p:cNvSpPr>
          <p:nvPr>
            <p:ph type="body" idx="2"/>
          </p:nvPr>
        </p:nvSpPr>
        <p:spPr>
          <a:xfrm>
            <a:off x="6910339" y="1615481"/>
            <a:ext cx="3051000" cy="13935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cxnSp>
        <p:nvCxnSpPr>
          <p:cNvPr id="165" name="Google Shape;165;gd9424f3cfd_0_919"/>
          <p:cNvCxnSpPr/>
          <p:nvPr/>
        </p:nvCxnSpPr>
        <p:spPr>
          <a:xfrm>
            <a:off x="5654563" y="1575099"/>
            <a:ext cx="0" cy="2867700"/>
          </a:xfrm>
          <a:prstGeom prst="straightConnector1">
            <a:avLst/>
          </a:prstGeom>
          <a:noFill/>
          <a:ln w="9525" cap="flat" cmpd="sng">
            <a:solidFill>
              <a:schemeClr val="lt1"/>
            </a:solidFill>
            <a:prstDash val="solid"/>
            <a:miter lim="800000"/>
            <a:headEnd type="none" w="sm" len="sm"/>
            <a:tailEnd type="none" w="sm" len="sm"/>
          </a:ln>
        </p:spPr>
      </p:cxnSp>
      <p:sp>
        <p:nvSpPr>
          <p:cNvPr id="166" name="Google Shape;166;gd9424f3cfd_0_919"/>
          <p:cNvSpPr txBox="1">
            <a:spLocks noGrp="1"/>
          </p:cNvSpPr>
          <p:nvPr>
            <p:ph type="body" idx="3"/>
          </p:nvPr>
        </p:nvSpPr>
        <p:spPr>
          <a:xfrm>
            <a:off x="6910339" y="3142529"/>
            <a:ext cx="3051000" cy="13935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1457">
          <p15:clr>
            <a:srgbClr val="FBAE40"/>
          </p15:clr>
        </p15:guide>
        <p15:guide id="2" pos="506">
          <p15:clr>
            <a:srgbClr val="FBAE40"/>
          </p15:clr>
        </p15:guide>
        <p15:guide id="3" orient="horz" pos="3816">
          <p15:clr>
            <a:srgbClr val="FBAE40"/>
          </p15:clr>
        </p15:guide>
        <p15:guide id="4" pos="7242">
          <p15:clr>
            <a:srgbClr val="FBAE40"/>
          </p15:clr>
        </p15:guide>
        <p15:guide id="5" orient="horz" pos="595">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67"/>
        <p:cNvGrpSpPr/>
        <p:nvPr/>
      </p:nvGrpSpPr>
      <p:grpSpPr>
        <a:xfrm>
          <a:off x="0" y="0"/>
          <a:ext cx="0" cy="0"/>
          <a:chOff x="0" y="0"/>
          <a:chExt cx="0" cy="0"/>
        </a:xfrm>
      </p:grpSpPr>
      <p:sp>
        <p:nvSpPr>
          <p:cNvPr id="168" name="Google Shape;168;gd9424f3cfd_0_931"/>
          <p:cNvSpPr txBox="1">
            <a:spLocks noGrp="1"/>
          </p:cNvSpPr>
          <p:nvPr>
            <p:ph type="title"/>
          </p:nvPr>
        </p:nvSpPr>
        <p:spPr>
          <a:xfrm>
            <a:off x="1518698" y="2795047"/>
            <a:ext cx="9605100" cy="6339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4000"/>
              <a:buFont typeface="Calibri"/>
              <a:buNone/>
              <a:defRPr sz="40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169" name="Google Shape;169;gd9424f3cfd_0_93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170" name="Google Shape;170;gd9424f3cfd_0_931"/>
          <p:cNvSpPr txBox="1">
            <a:spLocks noGrp="1"/>
          </p:cNvSpPr>
          <p:nvPr>
            <p:ph type="body" idx="1"/>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Intro">
  <p:cSld name="Section Intro">
    <p:spTree>
      <p:nvGrpSpPr>
        <p:cNvPr id="1" name="Shape 171"/>
        <p:cNvGrpSpPr/>
        <p:nvPr/>
      </p:nvGrpSpPr>
      <p:grpSpPr>
        <a:xfrm>
          <a:off x="0" y="0"/>
          <a:ext cx="0" cy="0"/>
          <a:chOff x="0" y="0"/>
          <a:chExt cx="0" cy="0"/>
        </a:xfrm>
      </p:grpSpPr>
      <p:sp>
        <p:nvSpPr>
          <p:cNvPr id="172" name="Google Shape;172;gd9424f3cfd_0_935"/>
          <p:cNvSpPr>
            <a:spLocks noGrp="1"/>
          </p:cNvSpPr>
          <p:nvPr>
            <p:ph type="pic" idx="2"/>
          </p:nvPr>
        </p:nvSpPr>
        <p:spPr>
          <a:xfrm>
            <a:off x="6840639" y="-4161"/>
            <a:ext cx="5348700" cy="6869700"/>
          </a:xfrm>
          <a:prstGeom prst="rect">
            <a:avLst/>
          </a:prstGeom>
          <a:solidFill>
            <a:srgbClr val="3E2D73"/>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pic>
        <p:nvPicPr>
          <p:cNvPr id="173" name="Google Shape;173;gd9424f3cfd_0_93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174" name="Google Shape;174;gd9424f3cfd_0_935"/>
          <p:cNvSpPr txBox="1">
            <a:spLocks noGrp="1"/>
          </p:cNvSpPr>
          <p:nvPr>
            <p:ph type="body" idx="1"/>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75" name="Google Shape;175;gd9424f3cfd_0_935"/>
          <p:cNvSpPr txBox="1">
            <a:spLocks noGrp="1"/>
          </p:cNvSpPr>
          <p:nvPr>
            <p:ph type="body" idx="3"/>
          </p:nvPr>
        </p:nvSpPr>
        <p:spPr>
          <a:xfrm>
            <a:off x="4790" y="2212848"/>
            <a:ext cx="6835800" cy="4644600"/>
          </a:xfrm>
          <a:prstGeom prst="rect">
            <a:avLst/>
          </a:prstGeom>
          <a:noFill/>
          <a:ln>
            <a:noFill/>
          </a:ln>
        </p:spPr>
        <p:txBody>
          <a:bodyPr spcFirstLastPara="1" wrap="square" lIns="900000" tIns="144000" rIns="1080000" bIns="864000" anchor="t"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76" name="Google Shape;176;gd9424f3cfd_0_935"/>
          <p:cNvSpPr txBox="1">
            <a:spLocks noGrp="1"/>
          </p:cNvSpPr>
          <p:nvPr>
            <p:ph type="title"/>
          </p:nvPr>
        </p:nvSpPr>
        <p:spPr>
          <a:xfrm>
            <a:off x="4790" y="-513"/>
            <a:ext cx="6835800" cy="2212800"/>
          </a:xfrm>
          <a:prstGeom prst="rect">
            <a:avLst/>
          </a:prstGeom>
          <a:noFill/>
          <a:ln>
            <a:noFill/>
          </a:ln>
        </p:spPr>
        <p:txBody>
          <a:bodyPr spcFirstLastPara="1" wrap="square" lIns="864000" tIns="45700" rIns="91425" bIns="198000" anchor="b" anchorCtr="0">
            <a:noAutofit/>
          </a:bodyPr>
          <a:lstStyle>
            <a:lvl1pPr marR="0" lvl="0" algn="l" rtl="0">
              <a:lnSpc>
                <a:spcPct val="90000"/>
              </a:lnSpc>
              <a:spcBef>
                <a:spcPts val="0"/>
              </a:spcBef>
              <a:spcAft>
                <a:spcPts val="0"/>
              </a:spcAft>
              <a:buClr>
                <a:schemeClr val="lt1"/>
              </a:buClr>
              <a:buSzPts val="2800"/>
              <a:buFont typeface="Calibri"/>
              <a:buNone/>
              <a:defRPr sz="2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extLst>
    <p:ext uri="{DCECCB84-F9BA-43D5-87BE-67443E8EF086}">
      <p15:sldGuideLst xmlns:p15="http://schemas.microsoft.com/office/powerpoint/2012/main">
        <p15:guide id="1" orient="horz" pos="1457">
          <p15:clr>
            <a:srgbClr val="FBAE40"/>
          </p15:clr>
        </p15:guide>
        <p15:guide id="2" pos="506">
          <p15:clr>
            <a:srgbClr val="FBAE40"/>
          </p15:clr>
        </p15:guide>
        <p15:guide id="3" orient="horz" pos="3498">
          <p15:clr>
            <a:srgbClr val="FBAE40"/>
          </p15:clr>
        </p15:guide>
        <p15:guide id="4" pos="7378">
          <p15:clr>
            <a:srgbClr val="FBAE40"/>
          </p15:clr>
        </p15:guide>
        <p15:guide id="5" orient="horz" pos="129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ext Slide over full screen image">
  <p:cSld name="Text Slide over full screen image">
    <p:spTree>
      <p:nvGrpSpPr>
        <p:cNvPr id="1" name="Shape 177"/>
        <p:cNvGrpSpPr/>
        <p:nvPr/>
      </p:nvGrpSpPr>
      <p:grpSpPr>
        <a:xfrm>
          <a:off x="0" y="0"/>
          <a:ext cx="0" cy="0"/>
          <a:chOff x="0" y="0"/>
          <a:chExt cx="0" cy="0"/>
        </a:xfrm>
      </p:grpSpPr>
      <p:sp>
        <p:nvSpPr>
          <p:cNvPr id="178" name="Google Shape;178;gd9424f3cfd_0_941"/>
          <p:cNvSpPr>
            <a:spLocks noGrp="1"/>
          </p:cNvSpPr>
          <p:nvPr>
            <p:ph type="pic" idx="2"/>
          </p:nvPr>
        </p:nvSpPr>
        <p:spPr>
          <a:xfrm>
            <a:off x="-17361" y="2"/>
            <a:ext cx="12206700" cy="6865800"/>
          </a:xfrm>
          <a:prstGeom prst="rect">
            <a:avLst/>
          </a:prstGeom>
          <a:solidFill>
            <a:srgbClr val="3E2D73"/>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9" name="Google Shape;179;gd9424f3cfd_0_941"/>
          <p:cNvSpPr txBox="1">
            <a:spLocks noGrp="1"/>
          </p:cNvSpPr>
          <p:nvPr>
            <p:ph type="body" idx="1"/>
          </p:nvPr>
        </p:nvSpPr>
        <p:spPr>
          <a:xfrm>
            <a:off x="-17361" y="2212848"/>
            <a:ext cx="6835800" cy="4644600"/>
          </a:xfrm>
          <a:prstGeom prst="rect">
            <a:avLst/>
          </a:prstGeom>
          <a:solidFill>
            <a:srgbClr val="3E2D73">
              <a:alpha val="80000"/>
            </a:srgbClr>
          </a:solidFill>
          <a:ln>
            <a:noFill/>
          </a:ln>
        </p:spPr>
        <p:txBody>
          <a:bodyPr spcFirstLastPara="1" wrap="square" lIns="900000" tIns="144000" rIns="1080000" bIns="864000" anchor="t"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80" name="Google Shape;180;gd9424f3cfd_0_941"/>
          <p:cNvSpPr txBox="1">
            <a:spLocks noGrp="1"/>
          </p:cNvSpPr>
          <p:nvPr>
            <p:ph type="body" idx="3"/>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81" name="Google Shape;181;gd9424f3cfd_0_941"/>
          <p:cNvSpPr txBox="1">
            <a:spLocks noGrp="1"/>
          </p:cNvSpPr>
          <p:nvPr>
            <p:ph type="title"/>
          </p:nvPr>
        </p:nvSpPr>
        <p:spPr>
          <a:xfrm>
            <a:off x="-17362" y="-513"/>
            <a:ext cx="6835800" cy="2212800"/>
          </a:xfrm>
          <a:prstGeom prst="rect">
            <a:avLst/>
          </a:prstGeom>
          <a:solidFill>
            <a:srgbClr val="3E2D73">
              <a:alpha val="80000"/>
            </a:srgbClr>
          </a:solidFill>
          <a:ln>
            <a:noFill/>
          </a:ln>
        </p:spPr>
        <p:txBody>
          <a:bodyPr spcFirstLastPara="1" wrap="square" lIns="864000" tIns="45700" rIns="91425" bIns="198000" anchor="b" anchorCtr="0">
            <a:noAutofit/>
          </a:bodyPr>
          <a:lstStyle>
            <a:lvl1pPr marR="0" lvl="0" algn="l" rtl="0">
              <a:lnSpc>
                <a:spcPct val="90000"/>
              </a:lnSpc>
              <a:spcBef>
                <a:spcPts val="0"/>
              </a:spcBef>
              <a:spcAft>
                <a:spcPts val="0"/>
              </a:spcAft>
              <a:buClr>
                <a:schemeClr val="lt1"/>
              </a:buClr>
              <a:buSzPts val="2800"/>
              <a:buFont typeface="Calibri"/>
              <a:buNone/>
              <a:defRPr sz="2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182" name="Google Shape;182;gd9424f3cfd_0_94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457">
          <p15:clr>
            <a:srgbClr val="FBAE40"/>
          </p15:clr>
        </p15:guide>
        <p15:guide id="2" pos="506">
          <p15:clr>
            <a:srgbClr val="FBAE40"/>
          </p15:clr>
        </p15:guide>
        <p15:guide id="3" orient="horz" pos="3498">
          <p15:clr>
            <a:srgbClr val="FBAE40"/>
          </p15:clr>
        </p15:guide>
        <p15:guide id="4" pos="7378">
          <p15:clr>
            <a:srgbClr val="FBAE40"/>
          </p15:clr>
        </p15:guide>
        <p15:guide id="5" orient="horz" pos="129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ext &amp; single image + background image">
  <p:cSld name="Text &amp; single image + background image">
    <p:spTree>
      <p:nvGrpSpPr>
        <p:cNvPr id="1" name="Shape 183"/>
        <p:cNvGrpSpPr/>
        <p:nvPr/>
      </p:nvGrpSpPr>
      <p:grpSpPr>
        <a:xfrm>
          <a:off x="0" y="0"/>
          <a:ext cx="0" cy="0"/>
          <a:chOff x="0" y="0"/>
          <a:chExt cx="0" cy="0"/>
        </a:xfrm>
      </p:grpSpPr>
      <p:sp>
        <p:nvSpPr>
          <p:cNvPr id="184" name="Google Shape;184;gd9424f3cfd_0_947"/>
          <p:cNvSpPr>
            <a:spLocks noGrp="1"/>
          </p:cNvSpPr>
          <p:nvPr>
            <p:ph type="pic" idx="2"/>
          </p:nvPr>
        </p:nvSpPr>
        <p:spPr>
          <a:xfrm>
            <a:off x="0" y="0"/>
            <a:ext cx="12192000" cy="6858000"/>
          </a:xfrm>
          <a:prstGeom prst="rect">
            <a:avLst/>
          </a:prstGeom>
          <a:solidFill>
            <a:srgbClr val="3E2D73"/>
          </a:solidFill>
          <a:ln>
            <a:noFill/>
          </a:ln>
        </p:spPr>
        <p:txBody>
          <a:bodyPr spcFirstLastPara="1" wrap="square" lIns="91425" tIns="45700" rIns="91425" bIns="45700" anchor="ctr" anchorCtr="1">
            <a:noAutofit/>
          </a:bodyPr>
          <a:lstStyle>
            <a:lvl1pPr marR="0" lvl="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5" name="Google Shape;185;gd9424f3cfd_0_947"/>
          <p:cNvSpPr txBox="1">
            <a:spLocks noGrp="1"/>
          </p:cNvSpPr>
          <p:nvPr>
            <p:ph type="title"/>
          </p:nvPr>
        </p:nvSpPr>
        <p:spPr>
          <a:xfrm>
            <a:off x="803276" y="1423446"/>
            <a:ext cx="5130600" cy="6339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2800"/>
              <a:buFont typeface="Calibri"/>
              <a:buNone/>
              <a:defRPr sz="2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6" name="Google Shape;186;gd9424f3cfd_0_947"/>
          <p:cNvSpPr>
            <a:spLocks noGrp="1"/>
          </p:cNvSpPr>
          <p:nvPr>
            <p:ph type="pic" idx="3"/>
          </p:nvPr>
        </p:nvSpPr>
        <p:spPr>
          <a:xfrm>
            <a:off x="6338314" y="1423447"/>
            <a:ext cx="5128500" cy="4129500"/>
          </a:xfrm>
          <a:prstGeom prst="rect">
            <a:avLst/>
          </a:prstGeom>
          <a:solidFill>
            <a:srgbClr val="4F3A8A">
              <a:alpha val="78431"/>
            </a:srgbClr>
          </a:solidFill>
          <a:ln w="9525" cap="flat" cmpd="sng">
            <a:solidFill>
              <a:srgbClr val="B3A6D9"/>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7" name="Google Shape;187;gd9424f3cfd_0_947"/>
          <p:cNvSpPr txBox="1">
            <a:spLocks noGrp="1"/>
          </p:cNvSpPr>
          <p:nvPr>
            <p:ph type="body" idx="1"/>
          </p:nvPr>
        </p:nvSpPr>
        <p:spPr>
          <a:xfrm>
            <a:off x="803276" y="2312988"/>
            <a:ext cx="5130600" cy="3240000"/>
          </a:xfrm>
          <a:prstGeom prst="rect">
            <a:avLst/>
          </a:prstGeom>
          <a:noFill/>
          <a:ln>
            <a:noFill/>
          </a:ln>
        </p:spPr>
        <p:txBody>
          <a:bodyPr spcFirstLastPara="1" wrap="square" lIns="91425" tIns="46800" rIns="91425" bIns="45700" anchor="t"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pic>
        <p:nvPicPr>
          <p:cNvPr id="188" name="Google Shape;188;gd9424f3cfd_0_94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189" name="Google Shape;189;gd9424f3cfd_0_947"/>
          <p:cNvSpPr txBox="1">
            <a:spLocks noGrp="1"/>
          </p:cNvSpPr>
          <p:nvPr>
            <p:ph type="body" idx="4"/>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1457">
          <p15:clr>
            <a:srgbClr val="FBAE40"/>
          </p15:clr>
        </p15:guide>
        <p15:guide id="2" pos="506">
          <p15:clr>
            <a:srgbClr val="FBAE40"/>
          </p15:clr>
        </p15:guide>
        <p15:guide id="3" orient="horz" pos="3498">
          <p15:clr>
            <a:srgbClr val="FBAE40"/>
          </p15:clr>
        </p15:guide>
        <p15:guide id="4" pos="7378">
          <p15:clr>
            <a:srgbClr val="FBAE40"/>
          </p15:clr>
        </p15:guide>
        <p15:guide id="5" orient="horz" pos="129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ix Image Slide with descriptions">
  <p:cSld name="Six Image Slide with descriptions">
    <p:spTree>
      <p:nvGrpSpPr>
        <p:cNvPr id="1" name="Shape 190"/>
        <p:cNvGrpSpPr/>
        <p:nvPr/>
      </p:nvGrpSpPr>
      <p:grpSpPr>
        <a:xfrm>
          <a:off x="0" y="0"/>
          <a:ext cx="0" cy="0"/>
          <a:chOff x="0" y="0"/>
          <a:chExt cx="0" cy="0"/>
        </a:xfrm>
      </p:grpSpPr>
      <p:sp>
        <p:nvSpPr>
          <p:cNvPr id="191" name="Google Shape;191;gd9424f3cfd_0_954"/>
          <p:cNvSpPr txBox="1">
            <a:spLocks noGrp="1"/>
          </p:cNvSpPr>
          <p:nvPr>
            <p:ph type="title"/>
          </p:nvPr>
        </p:nvSpPr>
        <p:spPr>
          <a:xfrm>
            <a:off x="698171" y="545504"/>
            <a:ext cx="6037500" cy="2811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2400"/>
              <a:buFont typeface="Calibri"/>
              <a:buNone/>
              <a:defRPr sz="2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192" name="Google Shape;192;gd9424f3cfd_0_95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193" name="Google Shape;193;gd9424f3cfd_0_954"/>
          <p:cNvSpPr txBox="1">
            <a:spLocks noGrp="1"/>
          </p:cNvSpPr>
          <p:nvPr>
            <p:ph type="body" idx="1"/>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94" name="Google Shape;194;gd9424f3cfd_0_954"/>
          <p:cNvSpPr>
            <a:spLocks noGrp="1"/>
          </p:cNvSpPr>
          <p:nvPr>
            <p:ph type="pic" idx="2"/>
          </p:nvPr>
        </p:nvSpPr>
        <p:spPr>
          <a:xfrm>
            <a:off x="8301629" y="1145226"/>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95" name="Google Shape;195;gd9424f3cfd_0_954"/>
          <p:cNvSpPr>
            <a:spLocks noGrp="1"/>
          </p:cNvSpPr>
          <p:nvPr>
            <p:ph type="pic" idx="3"/>
          </p:nvPr>
        </p:nvSpPr>
        <p:spPr>
          <a:xfrm>
            <a:off x="8301629" y="3699239"/>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96" name="Google Shape;196;gd9424f3cfd_0_954"/>
          <p:cNvSpPr>
            <a:spLocks noGrp="1"/>
          </p:cNvSpPr>
          <p:nvPr>
            <p:ph type="pic" idx="4"/>
          </p:nvPr>
        </p:nvSpPr>
        <p:spPr>
          <a:xfrm>
            <a:off x="4596732" y="1145226"/>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97" name="Google Shape;197;gd9424f3cfd_0_954"/>
          <p:cNvSpPr>
            <a:spLocks noGrp="1"/>
          </p:cNvSpPr>
          <p:nvPr>
            <p:ph type="pic" idx="5"/>
          </p:nvPr>
        </p:nvSpPr>
        <p:spPr>
          <a:xfrm>
            <a:off x="4596732" y="3699239"/>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98" name="Google Shape;198;gd9424f3cfd_0_954"/>
          <p:cNvSpPr txBox="1">
            <a:spLocks noGrp="1"/>
          </p:cNvSpPr>
          <p:nvPr>
            <p:ph type="body" idx="6"/>
          </p:nvPr>
        </p:nvSpPr>
        <p:spPr>
          <a:xfrm>
            <a:off x="4596732" y="2998103"/>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99" name="Google Shape;199;gd9424f3cfd_0_954"/>
          <p:cNvSpPr txBox="1">
            <a:spLocks noGrp="1"/>
          </p:cNvSpPr>
          <p:nvPr>
            <p:ph type="body" idx="7"/>
          </p:nvPr>
        </p:nvSpPr>
        <p:spPr>
          <a:xfrm>
            <a:off x="8301629" y="2998103"/>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00" name="Google Shape;200;gd9424f3cfd_0_954"/>
          <p:cNvSpPr txBox="1">
            <a:spLocks noGrp="1"/>
          </p:cNvSpPr>
          <p:nvPr>
            <p:ph type="body" idx="8"/>
          </p:nvPr>
        </p:nvSpPr>
        <p:spPr>
          <a:xfrm>
            <a:off x="4596732" y="5546691"/>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01" name="Google Shape;201;gd9424f3cfd_0_954"/>
          <p:cNvSpPr txBox="1">
            <a:spLocks noGrp="1"/>
          </p:cNvSpPr>
          <p:nvPr>
            <p:ph type="body" idx="9"/>
          </p:nvPr>
        </p:nvSpPr>
        <p:spPr>
          <a:xfrm>
            <a:off x="8301629" y="5546691"/>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02" name="Google Shape;202;gd9424f3cfd_0_954"/>
          <p:cNvSpPr>
            <a:spLocks noGrp="1"/>
          </p:cNvSpPr>
          <p:nvPr>
            <p:ph type="pic" idx="13"/>
          </p:nvPr>
        </p:nvSpPr>
        <p:spPr>
          <a:xfrm>
            <a:off x="891835" y="1145226"/>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3" name="Google Shape;203;gd9424f3cfd_0_954"/>
          <p:cNvSpPr>
            <a:spLocks noGrp="1"/>
          </p:cNvSpPr>
          <p:nvPr>
            <p:ph type="pic" idx="14"/>
          </p:nvPr>
        </p:nvSpPr>
        <p:spPr>
          <a:xfrm>
            <a:off x="891835" y="3699239"/>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4" name="Google Shape;204;gd9424f3cfd_0_954"/>
          <p:cNvSpPr txBox="1">
            <a:spLocks noGrp="1"/>
          </p:cNvSpPr>
          <p:nvPr>
            <p:ph type="body" idx="15"/>
          </p:nvPr>
        </p:nvSpPr>
        <p:spPr>
          <a:xfrm>
            <a:off x="891835" y="2998103"/>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05" name="Google Shape;205;gd9424f3cfd_0_954"/>
          <p:cNvSpPr txBox="1">
            <a:spLocks noGrp="1"/>
          </p:cNvSpPr>
          <p:nvPr>
            <p:ph type="body" idx="16"/>
          </p:nvPr>
        </p:nvSpPr>
        <p:spPr>
          <a:xfrm>
            <a:off x="891835" y="5546691"/>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1457">
          <p15:clr>
            <a:srgbClr val="FBAE40"/>
          </p15:clr>
        </p15:guide>
        <p15:guide id="2" pos="506">
          <p15:clr>
            <a:srgbClr val="FBAE40"/>
          </p15:clr>
        </p15:guide>
        <p15:guide id="3" orient="horz" pos="3816">
          <p15:clr>
            <a:srgbClr val="FBAE40"/>
          </p15:clr>
        </p15:guide>
        <p15:guide id="4" pos="7242">
          <p15:clr>
            <a:srgbClr val="FBAE40"/>
          </p15:clr>
        </p15:guide>
        <p15:guide id="5" orient="horz" pos="59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Five image slide with descriptions">
  <p:cSld name="Five image slide with descriptions">
    <p:spTree>
      <p:nvGrpSpPr>
        <p:cNvPr id="1" name="Shape 206"/>
        <p:cNvGrpSpPr/>
        <p:nvPr/>
      </p:nvGrpSpPr>
      <p:grpSpPr>
        <a:xfrm>
          <a:off x="0" y="0"/>
          <a:ext cx="0" cy="0"/>
          <a:chOff x="0" y="0"/>
          <a:chExt cx="0" cy="0"/>
        </a:xfrm>
      </p:grpSpPr>
      <p:pic>
        <p:nvPicPr>
          <p:cNvPr id="207" name="Google Shape;207;gd9424f3cfd_0_97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208" name="Google Shape;208;gd9424f3cfd_0_970"/>
          <p:cNvSpPr txBox="1">
            <a:spLocks noGrp="1"/>
          </p:cNvSpPr>
          <p:nvPr>
            <p:ph type="body" idx="1"/>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09" name="Google Shape;209;gd9424f3cfd_0_970"/>
          <p:cNvSpPr>
            <a:spLocks noGrp="1"/>
          </p:cNvSpPr>
          <p:nvPr>
            <p:ph type="pic" idx="2"/>
          </p:nvPr>
        </p:nvSpPr>
        <p:spPr>
          <a:xfrm>
            <a:off x="8301629" y="1145226"/>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0" name="Google Shape;210;gd9424f3cfd_0_970"/>
          <p:cNvSpPr>
            <a:spLocks noGrp="1"/>
          </p:cNvSpPr>
          <p:nvPr>
            <p:ph type="pic" idx="3"/>
          </p:nvPr>
        </p:nvSpPr>
        <p:spPr>
          <a:xfrm>
            <a:off x="8301629" y="3699239"/>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1" name="Google Shape;211;gd9424f3cfd_0_970"/>
          <p:cNvSpPr>
            <a:spLocks noGrp="1"/>
          </p:cNvSpPr>
          <p:nvPr>
            <p:ph type="pic" idx="4"/>
          </p:nvPr>
        </p:nvSpPr>
        <p:spPr>
          <a:xfrm>
            <a:off x="4596732" y="1145226"/>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2" name="Google Shape;212;gd9424f3cfd_0_970"/>
          <p:cNvSpPr>
            <a:spLocks noGrp="1"/>
          </p:cNvSpPr>
          <p:nvPr>
            <p:ph type="pic" idx="5"/>
          </p:nvPr>
        </p:nvSpPr>
        <p:spPr>
          <a:xfrm>
            <a:off x="4596732" y="3699239"/>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3" name="Google Shape;213;gd9424f3cfd_0_970"/>
          <p:cNvSpPr txBox="1">
            <a:spLocks noGrp="1"/>
          </p:cNvSpPr>
          <p:nvPr>
            <p:ph type="body" idx="6"/>
          </p:nvPr>
        </p:nvSpPr>
        <p:spPr>
          <a:xfrm>
            <a:off x="4596732" y="2998103"/>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14" name="Google Shape;214;gd9424f3cfd_0_970"/>
          <p:cNvSpPr txBox="1">
            <a:spLocks noGrp="1"/>
          </p:cNvSpPr>
          <p:nvPr>
            <p:ph type="body" idx="7"/>
          </p:nvPr>
        </p:nvSpPr>
        <p:spPr>
          <a:xfrm>
            <a:off x="8301629" y="2998103"/>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15" name="Google Shape;215;gd9424f3cfd_0_970"/>
          <p:cNvSpPr txBox="1">
            <a:spLocks noGrp="1"/>
          </p:cNvSpPr>
          <p:nvPr>
            <p:ph type="body" idx="8"/>
          </p:nvPr>
        </p:nvSpPr>
        <p:spPr>
          <a:xfrm>
            <a:off x="4596732" y="5546691"/>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16" name="Google Shape;216;gd9424f3cfd_0_970"/>
          <p:cNvSpPr txBox="1">
            <a:spLocks noGrp="1"/>
          </p:cNvSpPr>
          <p:nvPr>
            <p:ph type="body" idx="9"/>
          </p:nvPr>
        </p:nvSpPr>
        <p:spPr>
          <a:xfrm>
            <a:off x="8301629" y="5546691"/>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17" name="Google Shape;217;gd9424f3cfd_0_970"/>
          <p:cNvSpPr>
            <a:spLocks noGrp="1"/>
          </p:cNvSpPr>
          <p:nvPr>
            <p:ph type="pic" idx="13"/>
          </p:nvPr>
        </p:nvSpPr>
        <p:spPr>
          <a:xfrm>
            <a:off x="891835" y="1145225"/>
            <a:ext cx="3274800" cy="47022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8" name="Google Shape;218;gd9424f3cfd_0_970"/>
          <p:cNvSpPr txBox="1">
            <a:spLocks noGrp="1"/>
          </p:cNvSpPr>
          <p:nvPr>
            <p:ph type="body" idx="14"/>
          </p:nvPr>
        </p:nvSpPr>
        <p:spPr>
          <a:xfrm>
            <a:off x="891835" y="5546691"/>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19" name="Google Shape;219;gd9424f3cfd_0_970"/>
          <p:cNvSpPr txBox="1">
            <a:spLocks noGrp="1"/>
          </p:cNvSpPr>
          <p:nvPr>
            <p:ph type="title"/>
          </p:nvPr>
        </p:nvSpPr>
        <p:spPr>
          <a:xfrm>
            <a:off x="698171" y="545504"/>
            <a:ext cx="6037500" cy="2811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2400"/>
              <a:buFont typeface="Calibri"/>
              <a:buNone/>
              <a:defRPr sz="2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extLst>
    <p:ext uri="{DCECCB84-F9BA-43D5-87BE-67443E8EF086}">
      <p15:sldGuideLst xmlns:p15="http://schemas.microsoft.com/office/powerpoint/2012/main">
        <p15:guide id="1" orient="horz" pos="1457">
          <p15:clr>
            <a:srgbClr val="FBAE40"/>
          </p15:clr>
        </p15:guide>
        <p15:guide id="2" pos="506">
          <p15:clr>
            <a:srgbClr val="FBAE40"/>
          </p15:clr>
        </p15:guide>
        <p15:guide id="3" orient="horz" pos="3816">
          <p15:clr>
            <a:srgbClr val="FBAE40"/>
          </p15:clr>
        </p15:guide>
        <p15:guide id="4" pos="7242">
          <p15:clr>
            <a:srgbClr val="FBAE40"/>
          </p15:clr>
        </p15:guide>
        <p15:guide id="5" orient="horz" pos="595">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Five image slide with descriptions (image background)">
  <p:cSld name="Five image slide with descriptions (image background)">
    <p:spTree>
      <p:nvGrpSpPr>
        <p:cNvPr id="1" name="Shape 220"/>
        <p:cNvGrpSpPr/>
        <p:nvPr/>
      </p:nvGrpSpPr>
      <p:grpSpPr>
        <a:xfrm>
          <a:off x="0" y="0"/>
          <a:ext cx="0" cy="0"/>
          <a:chOff x="0" y="0"/>
          <a:chExt cx="0" cy="0"/>
        </a:xfrm>
      </p:grpSpPr>
      <p:sp>
        <p:nvSpPr>
          <p:cNvPr id="221" name="Google Shape;221;gd9424f3cfd_0_984"/>
          <p:cNvSpPr>
            <a:spLocks noGrp="1"/>
          </p:cNvSpPr>
          <p:nvPr>
            <p:ph type="pic" idx="2"/>
          </p:nvPr>
        </p:nvSpPr>
        <p:spPr>
          <a:xfrm>
            <a:off x="0" y="513"/>
            <a:ext cx="12192000" cy="6857400"/>
          </a:xfrm>
          <a:prstGeom prst="rect">
            <a:avLst/>
          </a:prstGeom>
          <a:solidFill>
            <a:srgbClr val="3E2D73"/>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pic>
        <p:nvPicPr>
          <p:cNvPr id="222" name="Google Shape;222;gd9424f3cfd_0_98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223" name="Google Shape;223;gd9424f3cfd_0_984"/>
          <p:cNvSpPr txBox="1">
            <a:spLocks noGrp="1"/>
          </p:cNvSpPr>
          <p:nvPr>
            <p:ph type="body" idx="1"/>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24" name="Google Shape;224;gd9424f3cfd_0_984"/>
          <p:cNvSpPr>
            <a:spLocks noGrp="1"/>
          </p:cNvSpPr>
          <p:nvPr>
            <p:ph type="pic" idx="3"/>
          </p:nvPr>
        </p:nvSpPr>
        <p:spPr>
          <a:xfrm>
            <a:off x="8301629" y="1145226"/>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5" name="Google Shape;225;gd9424f3cfd_0_984"/>
          <p:cNvSpPr>
            <a:spLocks noGrp="1"/>
          </p:cNvSpPr>
          <p:nvPr>
            <p:ph type="pic" idx="4"/>
          </p:nvPr>
        </p:nvSpPr>
        <p:spPr>
          <a:xfrm>
            <a:off x="8301629" y="3699239"/>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6" name="Google Shape;226;gd9424f3cfd_0_984"/>
          <p:cNvSpPr>
            <a:spLocks noGrp="1"/>
          </p:cNvSpPr>
          <p:nvPr>
            <p:ph type="pic" idx="5"/>
          </p:nvPr>
        </p:nvSpPr>
        <p:spPr>
          <a:xfrm>
            <a:off x="4596732" y="1145226"/>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7" name="Google Shape;227;gd9424f3cfd_0_984"/>
          <p:cNvSpPr>
            <a:spLocks noGrp="1"/>
          </p:cNvSpPr>
          <p:nvPr>
            <p:ph type="pic" idx="6"/>
          </p:nvPr>
        </p:nvSpPr>
        <p:spPr>
          <a:xfrm>
            <a:off x="4596732" y="3699239"/>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8" name="Google Shape;228;gd9424f3cfd_0_984"/>
          <p:cNvSpPr txBox="1">
            <a:spLocks noGrp="1"/>
          </p:cNvSpPr>
          <p:nvPr>
            <p:ph type="body" idx="7"/>
          </p:nvPr>
        </p:nvSpPr>
        <p:spPr>
          <a:xfrm>
            <a:off x="4596732" y="2998103"/>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29" name="Google Shape;229;gd9424f3cfd_0_984"/>
          <p:cNvSpPr txBox="1">
            <a:spLocks noGrp="1"/>
          </p:cNvSpPr>
          <p:nvPr>
            <p:ph type="body" idx="8"/>
          </p:nvPr>
        </p:nvSpPr>
        <p:spPr>
          <a:xfrm>
            <a:off x="8301629" y="2998103"/>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30" name="Google Shape;230;gd9424f3cfd_0_984"/>
          <p:cNvSpPr txBox="1">
            <a:spLocks noGrp="1"/>
          </p:cNvSpPr>
          <p:nvPr>
            <p:ph type="body" idx="9"/>
          </p:nvPr>
        </p:nvSpPr>
        <p:spPr>
          <a:xfrm>
            <a:off x="4596732" y="5546691"/>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31" name="Google Shape;231;gd9424f3cfd_0_984"/>
          <p:cNvSpPr txBox="1">
            <a:spLocks noGrp="1"/>
          </p:cNvSpPr>
          <p:nvPr>
            <p:ph type="body" idx="13"/>
          </p:nvPr>
        </p:nvSpPr>
        <p:spPr>
          <a:xfrm>
            <a:off x="8301629" y="5546691"/>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32" name="Google Shape;232;gd9424f3cfd_0_984"/>
          <p:cNvSpPr>
            <a:spLocks noGrp="1"/>
          </p:cNvSpPr>
          <p:nvPr>
            <p:ph type="pic" idx="14"/>
          </p:nvPr>
        </p:nvSpPr>
        <p:spPr>
          <a:xfrm>
            <a:off x="891835" y="1145225"/>
            <a:ext cx="3274800" cy="47022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33" name="Google Shape;233;gd9424f3cfd_0_984"/>
          <p:cNvSpPr txBox="1">
            <a:spLocks noGrp="1"/>
          </p:cNvSpPr>
          <p:nvPr>
            <p:ph type="body" idx="15"/>
          </p:nvPr>
        </p:nvSpPr>
        <p:spPr>
          <a:xfrm>
            <a:off x="891835" y="5546691"/>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34" name="Google Shape;234;gd9424f3cfd_0_984"/>
          <p:cNvSpPr txBox="1">
            <a:spLocks noGrp="1"/>
          </p:cNvSpPr>
          <p:nvPr>
            <p:ph type="title"/>
          </p:nvPr>
        </p:nvSpPr>
        <p:spPr>
          <a:xfrm>
            <a:off x="698171" y="545504"/>
            <a:ext cx="6037500" cy="2811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2400"/>
              <a:buFont typeface="Calibri"/>
              <a:buNone/>
              <a:defRPr sz="2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Five image with text box">
  <p:cSld name="Five image with text box">
    <p:spTree>
      <p:nvGrpSpPr>
        <p:cNvPr id="1" name="Shape 235"/>
        <p:cNvGrpSpPr/>
        <p:nvPr/>
      </p:nvGrpSpPr>
      <p:grpSpPr>
        <a:xfrm>
          <a:off x="0" y="0"/>
          <a:ext cx="0" cy="0"/>
          <a:chOff x="0" y="0"/>
          <a:chExt cx="0" cy="0"/>
        </a:xfrm>
      </p:grpSpPr>
      <p:sp>
        <p:nvSpPr>
          <p:cNvPr id="236" name="Google Shape;236;gd9424f3cfd_0_999"/>
          <p:cNvSpPr>
            <a:spLocks noGrp="1"/>
          </p:cNvSpPr>
          <p:nvPr>
            <p:ph type="pic" idx="2"/>
          </p:nvPr>
        </p:nvSpPr>
        <p:spPr>
          <a:xfrm>
            <a:off x="4791" y="513"/>
            <a:ext cx="5351400" cy="6857400"/>
          </a:xfrm>
          <a:prstGeom prst="rect">
            <a:avLst/>
          </a:prstGeom>
          <a:noFill/>
          <a:ln>
            <a:noFill/>
          </a:ln>
        </p:spPr>
        <p:txBody>
          <a:bodyPr spcFirstLastPara="1" wrap="square" lIns="91425" tIns="45700" rIns="91425" bIns="324000" anchor="b"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37" name="Google Shape;237;gd9424f3cfd_0_999"/>
          <p:cNvSpPr>
            <a:spLocks noGrp="1"/>
          </p:cNvSpPr>
          <p:nvPr>
            <p:ph type="pic" idx="3"/>
          </p:nvPr>
        </p:nvSpPr>
        <p:spPr>
          <a:xfrm>
            <a:off x="8301629" y="1145226"/>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38" name="Google Shape;238;gd9424f3cfd_0_999"/>
          <p:cNvSpPr>
            <a:spLocks noGrp="1"/>
          </p:cNvSpPr>
          <p:nvPr>
            <p:ph type="pic" idx="4"/>
          </p:nvPr>
        </p:nvSpPr>
        <p:spPr>
          <a:xfrm>
            <a:off x="8301629" y="3699239"/>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39" name="Google Shape;239;gd9424f3cfd_0_999"/>
          <p:cNvSpPr txBox="1">
            <a:spLocks noGrp="1"/>
          </p:cNvSpPr>
          <p:nvPr>
            <p:ph type="title"/>
          </p:nvPr>
        </p:nvSpPr>
        <p:spPr>
          <a:xfrm>
            <a:off x="4791" y="-513"/>
            <a:ext cx="5351400" cy="1794000"/>
          </a:xfrm>
          <a:prstGeom prst="rect">
            <a:avLst/>
          </a:prstGeom>
          <a:solidFill>
            <a:srgbClr val="3E2D73">
              <a:alpha val="60000"/>
            </a:srgbClr>
          </a:solidFill>
          <a:ln>
            <a:noFill/>
          </a:ln>
        </p:spPr>
        <p:txBody>
          <a:bodyPr spcFirstLastPara="1" wrap="square" lIns="612000" tIns="45700" rIns="91425" bIns="144000" anchor="b" anchorCtr="0">
            <a:noAutofit/>
          </a:bodyPr>
          <a:lstStyle>
            <a:lvl1pPr marR="0" lvl="0" algn="l" rtl="0">
              <a:lnSpc>
                <a:spcPct val="90000"/>
              </a:lnSpc>
              <a:spcBef>
                <a:spcPts val="0"/>
              </a:spcBef>
              <a:spcAft>
                <a:spcPts val="0"/>
              </a:spcAft>
              <a:buClr>
                <a:schemeClr val="lt1"/>
              </a:buClr>
              <a:buSzPts val="2400"/>
              <a:buFont typeface="Calibri"/>
              <a:buNone/>
              <a:defRPr sz="2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0" name="Google Shape;240;gd9424f3cfd_0_999"/>
          <p:cNvSpPr txBox="1">
            <a:spLocks noGrp="1"/>
          </p:cNvSpPr>
          <p:nvPr>
            <p:ph type="body" idx="1"/>
          </p:nvPr>
        </p:nvSpPr>
        <p:spPr>
          <a:xfrm>
            <a:off x="4791" y="1793440"/>
            <a:ext cx="5351400" cy="5064000"/>
          </a:xfrm>
          <a:prstGeom prst="rect">
            <a:avLst/>
          </a:prstGeom>
          <a:solidFill>
            <a:srgbClr val="3E2D73">
              <a:alpha val="60000"/>
            </a:srgbClr>
          </a:solidFill>
          <a:ln>
            <a:noFill/>
          </a:ln>
        </p:spPr>
        <p:txBody>
          <a:bodyPr spcFirstLastPara="1" wrap="square" lIns="612000" tIns="144000" rIns="1080000" bIns="864000" anchor="t"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41" name="Google Shape;241;gd9424f3cfd_0_999"/>
          <p:cNvSpPr>
            <a:spLocks noGrp="1"/>
          </p:cNvSpPr>
          <p:nvPr>
            <p:ph type="pic" idx="5"/>
          </p:nvPr>
        </p:nvSpPr>
        <p:spPr>
          <a:xfrm>
            <a:off x="4596732" y="1145226"/>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42" name="Google Shape;242;gd9424f3cfd_0_999"/>
          <p:cNvSpPr>
            <a:spLocks noGrp="1"/>
          </p:cNvSpPr>
          <p:nvPr>
            <p:ph type="pic" idx="6"/>
          </p:nvPr>
        </p:nvSpPr>
        <p:spPr>
          <a:xfrm>
            <a:off x="4596732" y="3699239"/>
            <a:ext cx="3274800" cy="2148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43" name="Google Shape;243;gd9424f3cfd_0_999"/>
          <p:cNvSpPr txBox="1">
            <a:spLocks noGrp="1"/>
          </p:cNvSpPr>
          <p:nvPr>
            <p:ph type="body" idx="7"/>
          </p:nvPr>
        </p:nvSpPr>
        <p:spPr>
          <a:xfrm>
            <a:off x="4596732" y="2998103"/>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44" name="Google Shape;244;gd9424f3cfd_0_999"/>
          <p:cNvSpPr txBox="1">
            <a:spLocks noGrp="1"/>
          </p:cNvSpPr>
          <p:nvPr>
            <p:ph type="body" idx="8"/>
          </p:nvPr>
        </p:nvSpPr>
        <p:spPr>
          <a:xfrm>
            <a:off x="8301629" y="2998103"/>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45" name="Google Shape;245;gd9424f3cfd_0_999"/>
          <p:cNvSpPr txBox="1">
            <a:spLocks noGrp="1"/>
          </p:cNvSpPr>
          <p:nvPr>
            <p:ph type="body" idx="9"/>
          </p:nvPr>
        </p:nvSpPr>
        <p:spPr>
          <a:xfrm>
            <a:off x="4596732" y="5546691"/>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46" name="Google Shape;246;gd9424f3cfd_0_999"/>
          <p:cNvSpPr txBox="1">
            <a:spLocks noGrp="1"/>
          </p:cNvSpPr>
          <p:nvPr>
            <p:ph type="body" idx="13"/>
          </p:nvPr>
        </p:nvSpPr>
        <p:spPr>
          <a:xfrm>
            <a:off x="8301629" y="5546691"/>
            <a:ext cx="3274800" cy="304200"/>
          </a:xfrm>
          <a:prstGeom prst="rect">
            <a:avLst/>
          </a:prstGeom>
          <a:solidFill>
            <a:srgbClr val="DC2284">
              <a:alpha val="89411"/>
            </a:srgbClr>
          </a:solidFill>
          <a:ln>
            <a:noFill/>
          </a:ln>
        </p:spPr>
        <p:txBody>
          <a:bodyPr spcFirstLastPara="1" wrap="square" lIns="91425" tIns="46800" rIns="91425" bIns="72000" anchor="ctr" anchorCtr="0">
            <a:noAutofit/>
          </a:bodyPr>
          <a:lstStyle>
            <a:lvl1pPr marL="457200" marR="0" lvl="0" indent="-228600" algn="ctr" rtl="0">
              <a:lnSpc>
                <a:spcPct val="100000"/>
              </a:lnSpc>
              <a:spcBef>
                <a:spcPts val="0"/>
              </a:spcBef>
              <a:spcAft>
                <a:spcPts val="0"/>
              </a:spcAft>
              <a:buClr>
                <a:schemeClr val="lt1"/>
              </a:buClr>
              <a:buSzPts val="1050"/>
              <a:buFont typeface="Arial"/>
              <a:buNone/>
              <a:defRPr sz="105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pic>
        <p:nvPicPr>
          <p:cNvPr id="247" name="Google Shape;247;gd9424f3cfd_0_99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248" name="Google Shape;248;gd9424f3cfd_0_999"/>
          <p:cNvSpPr txBox="1">
            <a:spLocks noGrp="1"/>
          </p:cNvSpPr>
          <p:nvPr>
            <p:ph type="body" idx="14"/>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1457">
          <p15:clr>
            <a:srgbClr val="FBAE40"/>
          </p15:clr>
        </p15:guide>
        <p15:guide id="2" pos="506">
          <p15:clr>
            <a:srgbClr val="FBAE40"/>
          </p15:clr>
        </p15:guide>
        <p15:guide id="3" orient="horz" pos="3475">
          <p15:clr>
            <a:srgbClr val="FBAE40"/>
          </p15:clr>
        </p15:guide>
        <p15:guide id="4" pos="7242">
          <p15:clr>
            <a:srgbClr val="FBAE40"/>
          </p15:clr>
        </p15:guide>
        <p15:guide id="5" orient="horz" pos="84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Image collage with quote box">
  <p:cSld name="Image collage with quote box">
    <p:spTree>
      <p:nvGrpSpPr>
        <p:cNvPr id="1" name="Shape 249"/>
        <p:cNvGrpSpPr/>
        <p:nvPr/>
      </p:nvGrpSpPr>
      <p:grpSpPr>
        <a:xfrm>
          <a:off x="0" y="0"/>
          <a:ext cx="0" cy="0"/>
          <a:chOff x="0" y="0"/>
          <a:chExt cx="0" cy="0"/>
        </a:xfrm>
      </p:grpSpPr>
      <p:sp>
        <p:nvSpPr>
          <p:cNvPr id="250" name="Google Shape;250;gd9424f3cfd_0_1013"/>
          <p:cNvSpPr>
            <a:spLocks noGrp="1"/>
          </p:cNvSpPr>
          <p:nvPr>
            <p:ph type="pic" idx="2"/>
          </p:nvPr>
        </p:nvSpPr>
        <p:spPr>
          <a:xfrm>
            <a:off x="0" y="1397875"/>
            <a:ext cx="4548300" cy="4695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51" name="Google Shape;251;gd9424f3cfd_0_1013"/>
          <p:cNvSpPr>
            <a:spLocks noGrp="1"/>
          </p:cNvSpPr>
          <p:nvPr>
            <p:ph type="pic" idx="3"/>
          </p:nvPr>
        </p:nvSpPr>
        <p:spPr>
          <a:xfrm>
            <a:off x="8293102" y="1397876"/>
            <a:ext cx="3898800" cy="4707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52" name="Google Shape;252;gd9424f3cfd_0_1013"/>
          <p:cNvSpPr txBox="1">
            <a:spLocks noGrp="1"/>
          </p:cNvSpPr>
          <p:nvPr>
            <p:ph type="title"/>
          </p:nvPr>
        </p:nvSpPr>
        <p:spPr>
          <a:xfrm>
            <a:off x="698171" y="669990"/>
            <a:ext cx="6037500" cy="2811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2400"/>
              <a:buFont typeface="Calibri"/>
              <a:buNone/>
              <a:defRPr sz="2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53" name="Google Shape;253;gd9424f3cfd_0_1013"/>
          <p:cNvSpPr>
            <a:spLocks noGrp="1"/>
          </p:cNvSpPr>
          <p:nvPr>
            <p:ph type="pic" idx="4"/>
          </p:nvPr>
        </p:nvSpPr>
        <p:spPr>
          <a:xfrm>
            <a:off x="4548188" y="1397876"/>
            <a:ext cx="3744900" cy="26439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54" name="Google Shape;254;gd9424f3cfd_0_1013"/>
          <p:cNvSpPr txBox="1">
            <a:spLocks noGrp="1"/>
          </p:cNvSpPr>
          <p:nvPr>
            <p:ph type="body" idx="1"/>
          </p:nvPr>
        </p:nvSpPr>
        <p:spPr>
          <a:xfrm>
            <a:off x="4548188" y="4041775"/>
            <a:ext cx="3744900" cy="2063100"/>
          </a:xfrm>
          <a:prstGeom prst="rect">
            <a:avLst/>
          </a:prstGeom>
          <a:gradFill>
            <a:gsLst>
              <a:gs pos="0">
                <a:srgbClr val="DC2284"/>
              </a:gs>
              <a:gs pos="100000">
                <a:srgbClr val="4F3A8A"/>
              </a:gs>
            </a:gsLst>
            <a:lin ang="5400012" scaled="0"/>
          </a:gradFill>
          <a:ln>
            <a:noFill/>
          </a:ln>
        </p:spPr>
        <p:txBody>
          <a:bodyPr spcFirstLastPara="1" wrap="square" lIns="360000" tIns="360000" rIns="360000" bIns="360000" anchor="t" anchorCtr="0">
            <a:noAutofit/>
          </a:bodyPr>
          <a:lstStyle>
            <a:lvl1pPr marL="457200" marR="0" lvl="0" indent="-228600" algn="l"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pic>
        <p:nvPicPr>
          <p:cNvPr id="255" name="Google Shape;255;gd9424f3cfd_0_101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256" name="Google Shape;256;gd9424f3cfd_0_1013"/>
          <p:cNvSpPr txBox="1">
            <a:spLocks noGrp="1"/>
          </p:cNvSpPr>
          <p:nvPr>
            <p:ph type="body" idx="5"/>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546">
          <p15:clr>
            <a:srgbClr val="FBAE40"/>
          </p15:clr>
        </p15:guide>
        <p15:guide id="2" pos="506">
          <p15:clr>
            <a:srgbClr val="FBAE40"/>
          </p15:clr>
        </p15:guide>
        <p15:guide id="3" orient="horz" pos="3816">
          <p15:clr>
            <a:srgbClr val="FBAE40"/>
          </p15:clr>
        </p15:guide>
        <p15:guide id="4" pos="7242">
          <p15:clr>
            <a:srgbClr val="FBAE40"/>
          </p15:clr>
        </p15:guide>
        <p15:guide id="5" orient="horz" pos="595">
          <p15:clr>
            <a:srgbClr val="FBAE40"/>
          </p15:clr>
        </p15:guide>
        <p15:guide id="6" orient="horz" pos="890">
          <p15:clr>
            <a:srgbClr val="FBAE40"/>
          </p15:clr>
        </p15:guide>
        <p15:guide id="7" pos="2865">
          <p15:clr>
            <a:srgbClr val="FBAE40"/>
          </p15:clr>
        </p15:guide>
        <p15:guide id="8" pos="5223">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ext Slide 2 Column">
  <p:cSld name="Text Slide 2 Column">
    <p:spTree>
      <p:nvGrpSpPr>
        <p:cNvPr id="1" name="Shape 257"/>
        <p:cNvGrpSpPr/>
        <p:nvPr/>
      </p:nvGrpSpPr>
      <p:grpSpPr>
        <a:xfrm>
          <a:off x="0" y="0"/>
          <a:ext cx="0" cy="0"/>
          <a:chOff x="0" y="0"/>
          <a:chExt cx="0" cy="0"/>
        </a:xfrm>
      </p:grpSpPr>
      <p:sp>
        <p:nvSpPr>
          <p:cNvPr id="258" name="Google Shape;258;gd9424f3cfd_0_1021"/>
          <p:cNvSpPr txBox="1">
            <a:spLocks noGrp="1"/>
          </p:cNvSpPr>
          <p:nvPr>
            <p:ph type="title"/>
          </p:nvPr>
        </p:nvSpPr>
        <p:spPr>
          <a:xfrm>
            <a:off x="803275" y="1423446"/>
            <a:ext cx="6037500" cy="6339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2800"/>
              <a:buFont typeface="Calibri"/>
              <a:buNone/>
              <a:defRPr sz="2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59" name="Google Shape;259;gd9424f3cfd_0_1021"/>
          <p:cNvSpPr txBox="1">
            <a:spLocks noGrp="1"/>
          </p:cNvSpPr>
          <p:nvPr>
            <p:ph type="body" idx="1"/>
          </p:nvPr>
        </p:nvSpPr>
        <p:spPr>
          <a:xfrm>
            <a:off x="803275" y="2312988"/>
            <a:ext cx="10909200" cy="3240000"/>
          </a:xfrm>
          <a:prstGeom prst="rect">
            <a:avLst/>
          </a:prstGeom>
          <a:noFill/>
          <a:ln>
            <a:noFill/>
          </a:ln>
        </p:spPr>
        <p:txBody>
          <a:bodyPr spcFirstLastPara="1" wrap="square" lIns="91425" tIns="46800" rIns="91425" bIns="45700" anchor="t"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pic>
        <p:nvPicPr>
          <p:cNvPr id="260" name="Google Shape;260;gd9424f3cfd_0_102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261" name="Google Shape;261;gd9424f3cfd_0_1021"/>
          <p:cNvSpPr txBox="1">
            <a:spLocks noGrp="1"/>
          </p:cNvSpPr>
          <p:nvPr>
            <p:ph type="body" idx="2"/>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ext Slide with Bullets &amp; Media insert WITH TITLES">
  <p:cSld name="Text Slide with Bullets &amp; Media insert WITH TITLES">
    <p:spTree>
      <p:nvGrpSpPr>
        <p:cNvPr id="1" name="Shape 262"/>
        <p:cNvGrpSpPr/>
        <p:nvPr/>
      </p:nvGrpSpPr>
      <p:grpSpPr>
        <a:xfrm>
          <a:off x="0" y="0"/>
          <a:ext cx="0" cy="0"/>
          <a:chOff x="0" y="0"/>
          <a:chExt cx="0" cy="0"/>
        </a:xfrm>
      </p:grpSpPr>
      <p:sp>
        <p:nvSpPr>
          <p:cNvPr id="263" name="Google Shape;263;gd9424f3cfd_0_1026"/>
          <p:cNvSpPr txBox="1">
            <a:spLocks noGrp="1"/>
          </p:cNvSpPr>
          <p:nvPr>
            <p:ph type="title"/>
          </p:nvPr>
        </p:nvSpPr>
        <p:spPr>
          <a:xfrm>
            <a:off x="803275" y="1423446"/>
            <a:ext cx="6037500" cy="6339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2800"/>
              <a:buFont typeface="Calibri"/>
              <a:buNone/>
              <a:defRPr sz="2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64" name="Google Shape;264;gd9424f3cfd_0_1026"/>
          <p:cNvSpPr txBox="1">
            <a:spLocks noGrp="1"/>
          </p:cNvSpPr>
          <p:nvPr>
            <p:ph type="body" idx="1"/>
          </p:nvPr>
        </p:nvSpPr>
        <p:spPr>
          <a:xfrm>
            <a:off x="839788" y="2327037"/>
            <a:ext cx="5157900" cy="439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1"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65" name="Google Shape;265;gd9424f3cfd_0_1026"/>
          <p:cNvSpPr txBox="1">
            <a:spLocks noGrp="1"/>
          </p:cNvSpPr>
          <p:nvPr>
            <p:ph type="body" idx="2"/>
          </p:nvPr>
        </p:nvSpPr>
        <p:spPr>
          <a:xfrm>
            <a:off x="839788" y="3036444"/>
            <a:ext cx="5159400" cy="2557800"/>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2pPr>
            <a:lvl3pPr marL="1371600" marR="0" lvl="2"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3pPr>
            <a:lvl4pPr marL="1828800" marR="0" lvl="3" indent="-292100" algn="l" rtl="0">
              <a:lnSpc>
                <a:spcPct val="90000"/>
              </a:lnSpc>
              <a:spcBef>
                <a:spcPts val="500"/>
              </a:spcBef>
              <a:spcAft>
                <a:spcPts val="0"/>
              </a:spcAft>
              <a:buClr>
                <a:schemeClr val="lt1"/>
              </a:buClr>
              <a:buSzPts val="1000"/>
              <a:buFont typeface="Arial"/>
              <a:buChar char="•"/>
              <a:defRPr sz="1000" b="0" i="0" u="none" strike="noStrike" cap="none">
                <a:solidFill>
                  <a:schemeClr val="lt1"/>
                </a:solidFill>
                <a:latin typeface="Calibri"/>
                <a:ea typeface="Calibri"/>
                <a:cs typeface="Calibri"/>
                <a:sym typeface="Calibri"/>
              </a:defRPr>
            </a:lvl4pPr>
            <a:lvl5pPr marL="2286000" marR="0" lvl="4" indent="-279400" algn="l" rtl="0">
              <a:lnSpc>
                <a:spcPct val="90000"/>
              </a:lnSpc>
              <a:spcBef>
                <a:spcPts val="500"/>
              </a:spcBef>
              <a:spcAft>
                <a:spcPts val="0"/>
              </a:spcAft>
              <a:buClr>
                <a:schemeClr val="lt1"/>
              </a:buClr>
              <a:buSzPts val="800"/>
              <a:buFont typeface="Arial"/>
              <a:buChar char="•"/>
              <a:defRPr sz="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6" name="Google Shape;266;gd9424f3cfd_0_1026"/>
          <p:cNvSpPr txBox="1">
            <a:spLocks noGrp="1"/>
          </p:cNvSpPr>
          <p:nvPr>
            <p:ph type="body" idx="3"/>
          </p:nvPr>
        </p:nvSpPr>
        <p:spPr>
          <a:xfrm>
            <a:off x="6382748" y="2327037"/>
            <a:ext cx="5157900" cy="439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1"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67" name="Google Shape;267;gd9424f3cfd_0_1026"/>
          <p:cNvSpPr txBox="1">
            <a:spLocks noGrp="1"/>
          </p:cNvSpPr>
          <p:nvPr>
            <p:ph type="body" idx="4"/>
          </p:nvPr>
        </p:nvSpPr>
        <p:spPr>
          <a:xfrm>
            <a:off x="6382748" y="3036444"/>
            <a:ext cx="5159400" cy="2557800"/>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Calibri"/>
                <a:ea typeface="Calibri"/>
                <a:cs typeface="Calibri"/>
                <a:sym typeface="Calibri"/>
              </a:defRPr>
            </a:lvl2pPr>
            <a:lvl3pPr marL="1371600" marR="0" lvl="2"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3pPr>
            <a:lvl4pPr marL="1828800" marR="0" lvl="3" indent="-292100" algn="l" rtl="0">
              <a:lnSpc>
                <a:spcPct val="90000"/>
              </a:lnSpc>
              <a:spcBef>
                <a:spcPts val="500"/>
              </a:spcBef>
              <a:spcAft>
                <a:spcPts val="0"/>
              </a:spcAft>
              <a:buClr>
                <a:schemeClr val="lt1"/>
              </a:buClr>
              <a:buSzPts val="1000"/>
              <a:buFont typeface="Arial"/>
              <a:buChar char="•"/>
              <a:defRPr sz="1000" b="0" i="0" u="none" strike="noStrike" cap="none">
                <a:solidFill>
                  <a:schemeClr val="lt1"/>
                </a:solidFill>
                <a:latin typeface="Calibri"/>
                <a:ea typeface="Calibri"/>
                <a:cs typeface="Calibri"/>
                <a:sym typeface="Calibri"/>
              </a:defRPr>
            </a:lvl4pPr>
            <a:lvl5pPr marL="2286000" marR="0" lvl="4" indent="-279400" algn="l" rtl="0">
              <a:lnSpc>
                <a:spcPct val="90000"/>
              </a:lnSpc>
              <a:spcBef>
                <a:spcPts val="500"/>
              </a:spcBef>
              <a:spcAft>
                <a:spcPts val="0"/>
              </a:spcAft>
              <a:buClr>
                <a:schemeClr val="lt1"/>
              </a:buClr>
              <a:buSzPts val="800"/>
              <a:buFont typeface="Arial"/>
              <a:buChar char="•"/>
              <a:defRPr sz="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68" name="Google Shape;268;gd9424f3cfd_0_102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269" name="Google Shape;269;gd9424f3cfd_0_1026"/>
          <p:cNvSpPr txBox="1">
            <a:spLocks noGrp="1"/>
          </p:cNvSpPr>
          <p:nvPr>
            <p:ph type="body" idx="5"/>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8 image slide with decriptions">
  <p:cSld name="8 image slide with decriptions">
    <p:spTree>
      <p:nvGrpSpPr>
        <p:cNvPr id="1" name="Shape 270"/>
        <p:cNvGrpSpPr/>
        <p:nvPr/>
      </p:nvGrpSpPr>
      <p:grpSpPr>
        <a:xfrm>
          <a:off x="0" y="0"/>
          <a:ext cx="0" cy="0"/>
          <a:chOff x="0" y="0"/>
          <a:chExt cx="0" cy="0"/>
        </a:xfrm>
      </p:grpSpPr>
      <p:cxnSp>
        <p:nvCxnSpPr>
          <p:cNvPr id="271" name="Google Shape;271;gd9424f3cfd_0_1034"/>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sp>
        <p:nvSpPr>
          <p:cNvPr id="272" name="Google Shape;272;gd9424f3cfd_0_1034"/>
          <p:cNvSpPr>
            <a:spLocks noGrp="1"/>
          </p:cNvSpPr>
          <p:nvPr>
            <p:ph type="pic" idx="2"/>
          </p:nvPr>
        </p:nvSpPr>
        <p:spPr>
          <a:xfrm>
            <a:off x="5391681" y="1635071"/>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73" name="Google Shape;273;gd9424f3cfd_0_1034"/>
          <p:cNvSpPr txBox="1">
            <a:spLocks noGrp="1"/>
          </p:cNvSpPr>
          <p:nvPr>
            <p:ph type="body" idx="1"/>
          </p:nvPr>
        </p:nvSpPr>
        <p:spPr>
          <a:xfrm>
            <a:off x="5391681" y="3166533"/>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74" name="Google Shape;274;gd9424f3cfd_0_1034"/>
          <p:cNvSpPr txBox="1">
            <a:spLocks noGrp="1"/>
          </p:cNvSpPr>
          <p:nvPr>
            <p:ph type="body" idx="3"/>
          </p:nvPr>
        </p:nvSpPr>
        <p:spPr>
          <a:xfrm>
            <a:off x="5391680" y="3373754"/>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75" name="Google Shape;275;gd9424f3cfd_0_1034"/>
          <p:cNvSpPr>
            <a:spLocks noGrp="1"/>
          </p:cNvSpPr>
          <p:nvPr>
            <p:ph type="pic" idx="4"/>
          </p:nvPr>
        </p:nvSpPr>
        <p:spPr>
          <a:xfrm>
            <a:off x="6980257" y="1635071"/>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76" name="Google Shape;276;gd9424f3cfd_0_1034"/>
          <p:cNvSpPr txBox="1">
            <a:spLocks noGrp="1"/>
          </p:cNvSpPr>
          <p:nvPr>
            <p:ph type="body" idx="5"/>
          </p:nvPr>
        </p:nvSpPr>
        <p:spPr>
          <a:xfrm>
            <a:off x="6980257" y="3166533"/>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77" name="Google Shape;277;gd9424f3cfd_0_1034"/>
          <p:cNvSpPr txBox="1">
            <a:spLocks noGrp="1"/>
          </p:cNvSpPr>
          <p:nvPr>
            <p:ph type="body" idx="6"/>
          </p:nvPr>
        </p:nvSpPr>
        <p:spPr>
          <a:xfrm>
            <a:off x="6980256" y="3373754"/>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78" name="Google Shape;278;gd9424f3cfd_0_1034"/>
          <p:cNvSpPr>
            <a:spLocks noGrp="1"/>
          </p:cNvSpPr>
          <p:nvPr>
            <p:ph type="pic" idx="7"/>
          </p:nvPr>
        </p:nvSpPr>
        <p:spPr>
          <a:xfrm>
            <a:off x="8568833" y="1635071"/>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79" name="Google Shape;279;gd9424f3cfd_0_1034"/>
          <p:cNvSpPr txBox="1">
            <a:spLocks noGrp="1"/>
          </p:cNvSpPr>
          <p:nvPr>
            <p:ph type="body" idx="8"/>
          </p:nvPr>
        </p:nvSpPr>
        <p:spPr>
          <a:xfrm>
            <a:off x="8568833" y="3166533"/>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80" name="Google Shape;280;gd9424f3cfd_0_1034"/>
          <p:cNvSpPr txBox="1">
            <a:spLocks noGrp="1"/>
          </p:cNvSpPr>
          <p:nvPr>
            <p:ph type="body" idx="9"/>
          </p:nvPr>
        </p:nvSpPr>
        <p:spPr>
          <a:xfrm>
            <a:off x="8568832" y="3373754"/>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81" name="Google Shape;281;gd9424f3cfd_0_1034"/>
          <p:cNvSpPr>
            <a:spLocks noGrp="1"/>
          </p:cNvSpPr>
          <p:nvPr>
            <p:ph type="pic" idx="13"/>
          </p:nvPr>
        </p:nvSpPr>
        <p:spPr>
          <a:xfrm>
            <a:off x="10149660" y="1635071"/>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82" name="Google Shape;282;gd9424f3cfd_0_1034"/>
          <p:cNvSpPr txBox="1">
            <a:spLocks noGrp="1"/>
          </p:cNvSpPr>
          <p:nvPr>
            <p:ph type="body" idx="14"/>
          </p:nvPr>
        </p:nvSpPr>
        <p:spPr>
          <a:xfrm>
            <a:off x="10149660" y="3166533"/>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83" name="Google Shape;283;gd9424f3cfd_0_1034"/>
          <p:cNvSpPr txBox="1">
            <a:spLocks noGrp="1"/>
          </p:cNvSpPr>
          <p:nvPr>
            <p:ph type="body" idx="15"/>
          </p:nvPr>
        </p:nvSpPr>
        <p:spPr>
          <a:xfrm>
            <a:off x="10149659" y="3373754"/>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84" name="Google Shape;284;gd9424f3cfd_0_1034"/>
          <p:cNvSpPr>
            <a:spLocks noGrp="1"/>
          </p:cNvSpPr>
          <p:nvPr>
            <p:ph type="pic" idx="16"/>
          </p:nvPr>
        </p:nvSpPr>
        <p:spPr>
          <a:xfrm>
            <a:off x="10149660" y="3835830"/>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85" name="Google Shape;285;gd9424f3cfd_0_1034"/>
          <p:cNvSpPr txBox="1">
            <a:spLocks noGrp="1"/>
          </p:cNvSpPr>
          <p:nvPr>
            <p:ph type="body" idx="17"/>
          </p:nvPr>
        </p:nvSpPr>
        <p:spPr>
          <a:xfrm>
            <a:off x="10149660" y="5367292"/>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86" name="Google Shape;286;gd9424f3cfd_0_1034"/>
          <p:cNvSpPr txBox="1">
            <a:spLocks noGrp="1"/>
          </p:cNvSpPr>
          <p:nvPr>
            <p:ph type="body" idx="18"/>
          </p:nvPr>
        </p:nvSpPr>
        <p:spPr>
          <a:xfrm>
            <a:off x="10149659" y="5574513"/>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87" name="Google Shape;287;gd9424f3cfd_0_1034"/>
          <p:cNvSpPr>
            <a:spLocks noGrp="1"/>
          </p:cNvSpPr>
          <p:nvPr>
            <p:ph type="pic" idx="19"/>
          </p:nvPr>
        </p:nvSpPr>
        <p:spPr>
          <a:xfrm>
            <a:off x="8561084" y="3835830"/>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88" name="Google Shape;288;gd9424f3cfd_0_1034"/>
          <p:cNvSpPr txBox="1">
            <a:spLocks noGrp="1"/>
          </p:cNvSpPr>
          <p:nvPr>
            <p:ph type="body" idx="20"/>
          </p:nvPr>
        </p:nvSpPr>
        <p:spPr>
          <a:xfrm>
            <a:off x="8561084" y="5367292"/>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89" name="Google Shape;289;gd9424f3cfd_0_1034"/>
          <p:cNvSpPr txBox="1">
            <a:spLocks noGrp="1"/>
          </p:cNvSpPr>
          <p:nvPr>
            <p:ph type="body" idx="21"/>
          </p:nvPr>
        </p:nvSpPr>
        <p:spPr>
          <a:xfrm>
            <a:off x="8561083" y="5574513"/>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90" name="Google Shape;290;gd9424f3cfd_0_1034"/>
          <p:cNvSpPr>
            <a:spLocks noGrp="1"/>
          </p:cNvSpPr>
          <p:nvPr>
            <p:ph type="pic" idx="22"/>
          </p:nvPr>
        </p:nvSpPr>
        <p:spPr>
          <a:xfrm>
            <a:off x="6980257" y="3835830"/>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91" name="Google Shape;291;gd9424f3cfd_0_1034"/>
          <p:cNvSpPr txBox="1">
            <a:spLocks noGrp="1"/>
          </p:cNvSpPr>
          <p:nvPr>
            <p:ph type="body" idx="23"/>
          </p:nvPr>
        </p:nvSpPr>
        <p:spPr>
          <a:xfrm>
            <a:off x="6980257" y="5367292"/>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92" name="Google Shape;292;gd9424f3cfd_0_1034"/>
          <p:cNvSpPr txBox="1">
            <a:spLocks noGrp="1"/>
          </p:cNvSpPr>
          <p:nvPr>
            <p:ph type="body" idx="24"/>
          </p:nvPr>
        </p:nvSpPr>
        <p:spPr>
          <a:xfrm>
            <a:off x="6980256" y="5574513"/>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93" name="Google Shape;293;gd9424f3cfd_0_1034"/>
          <p:cNvSpPr>
            <a:spLocks noGrp="1"/>
          </p:cNvSpPr>
          <p:nvPr>
            <p:ph type="pic" idx="25"/>
          </p:nvPr>
        </p:nvSpPr>
        <p:spPr>
          <a:xfrm>
            <a:off x="5399430" y="3835830"/>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94" name="Google Shape;294;gd9424f3cfd_0_1034"/>
          <p:cNvSpPr txBox="1">
            <a:spLocks noGrp="1"/>
          </p:cNvSpPr>
          <p:nvPr>
            <p:ph type="body" idx="26"/>
          </p:nvPr>
        </p:nvSpPr>
        <p:spPr>
          <a:xfrm>
            <a:off x="5399430" y="5367292"/>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95" name="Google Shape;295;gd9424f3cfd_0_1034"/>
          <p:cNvSpPr txBox="1">
            <a:spLocks noGrp="1"/>
          </p:cNvSpPr>
          <p:nvPr>
            <p:ph type="body" idx="27"/>
          </p:nvPr>
        </p:nvSpPr>
        <p:spPr>
          <a:xfrm>
            <a:off x="5399429" y="5574513"/>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96" name="Google Shape;296;gd9424f3cfd_0_1034"/>
          <p:cNvSpPr txBox="1">
            <a:spLocks noGrp="1"/>
          </p:cNvSpPr>
          <p:nvPr>
            <p:ph type="body" idx="28"/>
          </p:nvPr>
        </p:nvSpPr>
        <p:spPr>
          <a:xfrm>
            <a:off x="803276" y="2373448"/>
            <a:ext cx="4253400" cy="3456900"/>
          </a:xfrm>
          <a:prstGeom prst="rect">
            <a:avLst/>
          </a:prstGeom>
          <a:noFill/>
          <a:ln>
            <a:noFill/>
          </a:ln>
        </p:spPr>
        <p:txBody>
          <a:bodyPr spcFirstLastPara="1" wrap="square" lIns="91425" tIns="46800" rIns="91425" bIns="45700" anchor="t"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cxnSp>
        <p:nvCxnSpPr>
          <p:cNvPr id="297" name="Google Shape;297;gd9424f3cfd_0_1034"/>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pic>
        <p:nvPicPr>
          <p:cNvPr id="298" name="Google Shape;298;gd9424f3cfd_0_103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299" name="Google Shape;299;gd9424f3cfd_0_1034"/>
          <p:cNvSpPr txBox="1">
            <a:spLocks noGrp="1"/>
          </p:cNvSpPr>
          <p:nvPr>
            <p:ph type="body" idx="29"/>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00" name="Google Shape;300;gd9424f3cfd_0_1034"/>
          <p:cNvSpPr txBox="1">
            <a:spLocks noGrp="1"/>
          </p:cNvSpPr>
          <p:nvPr>
            <p:ph type="title"/>
          </p:nvPr>
        </p:nvSpPr>
        <p:spPr>
          <a:xfrm>
            <a:off x="803276" y="1635071"/>
            <a:ext cx="4408500" cy="4224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2800"/>
              <a:buFont typeface="Calibri"/>
              <a:buNone/>
              <a:defRPr sz="2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White slide with text">
  <p:cSld name="White slide with text">
    <p:spTree>
      <p:nvGrpSpPr>
        <p:cNvPr id="1" name="Shape 301"/>
        <p:cNvGrpSpPr/>
        <p:nvPr/>
      </p:nvGrpSpPr>
      <p:grpSpPr>
        <a:xfrm>
          <a:off x="0" y="0"/>
          <a:ext cx="0" cy="0"/>
          <a:chOff x="0" y="0"/>
          <a:chExt cx="0" cy="0"/>
        </a:xfrm>
      </p:grpSpPr>
      <p:cxnSp>
        <p:nvCxnSpPr>
          <p:cNvPr id="302" name="Google Shape;302;gd9424f3cfd_0_1065"/>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cxnSp>
        <p:nvCxnSpPr>
          <p:cNvPr id="303" name="Google Shape;303;gd9424f3cfd_0_1065"/>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sp>
        <p:nvSpPr>
          <p:cNvPr id="304" name="Google Shape;304;gd9424f3cfd_0_1065"/>
          <p:cNvSpPr/>
          <p:nvPr/>
        </p:nvSpPr>
        <p:spPr>
          <a:xfrm>
            <a:off x="0" y="1472539"/>
            <a:ext cx="12192000" cy="4620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    v</a:t>
            </a:r>
            <a:endParaRPr sz="1400" b="0" i="0" u="none" strike="noStrike" cap="none">
              <a:solidFill>
                <a:srgbClr val="000000"/>
              </a:solidFill>
              <a:latin typeface="Arial"/>
              <a:ea typeface="Arial"/>
              <a:cs typeface="Arial"/>
              <a:sym typeface="Arial"/>
            </a:endParaRPr>
          </a:p>
        </p:txBody>
      </p:sp>
      <p:sp>
        <p:nvSpPr>
          <p:cNvPr id="305" name="Google Shape;305;gd9424f3cfd_0_1065"/>
          <p:cNvSpPr txBox="1">
            <a:spLocks noGrp="1"/>
          </p:cNvSpPr>
          <p:nvPr>
            <p:ph type="title"/>
          </p:nvPr>
        </p:nvSpPr>
        <p:spPr>
          <a:xfrm>
            <a:off x="803275" y="1914040"/>
            <a:ext cx="6037500" cy="6339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4F3A8A"/>
              </a:buClr>
              <a:buSzPts val="2800"/>
              <a:buFont typeface="Calibri"/>
              <a:buNone/>
              <a:defRPr sz="2800" b="0" i="0" u="none" strike="noStrike" cap="none">
                <a:solidFill>
                  <a:srgbClr val="4F3A8A"/>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06" name="Google Shape;306;gd9424f3cfd_0_1065"/>
          <p:cNvSpPr txBox="1">
            <a:spLocks noGrp="1"/>
          </p:cNvSpPr>
          <p:nvPr>
            <p:ph type="body" idx="1"/>
          </p:nvPr>
        </p:nvSpPr>
        <p:spPr>
          <a:xfrm>
            <a:off x="803275" y="2856321"/>
            <a:ext cx="10909200" cy="2696700"/>
          </a:xfrm>
          <a:prstGeom prst="rect">
            <a:avLst/>
          </a:prstGeom>
          <a:noFill/>
          <a:ln>
            <a:noFill/>
          </a:ln>
        </p:spPr>
        <p:txBody>
          <a:bodyPr spcFirstLastPara="1" wrap="square" lIns="91425" tIns="46800" rIns="91425" bIns="45700" anchor="t" anchorCtr="0">
            <a:noAutofit/>
          </a:bodyPr>
          <a:lstStyle>
            <a:lvl1pPr marL="457200" marR="0" lvl="0" indent="-228600" algn="l" rtl="0">
              <a:lnSpc>
                <a:spcPct val="100000"/>
              </a:lnSpc>
              <a:spcBef>
                <a:spcPts val="0"/>
              </a:spcBef>
              <a:spcAft>
                <a:spcPts val="0"/>
              </a:spcAft>
              <a:buClr>
                <a:srgbClr val="4F3A8A"/>
              </a:buClr>
              <a:buSzPts val="1400"/>
              <a:buFont typeface="Arial"/>
              <a:buNone/>
              <a:defRPr sz="1400" b="0"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pic>
        <p:nvPicPr>
          <p:cNvPr id="307" name="Google Shape;307;gd9424f3cfd_0_106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308" name="Google Shape;308;gd9424f3cfd_0_1065"/>
          <p:cNvSpPr txBox="1">
            <a:spLocks noGrp="1"/>
          </p:cNvSpPr>
          <p:nvPr>
            <p:ph type="body" idx="2"/>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White slide with text &amp; cropped image">
  <p:cSld name="White slide with text &amp; cropped image">
    <p:spTree>
      <p:nvGrpSpPr>
        <p:cNvPr id="1" name="Shape 309"/>
        <p:cNvGrpSpPr/>
        <p:nvPr/>
      </p:nvGrpSpPr>
      <p:grpSpPr>
        <a:xfrm>
          <a:off x="0" y="0"/>
          <a:ext cx="0" cy="0"/>
          <a:chOff x="0" y="0"/>
          <a:chExt cx="0" cy="0"/>
        </a:xfrm>
      </p:grpSpPr>
      <p:cxnSp>
        <p:nvCxnSpPr>
          <p:cNvPr id="310" name="Google Shape;310;gd9424f3cfd_0_1073"/>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cxnSp>
        <p:nvCxnSpPr>
          <p:cNvPr id="311" name="Google Shape;311;gd9424f3cfd_0_1073"/>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sp>
        <p:nvSpPr>
          <p:cNvPr id="312" name="Google Shape;312;gd9424f3cfd_0_1073"/>
          <p:cNvSpPr txBox="1">
            <a:spLocks noGrp="1"/>
          </p:cNvSpPr>
          <p:nvPr>
            <p:ph type="body" idx="1"/>
          </p:nvPr>
        </p:nvSpPr>
        <p:spPr>
          <a:xfrm>
            <a:off x="8355724" y="6308081"/>
            <a:ext cx="3405300" cy="304200"/>
          </a:xfrm>
          <a:prstGeom prst="rect">
            <a:avLst/>
          </a:prstGeom>
          <a:noFill/>
          <a:ln>
            <a:noFill/>
          </a:ln>
        </p:spPr>
        <p:txBody>
          <a:bodyPr spcFirstLastPara="1" wrap="square" lIns="91425" tIns="46800" rIns="91425" bIns="45700" anchor="ctr" anchorCtr="0">
            <a:noAutofit/>
          </a:bodyPr>
          <a:lstStyle>
            <a:lvl1pPr marL="457200" marR="0" lvl="0" indent="-228600" algn="r"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13" name="Google Shape;313;gd9424f3cfd_0_1073"/>
          <p:cNvSpPr txBox="1">
            <a:spLocks noGrp="1"/>
          </p:cNvSpPr>
          <p:nvPr>
            <p:ph type="body" idx="2"/>
          </p:nvPr>
        </p:nvSpPr>
        <p:spPr>
          <a:xfrm>
            <a:off x="530006" y="6308080"/>
            <a:ext cx="76962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14" name="Google Shape;314;gd9424f3cfd_0_1073"/>
          <p:cNvSpPr/>
          <p:nvPr/>
        </p:nvSpPr>
        <p:spPr>
          <a:xfrm>
            <a:off x="0" y="1472539"/>
            <a:ext cx="12192000" cy="4620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    v</a:t>
            </a:r>
            <a:endParaRPr sz="1400" b="0" i="0" u="none" strike="noStrike" cap="none">
              <a:solidFill>
                <a:srgbClr val="000000"/>
              </a:solidFill>
              <a:latin typeface="Arial"/>
              <a:ea typeface="Arial"/>
              <a:cs typeface="Arial"/>
              <a:sym typeface="Arial"/>
            </a:endParaRPr>
          </a:p>
        </p:txBody>
      </p:sp>
      <p:sp>
        <p:nvSpPr>
          <p:cNvPr id="315" name="Google Shape;315;gd9424f3cfd_0_1073"/>
          <p:cNvSpPr txBox="1">
            <a:spLocks noGrp="1"/>
          </p:cNvSpPr>
          <p:nvPr>
            <p:ph type="title"/>
          </p:nvPr>
        </p:nvSpPr>
        <p:spPr>
          <a:xfrm>
            <a:off x="803275" y="1914040"/>
            <a:ext cx="5128500" cy="6339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4F3A8A"/>
              </a:buClr>
              <a:buSzPts val="2800"/>
              <a:buFont typeface="Calibri"/>
              <a:buNone/>
              <a:defRPr sz="2800" b="0" i="0" u="none" strike="noStrike" cap="none">
                <a:solidFill>
                  <a:srgbClr val="4F3A8A"/>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16" name="Google Shape;316;gd9424f3cfd_0_1073"/>
          <p:cNvSpPr>
            <a:spLocks noGrp="1"/>
          </p:cNvSpPr>
          <p:nvPr>
            <p:ph type="pic" idx="3"/>
          </p:nvPr>
        </p:nvSpPr>
        <p:spPr>
          <a:xfrm>
            <a:off x="6632613" y="1963198"/>
            <a:ext cx="5128500" cy="36390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7" name="Google Shape;317;gd9424f3cfd_0_1073"/>
          <p:cNvSpPr txBox="1">
            <a:spLocks noGrp="1"/>
          </p:cNvSpPr>
          <p:nvPr>
            <p:ph type="body" idx="4"/>
          </p:nvPr>
        </p:nvSpPr>
        <p:spPr>
          <a:xfrm>
            <a:off x="803275" y="2856321"/>
            <a:ext cx="5128500" cy="2696700"/>
          </a:xfrm>
          <a:prstGeom prst="rect">
            <a:avLst/>
          </a:prstGeom>
          <a:noFill/>
          <a:ln>
            <a:noFill/>
          </a:ln>
        </p:spPr>
        <p:txBody>
          <a:bodyPr spcFirstLastPara="1" wrap="square" lIns="91425" tIns="46800" rIns="91425" bIns="45700" anchor="t" anchorCtr="0">
            <a:noAutofit/>
          </a:bodyPr>
          <a:lstStyle>
            <a:lvl1pPr marL="457200" marR="0" lvl="0" indent="-228600" algn="l" rtl="0">
              <a:lnSpc>
                <a:spcPct val="100000"/>
              </a:lnSpc>
              <a:spcBef>
                <a:spcPts val="0"/>
              </a:spcBef>
              <a:spcAft>
                <a:spcPts val="0"/>
              </a:spcAft>
              <a:buClr>
                <a:srgbClr val="4F3A8A"/>
              </a:buClr>
              <a:buSzPts val="1400"/>
              <a:buFont typeface="Arial"/>
              <a:buNone/>
              <a:defRPr sz="1400" b="0"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White slide with text &amp; full bleed image">
  <p:cSld name="White slide with text &amp; full bleed image">
    <p:spTree>
      <p:nvGrpSpPr>
        <p:cNvPr id="1" name="Shape 318"/>
        <p:cNvGrpSpPr/>
        <p:nvPr/>
      </p:nvGrpSpPr>
      <p:grpSpPr>
        <a:xfrm>
          <a:off x="0" y="0"/>
          <a:ext cx="0" cy="0"/>
          <a:chOff x="0" y="0"/>
          <a:chExt cx="0" cy="0"/>
        </a:xfrm>
      </p:grpSpPr>
      <p:cxnSp>
        <p:nvCxnSpPr>
          <p:cNvPr id="319" name="Google Shape;319;gd9424f3cfd_0_1082"/>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cxnSp>
        <p:nvCxnSpPr>
          <p:cNvPr id="320" name="Google Shape;320;gd9424f3cfd_0_1082"/>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sp>
        <p:nvSpPr>
          <p:cNvPr id="321" name="Google Shape;321;gd9424f3cfd_0_1082"/>
          <p:cNvSpPr/>
          <p:nvPr/>
        </p:nvSpPr>
        <p:spPr>
          <a:xfrm>
            <a:off x="0" y="1472539"/>
            <a:ext cx="12192000" cy="4620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    v</a:t>
            </a:r>
            <a:endParaRPr sz="1400" b="0" i="0" u="none" strike="noStrike" cap="none">
              <a:solidFill>
                <a:srgbClr val="000000"/>
              </a:solidFill>
              <a:latin typeface="Arial"/>
              <a:ea typeface="Arial"/>
              <a:cs typeface="Arial"/>
              <a:sym typeface="Arial"/>
            </a:endParaRPr>
          </a:p>
        </p:txBody>
      </p:sp>
      <p:sp>
        <p:nvSpPr>
          <p:cNvPr id="322" name="Google Shape;322;gd9424f3cfd_0_1082"/>
          <p:cNvSpPr txBox="1">
            <a:spLocks noGrp="1"/>
          </p:cNvSpPr>
          <p:nvPr>
            <p:ph type="title"/>
          </p:nvPr>
        </p:nvSpPr>
        <p:spPr>
          <a:xfrm>
            <a:off x="803275" y="1914040"/>
            <a:ext cx="5128500" cy="6339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4F3A8A"/>
              </a:buClr>
              <a:buSzPts val="2800"/>
              <a:buFont typeface="Calibri"/>
              <a:buNone/>
              <a:defRPr sz="2800" b="0" i="0" u="none" strike="noStrike" cap="none">
                <a:solidFill>
                  <a:srgbClr val="4F3A8A"/>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23" name="Google Shape;323;gd9424f3cfd_0_1082"/>
          <p:cNvSpPr>
            <a:spLocks noGrp="1"/>
          </p:cNvSpPr>
          <p:nvPr>
            <p:ph type="pic" idx="2"/>
          </p:nvPr>
        </p:nvSpPr>
        <p:spPr>
          <a:xfrm>
            <a:off x="6632612" y="1472531"/>
            <a:ext cx="5559300" cy="4620300"/>
          </a:xfrm>
          <a:prstGeom prst="rect">
            <a:avLst/>
          </a:prstGeom>
          <a:solidFill>
            <a:srgbClr val="4F3A8A"/>
          </a:solidFill>
          <a:ln>
            <a:noFill/>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24" name="Google Shape;324;gd9424f3cfd_0_1082"/>
          <p:cNvSpPr txBox="1">
            <a:spLocks noGrp="1"/>
          </p:cNvSpPr>
          <p:nvPr>
            <p:ph type="body" idx="1"/>
          </p:nvPr>
        </p:nvSpPr>
        <p:spPr>
          <a:xfrm>
            <a:off x="803275" y="2856321"/>
            <a:ext cx="5128500" cy="2696700"/>
          </a:xfrm>
          <a:prstGeom prst="rect">
            <a:avLst/>
          </a:prstGeom>
          <a:noFill/>
          <a:ln>
            <a:noFill/>
          </a:ln>
        </p:spPr>
        <p:txBody>
          <a:bodyPr spcFirstLastPara="1" wrap="square" lIns="91425" tIns="46800" rIns="91425" bIns="45700" anchor="t" anchorCtr="0">
            <a:noAutofit/>
          </a:bodyPr>
          <a:lstStyle>
            <a:lvl1pPr marL="457200" marR="0" lvl="0" indent="-228600" algn="l" rtl="0">
              <a:lnSpc>
                <a:spcPct val="100000"/>
              </a:lnSpc>
              <a:spcBef>
                <a:spcPts val="0"/>
              </a:spcBef>
              <a:spcAft>
                <a:spcPts val="0"/>
              </a:spcAft>
              <a:buClr>
                <a:srgbClr val="4F3A8A"/>
              </a:buClr>
              <a:buSzPts val="1400"/>
              <a:buFont typeface="Arial"/>
              <a:buNone/>
              <a:defRPr sz="1400" b="0"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pic>
        <p:nvPicPr>
          <p:cNvPr id="325" name="Google Shape;325;gd9424f3cfd_0_108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326" name="Google Shape;326;gd9424f3cfd_0_1082"/>
          <p:cNvSpPr txBox="1">
            <a:spLocks noGrp="1"/>
          </p:cNvSpPr>
          <p:nvPr>
            <p:ph type="body" idx="3"/>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White slide with bullets &amp; media insert">
  <p:cSld name="White slide with bullets &amp; media insert">
    <p:spTree>
      <p:nvGrpSpPr>
        <p:cNvPr id="1" name="Shape 327"/>
        <p:cNvGrpSpPr/>
        <p:nvPr/>
      </p:nvGrpSpPr>
      <p:grpSpPr>
        <a:xfrm>
          <a:off x="0" y="0"/>
          <a:ext cx="0" cy="0"/>
          <a:chOff x="0" y="0"/>
          <a:chExt cx="0" cy="0"/>
        </a:xfrm>
      </p:grpSpPr>
      <p:cxnSp>
        <p:nvCxnSpPr>
          <p:cNvPr id="328" name="Google Shape;328;gd9424f3cfd_0_1091"/>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cxnSp>
        <p:nvCxnSpPr>
          <p:cNvPr id="329" name="Google Shape;329;gd9424f3cfd_0_1091"/>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sp>
        <p:nvSpPr>
          <p:cNvPr id="330" name="Google Shape;330;gd9424f3cfd_0_1091"/>
          <p:cNvSpPr/>
          <p:nvPr/>
        </p:nvSpPr>
        <p:spPr>
          <a:xfrm>
            <a:off x="0" y="1472539"/>
            <a:ext cx="12192000" cy="4620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    v</a:t>
            </a:r>
            <a:endParaRPr sz="1400" b="0" i="0" u="none" strike="noStrike" cap="none">
              <a:solidFill>
                <a:srgbClr val="000000"/>
              </a:solidFill>
              <a:latin typeface="Arial"/>
              <a:ea typeface="Arial"/>
              <a:cs typeface="Arial"/>
              <a:sym typeface="Arial"/>
            </a:endParaRPr>
          </a:p>
        </p:txBody>
      </p:sp>
      <p:sp>
        <p:nvSpPr>
          <p:cNvPr id="331" name="Google Shape;331;gd9424f3cfd_0_1091"/>
          <p:cNvSpPr txBox="1">
            <a:spLocks noGrp="1"/>
          </p:cNvSpPr>
          <p:nvPr>
            <p:ph type="body" idx="1"/>
          </p:nvPr>
        </p:nvSpPr>
        <p:spPr>
          <a:xfrm>
            <a:off x="839788" y="2989494"/>
            <a:ext cx="5159400" cy="2557800"/>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4F3A8A"/>
              </a:buClr>
              <a:buSzPts val="1800"/>
              <a:buFont typeface="Arial"/>
              <a:buChar char="•"/>
              <a:defRPr sz="1800" b="0" i="0" u="none" strike="noStrike" cap="none">
                <a:solidFill>
                  <a:srgbClr val="4F3A8A"/>
                </a:solidFill>
                <a:latin typeface="Calibri"/>
                <a:ea typeface="Calibri"/>
                <a:cs typeface="Calibri"/>
                <a:sym typeface="Calibri"/>
              </a:defRPr>
            </a:lvl1pPr>
            <a:lvl2pPr marL="914400" marR="0" lvl="1" indent="-330200" algn="l" rtl="0">
              <a:lnSpc>
                <a:spcPct val="90000"/>
              </a:lnSpc>
              <a:spcBef>
                <a:spcPts val="500"/>
              </a:spcBef>
              <a:spcAft>
                <a:spcPts val="0"/>
              </a:spcAft>
              <a:buClr>
                <a:srgbClr val="4F3A8A"/>
              </a:buClr>
              <a:buSzPts val="1600"/>
              <a:buFont typeface="Arial"/>
              <a:buChar char="•"/>
              <a:defRPr sz="1600" b="0" i="0" u="none" strike="noStrike" cap="none">
                <a:solidFill>
                  <a:srgbClr val="4F3A8A"/>
                </a:solidFill>
                <a:latin typeface="Calibri"/>
                <a:ea typeface="Calibri"/>
                <a:cs typeface="Calibri"/>
                <a:sym typeface="Calibri"/>
              </a:defRPr>
            </a:lvl2pPr>
            <a:lvl3pPr marL="1371600" marR="0" lvl="2" indent="-304800" algn="l" rtl="0">
              <a:lnSpc>
                <a:spcPct val="90000"/>
              </a:lnSpc>
              <a:spcBef>
                <a:spcPts val="500"/>
              </a:spcBef>
              <a:spcAft>
                <a:spcPts val="0"/>
              </a:spcAft>
              <a:buClr>
                <a:srgbClr val="4F3A8A"/>
              </a:buClr>
              <a:buSzPts val="1200"/>
              <a:buFont typeface="Arial"/>
              <a:buChar char="•"/>
              <a:defRPr sz="1200" b="0" i="0" u="none" strike="noStrike" cap="none">
                <a:solidFill>
                  <a:srgbClr val="4F3A8A"/>
                </a:solidFill>
                <a:latin typeface="Calibri"/>
                <a:ea typeface="Calibri"/>
                <a:cs typeface="Calibri"/>
                <a:sym typeface="Calibri"/>
              </a:defRPr>
            </a:lvl3pPr>
            <a:lvl4pPr marL="1828800" marR="0" lvl="3" indent="-292100" algn="l" rtl="0">
              <a:lnSpc>
                <a:spcPct val="90000"/>
              </a:lnSpc>
              <a:spcBef>
                <a:spcPts val="500"/>
              </a:spcBef>
              <a:spcAft>
                <a:spcPts val="0"/>
              </a:spcAft>
              <a:buClr>
                <a:srgbClr val="4F3A8A"/>
              </a:buClr>
              <a:buSzPts val="1000"/>
              <a:buFont typeface="Arial"/>
              <a:buChar char="•"/>
              <a:defRPr sz="1000" b="0" i="0" u="none" strike="noStrike" cap="none">
                <a:solidFill>
                  <a:srgbClr val="4F3A8A"/>
                </a:solidFill>
                <a:latin typeface="Calibri"/>
                <a:ea typeface="Calibri"/>
                <a:cs typeface="Calibri"/>
                <a:sym typeface="Calibri"/>
              </a:defRPr>
            </a:lvl4pPr>
            <a:lvl5pPr marL="2286000" marR="0" lvl="4" indent="-279400" algn="l" rtl="0">
              <a:lnSpc>
                <a:spcPct val="90000"/>
              </a:lnSpc>
              <a:spcBef>
                <a:spcPts val="500"/>
              </a:spcBef>
              <a:spcAft>
                <a:spcPts val="0"/>
              </a:spcAft>
              <a:buClr>
                <a:srgbClr val="4F3A8A"/>
              </a:buClr>
              <a:buSzPts val="800"/>
              <a:buFont typeface="Arial"/>
              <a:buChar char="•"/>
              <a:defRPr sz="800" b="0" i="0" u="none" strike="noStrike" cap="none">
                <a:solidFill>
                  <a:srgbClr val="4F3A8A"/>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2" name="Google Shape;332;gd9424f3cfd_0_1091"/>
          <p:cNvSpPr txBox="1">
            <a:spLocks noGrp="1"/>
          </p:cNvSpPr>
          <p:nvPr>
            <p:ph type="body" idx="2"/>
          </p:nvPr>
        </p:nvSpPr>
        <p:spPr>
          <a:xfrm>
            <a:off x="6382748" y="2989494"/>
            <a:ext cx="5159400" cy="2557800"/>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4F3A8A"/>
              </a:buClr>
              <a:buSzPts val="1800"/>
              <a:buFont typeface="Arial"/>
              <a:buChar char="•"/>
              <a:defRPr sz="1800" b="0" i="0" u="none" strike="noStrike" cap="none">
                <a:solidFill>
                  <a:srgbClr val="4F3A8A"/>
                </a:solidFill>
                <a:latin typeface="Calibri"/>
                <a:ea typeface="Calibri"/>
                <a:cs typeface="Calibri"/>
                <a:sym typeface="Calibri"/>
              </a:defRPr>
            </a:lvl1pPr>
            <a:lvl2pPr marL="914400" marR="0" lvl="1" indent="-330200" algn="l" rtl="0">
              <a:lnSpc>
                <a:spcPct val="90000"/>
              </a:lnSpc>
              <a:spcBef>
                <a:spcPts val="500"/>
              </a:spcBef>
              <a:spcAft>
                <a:spcPts val="0"/>
              </a:spcAft>
              <a:buClr>
                <a:srgbClr val="4F3A8A"/>
              </a:buClr>
              <a:buSzPts val="1600"/>
              <a:buFont typeface="Arial"/>
              <a:buChar char="•"/>
              <a:defRPr sz="1600" b="0" i="0" u="none" strike="noStrike" cap="none">
                <a:solidFill>
                  <a:srgbClr val="4F3A8A"/>
                </a:solidFill>
                <a:latin typeface="Calibri"/>
                <a:ea typeface="Calibri"/>
                <a:cs typeface="Calibri"/>
                <a:sym typeface="Calibri"/>
              </a:defRPr>
            </a:lvl2pPr>
            <a:lvl3pPr marL="1371600" marR="0" lvl="2" indent="-304800" algn="l" rtl="0">
              <a:lnSpc>
                <a:spcPct val="90000"/>
              </a:lnSpc>
              <a:spcBef>
                <a:spcPts val="500"/>
              </a:spcBef>
              <a:spcAft>
                <a:spcPts val="0"/>
              </a:spcAft>
              <a:buClr>
                <a:srgbClr val="4F3A8A"/>
              </a:buClr>
              <a:buSzPts val="1200"/>
              <a:buFont typeface="Arial"/>
              <a:buChar char="•"/>
              <a:defRPr sz="1200" b="0" i="0" u="none" strike="noStrike" cap="none">
                <a:solidFill>
                  <a:srgbClr val="4F3A8A"/>
                </a:solidFill>
                <a:latin typeface="Calibri"/>
                <a:ea typeface="Calibri"/>
                <a:cs typeface="Calibri"/>
                <a:sym typeface="Calibri"/>
              </a:defRPr>
            </a:lvl3pPr>
            <a:lvl4pPr marL="1828800" marR="0" lvl="3" indent="-292100" algn="l" rtl="0">
              <a:lnSpc>
                <a:spcPct val="90000"/>
              </a:lnSpc>
              <a:spcBef>
                <a:spcPts val="500"/>
              </a:spcBef>
              <a:spcAft>
                <a:spcPts val="0"/>
              </a:spcAft>
              <a:buClr>
                <a:srgbClr val="4F3A8A"/>
              </a:buClr>
              <a:buSzPts val="1000"/>
              <a:buFont typeface="Arial"/>
              <a:buChar char="•"/>
              <a:defRPr sz="1000" b="0" i="0" u="none" strike="noStrike" cap="none">
                <a:solidFill>
                  <a:srgbClr val="4F3A8A"/>
                </a:solidFill>
                <a:latin typeface="Calibri"/>
                <a:ea typeface="Calibri"/>
                <a:cs typeface="Calibri"/>
                <a:sym typeface="Calibri"/>
              </a:defRPr>
            </a:lvl4pPr>
            <a:lvl5pPr marL="2286000" marR="0" lvl="4" indent="-279400" algn="l" rtl="0">
              <a:lnSpc>
                <a:spcPct val="90000"/>
              </a:lnSpc>
              <a:spcBef>
                <a:spcPts val="500"/>
              </a:spcBef>
              <a:spcAft>
                <a:spcPts val="0"/>
              </a:spcAft>
              <a:buClr>
                <a:srgbClr val="4F3A8A"/>
              </a:buClr>
              <a:buSzPts val="800"/>
              <a:buFont typeface="Arial"/>
              <a:buChar char="•"/>
              <a:defRPr sz="800" b="0" i="0" u="none" strike="noStrike" cap="none">
                <a:solidFill>
                  <a:srgbClr val="4F3A8A"/>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3" name="Google Shape;333;gd9424f3cfd_0_1091"/>
          <p:cNvSpPr txBox="1">
            <a:spLocks noGrp="1"/>
          </p:cNvSpPr>
          <p:nvPr>
            <p:ph type="title"/>
          </p:nvPr>
        </p:nvSpPr>
        <p:spPr>
          <a:xfrm>
            <a:off x="803275" y="1914040"/>
            <a:ext cx="6037500" cy="6339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4F3A8A"/>
              </a:buClr>
              <a:buSzPts val="2800"/>
              <a:buFont typeface="Calibri"/>
              <a:buNone/>
              <a:defRPr sz="2800" b="0" i="0" u="none" strike="noStrike" cap="none">
                <a:solidFill>
                  <a:srgbClr val="4F3A8A"/>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334" name="Google Shape;334;gd9424f3cfd_0_109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335" name="Google Shape;335;gd9424f3cfd_0_1091"/>
          <p:cNvSpPr txBox="1">
            <a:spLocks noGrp="1"/>
          </p:cNvSpPr>
          <p:nvPr>
            <p:ph type="body" idx="3"/>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White slide with text + 8 images &amp; descriptions">
  <p:cSld name="White slide with text + 8 images &amp; descriptions">
    <p:spTree>
      <p:nvGrpSpPr>
        <p:cNvPr id="1" name="Shape 336"/>
        <p:cNvGrpSpPr/>
        <p:nvPr/>
      </p:nvGrpSpPr>
      <p:grpSpPr>
        <a:xfrm>
          <a:off x="0" y="0"/>
          <a:ext cx="0" cy="0"/>
          <a:chOff x="0" y="0"/>
          <a:chExt cx="0" cy="0"/>
        </a:xfrm>
      </p:grpSpPr>
      <p:cxnSp>
        <p:nvCxnSpPr>
          <p:cNvPr id="337" name="Google Shape;337;gd9424f3cfd_0_1100"/>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sp>
        <p:nvSpPr>
          <p:cNvPr id="338" name="Google Shape;338;gd9424f3cfd_0_1100"/>
          <p:cNvSpPr/>
          <p:nvPr/>
        </p:nvSpPr>
        <p:spPr>
          <a:xfrm>
            <a:off x="0" y="1472540"/>
            <a:ext cx="12192000" cy="4620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    v</a:t>
            </a:r>
            <a:endParaRPr sz="1400" b="0" i="0" u="none" strike="noStrike" cap="none">
              <a:solidFill>
                <a:srgbClr val="000000"/>
              </a:solidFill>
              <a:latin typeface="Arial"/>
              <a:ea typeface="Arial"/>
              <a:cs typeface="Arial"/>
              <a:sym typeface="Arial"/>
            </a:endParaRPr>
          </a:p>
        </p:txBody>
      </p:sp>
      <p:sp>
        <p:nvSpPr>
          <p:cNvPr id="339" name="Google Shape;339;gd9424f3cfd_0_1100"/>
          <p:cNvSpPr>
            <a:spLocks noGrp="1"/>
          </p:cNvSpPr>
          <p:nvPr>
            <p:ph type="pic" idx="2"/>
          </p:nvPr>
        </p:nvSpPr>
        <p:spPr>
          <a:xfrm>
            <a:off x="5391681" y="1635071"/>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0" name="Google Shape;340;gd9424f3cfd_0_1100"/>
          <p:cNvSpPr txBox="1">
            <a:spLocks noGrp="1"/>
          </p:cNvSpPr>
          <p:nvPr>
            <p:ph type="body" idx="1"/>
          </p:nvPr>
        </p:nvSpPr>
        <p:spPr>
          <a:xfrm>
            <a:off x="5391681" y="3166533"/>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41" name="Google Shape;341;gd9424f3cfd_0_1100"/>
          <p:cNvSpPr txBox="1">
            <a:spLocks noGrp="1"/>
          </p:cNvSpPr>
          <p:nvPr>
            <p:ph type="body" idx="3"/>
          </p:nvPr>
        </p:nvSpPr>
        <p:spPr>
          <a:xfrm>
            <a:off x="5391680" y="3373754"/>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42" name="Google Shape;342;gd9424f3cfd_0_1100"/>
          <p:cNvSpPr>
            <a:spLocks noGrp="1"/>
          </p:cNvSpPr>
          <p:nvPr>
            <p:ph type="pic" idx="4"/>
          </p:nvPr>
        </p:nvSpPr>
        <p:spPr>
          <a:xfrm>
            <a:off x="6980257" y="1635071"/>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3" name="Google Shape;343;gd9424f3cfd_0_1100"/>
          <p:cNvSpPr txBox="1">
            <a:spLocks noGrp="1"/>
          </p:cNvSpPr>
          <p:nvPr>
            <p:ph type="body" idx="5"/>
          </p:nvPr>
        </p:nvSpPr>
        <p:spPr>
          <a:xfrm>
            <a:off x="6980257" y="3166533"/>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44" name="Google Shape;344;gd9424f3cfd_0_1100"/>
          <p:cNvSpPr txBox="1">
            <a:spLocks noGrp="1"/>
          </p:cNvSpPr>
          <p:nvPr>
            <p:ph type="body" idx="6"/>
          </p:nvPr>
        </p:nvSpPr>
        <p:spPr>
          <a:xfrm>
            <a:off x="6980256" y="3373754"/>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45" name="Google Shape;345;gd9424f3cfd_0_1100"/>
          <p:cNvSpPr>
            <a:spLocks noGrp="1"/>
          </p:cNvSpPr>
          <p:nvPr>
            <p:ph type="pic" idx="7"/>
          </p:nvPr>
        </p:nvSpPr>
        <p:spPr>
          <a:xfrm>
            <a:off x="8568833" y="1635071"/>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6" name="Google Shape;346;gd9424f3cfd_0_1100"/>
          <p:cNvSpPr txBox="1">
            <a:spLocks noGrp="1"/>
          </p:cNvSpPr>
          <p:nvPr>
            <p:ph type="body" idx="8"/>
          </p:nvPr>
        </p:nvSpPr>
        <p:spPr>
          <a:xfrm>
            <a:off x="8568833" y="3166533"/>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47" name="Google Shape;347;gd9424f3cfd_0_1100"/>
          <p:cNvSpPr txBox="1">
            <a:spLocks noGrp="1"/>
          </p:cNvSpPr>
          <p:nvPr>
            <p:ph type="body" idx="9"/>
          </p:nvPr>
        </p:nvSpPr>
        <p:spPr>
          <a:xfrm>
            <a:off x="8568832" y="3373754"/>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48" name="Google Shape;348;gd9424f3cfd_0_1100"/>
          <p:cNvSpPr>
            <a:spLocks noGrp="1"/>
          </p:cNvSpPr>
          <p:nvPr>
            <p:ph type="pic" idx="13"/>
          </p:nvPr>
        </p:nvSpPr>
        <p:spPr>
          <a:xfrm>
            <a:off x="10149660" y="1635071"/>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9" name="Google Shape;349;gd9424f3cfd_0_1100"/>
          <p:cNvSpPr txBox="1">
            <a:spLocks noGrp="1"/>
          </p:cNvSpPr>
          <p:nvPr>
            <p:ph type="body" idx="14"/>
          </p:nvPr>
        </p:nvSpPr>
        <p:spPr>
          <a:xfrm>
            <a:off x="10149660" y="3166533"/>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50" name="Google Shape;350;gd9424f3cfd_0_1100"/>
          <p:cNvSpPr txBox="1">
            <a:spLocks noGrp="1"/>
          </p:cNvSpPr>
          <p:nvPr>
            <p:ph type="body" idx="15"/>
          </p:nvPr>
        </p:nvSpPr>
        <p:spPr>
          <a:xfrm>
            <a:off x="10149659" y="3373754"/>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51" name="Google Shape;351;gd9424f3cfd_0_1100"/>
          <p:cNvSpPr>
            <a:spLocks noGrp="1"/>
          </p:cNvSpPr>
          <p:nvPr>
            <p:ph type="pic" idx="16"/>
          </p:nvPr>
        </p:nvSpPr>
        <p:spPr>
          <a:xfrm>
            <a:off x="10149660" y="3835830"/>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2" name="Google Shape;352;gd9424f3cfd_0_1100"/>
          <p:cNvSpPr txBox="1">
            <a:spLocks noGrp="1"/>
          </p:cNvSpPr>
          <p:nvPr>
            <p:ph type="body" idx="17"/>
          </p:nvPr>
        </p:nvSpPr>
        <p:spPr>
          <a:xfrm>
            <a:off x="10149660" y="5367292"/>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53" name="Google Shape;353;gd9424f3cfd_0_1100"/>
          <p:cNvSpPr txBox="1">
            <a:spLocks noGrp="1"/>
          </p:cNvSpPr>
          <p:nvPr>
            <p:ph type="body" idx="18"/>
          </p:nvPr>
        </p:nvSpPr>
        <p:spPr>
          <a:xfrm>
            <a:off x="10149659" y="5574513"/>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54" name="Google Shape;354;gd9424f3cfd_0_1100"/>
          <p:cNvSpPr>
            <a:spLocks noGrp="1"/>
          </p:cNvSpPr>
          <p:nvPr>
            <p:ph type="pic" idx="19"/>
          </p:nvPr>
        </p:nvSpPr>
        <p:spPr>
          <a:xfrm>
            <a:off x="8561084" y="3835830"/>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5" name="Google Shape;355;gd9424f3cfd_0_1100"/>
          <p:cNvSpPr txBox="1">
            <a:spLocks noGrp="1"/>
          </p:cNvSpPr>
          <p:nvPr>
            <p:ph type="body" idx="20"/>
          </p:nvPr>
        </p:nvSpPr>
        <p:spPr>
          <a:xfrm>
            <a:off x="8561084" y="5367292"/>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56" name="Google Shape;356;gd9424f3cfd_0_1100"/>
          <p:cNvSpPr txBox="1">
            <a:spLocks noGrp="1"/>
          </p:cNvSpPr>
          <p:nvPr>
            <p:ph type="body" idx="21"/>
          </p:nvPr>
        </p:nvSpPr>
        <p:spPr>
          <a:xfrm>
            <a:off x="8561083" y="5574513"/>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57" name="Google Shape;357;gd9424f3cfd_0_1100"/>
          <p:cNvSpPr>
            <a:spLocks noGrp="1"/>
          </p:cNvSpPr>
          <p:nvPr>
            <p:ph type="pic" idx="22"/>
          </p:nvPr>
        </p:nvSpPr>
        <p:spPr>
          <a:xfrm>
            <a:off x="6980257" y="3835830"/>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8" name="Google Shape;358;gd9424f3cfd_0_1100"/>
          <p:cNvSpPr txBox="1">
            <a:spLocks noGrp="1"/>
          </p:cNvSpPr>
          <p:nvPr>
            <p:ph type="body" idx="23"/>
          </p:nvPr>
        </p:nvSpPr>
        <p:spPr>
          <a:xfrm>
            <a:off x="6980257" y="5367292"/>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59" name="Google Shape;359;gd9424f3cfd_0_1100"/>
          <p:cNvSpPr txBox="1">
            <a:spLocks noGrp="1"/>
          </p:cNvSpPr>
          <p:nvPr>
            <p:ph type="body" idx="24"/>
          </p:nvPr>
        </p:nvSpPr>
        <p:spPr>
          <a:xfrm>
            <a:off x="6980256" y="5574513"/>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60" name="Google Shape;360;gd9424f3cfd_0_1100"/>
          <p:cNvSpPr>
            <a:spLocks noGrp="1"/>
          </p:cNvSpPr>
          <p:nvPr>
            <p:ph type="pic" idx="25"/>
          </p:nvPr>
        </p:nvSpPr>
        <p:spPr>
          <a:xfrm>
            <a:off x="5399430" y="3835830"/>
            <a:ext cx="1503300" cy="1503300"/>
          </a:xfrm>
          <a:prstGeom prst="rect">
            <a:avLst/>
          </a:prstGeom>
          <a:noFill/>
          <a:ln w="9525" cap="flat" cmpd="sng">
            <a:solidFill>
              <a:srgbClr val="A798D8"/>
            </a:solidFill>
            <a:prstDash val="solid"/>
            <a:round/>
            <a:headEnd type="none" w="sm" len="sm"/>
            <a:tailEnd type="none" w="sm" len="sm"/>
          </a:ln>
        </p:spPr>
        <p:txBody>
          <a:bodyPr spcFirstLastPara="1" wrap="square" lIns="91425" tIns="45700" rIns="91425" bIns="45700" anchor="t" anchorCtr="1">
            <a:noAutofit/>
          </a:bodyPr>
          <a:lstStyle>
            <a:lvl1pPr marR="0" lvl="0" algn="l" rtl="0">
              <a:lnSpc>
                <a:spcPct val="90000"/>
              </a:lnSpc>
              <a:spcBef>
                <a:spcPts val="10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1" name="Google Shape;361;gd9424f3cfd_0_1100"/>
          <p:cNvSpPr txBox="1">
            <a:spLocks noGrp="1"/>
          </p:cNvSpPr>
          <p:nvPr>
            <p:ph type="body" idx="26"/>
          </p:nvPr>
        </p:nvSpPr>
        <p:spPr>
          <a:xfrm>
            <a:off x="5399430" y="5367292"/>
            <a:ext cx="1503300" cy="186000"/>
          </a:xfrm>
          <a:prstGeom prst="rect">
            <a:avLst/>
          </a:prstGeom>
          <a:noFill/>
          <a:ln>
            <a:noFill/>
          </a:ln>
        </p:spPr>
        <p:txBody>
          <a:bodyPr spcFirstLastPara="1" wrap="square" lIns="91425" tIns="108000" rIns="91425" bIns="72000" anchor="ctr" anchorCtr="0">
            <a:noAutofit/>
          </a:bodyPr>
          <a:lstStyle>
            <a:lvl1pPr marL="457200" marR="0" lvl="0" indent="-228600" algn="l" rtl="0">
              <a:lnSpc>
                <a:spcPct val="100000"/>
              </a:lnSpc>
              <a:spcBef>
                <a:spcPts val="0"/>
              </a:spcBef>
              <a:spcAft>
                <a:spcPts val="0"/>
              </a:spcAft>
              <a:buClr>
                <a:srgbClr val="4F3A8A"/>
              </a:buClr>
              <a:buSzPts val="800"/>
              <a:buFont typeface="Arial"/>
              <a:buNone/>
              <a:defRPr sz="800" b="1" i="0" u="none" strike="noStrike" cap="none">
                <a:solidFill>
                  <a:srgbClr val="4F3A8A"/>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62" name="Google Shape;362;gd9424f3cfd_0_1100"/>
          <p:cNvSpPr txBox="1">
            <a:spLocks noGrp="1"/>
          </p:cNvSpPr>
          <p:nvPr>
            <p:ph type="body" idx="27"/>
          </p:nvPr>
        </p:nvSpPr>
        <p:spPr>
          <a:xfrm>
            <a:off x="5399429" y="5574513"/>
            <a:ext cx="1503300" cy="255600"/>
          </a:xfrm>
          <a:prstGeom prst="rect">
            <a:avLst/>
          </a:prstGeom>
          <a:noFill/>
          <a:ln>
            <a:noFill/>
          </a:ln>
        </p:spPr>
        <p:txBody>
          <a:bodyPr spcFirstLastPara="1" wrap="square" lIns="91425" tIns="0" rIns="91425" bIns="72000" anchor="t" anchorCtr="0">
            <a:noAutofit/>
          </a:bodyPr>
          <a:lstStyle>
            <a:lvl1pPr marL="457200" marR="0" lvl="0" indent="-228600" algn="l" rtl="0">
              <a:lnSpc>
                <a:spcPct val="100000"/>
              </a:lnSpc>
              <a:spcBef>
                <a:spcPts val="0"/>
              </a:spcBef>
              <a:spcAft>
                <a:spcPts val="0"/>
              </a:spcAft>
              <a:buClr>
                <a:srgbClr val="A5A5A5"/>
              </a:buClr>
              <a:buSzPts val="600"/>
              <a:buFont typeface="Arial"/>
              <a:buNone/>
              <a:defRPr sz="600" b="1" i="0" u="none" strike="noStrike" cap="none">
                <a:solidFill>
                  <a:srgbClr val="A5A5A5"/>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63" name="Google Shape;363;gd9424f3cfd_0_1100"/>
          <p:cNvSpPr txBox="1">
            <a:spLocks noGrp="1"/>
          </p:cNvSpPr>
          <p:nvPr>
            <p:ph type="title"/>
          </p:nvPr>
        </p:nvSpPr>
        <p:spPr>
          <a:xfrm>
            <a:off x="803275" y="1969301"/>
            <a:ext cx="4216200" cy="423600"/>
          </a:xfrm>
          <a:prstGeom prst="rect">
            <a:avLst/>
          </a:prstGeom>
          <a:noFill/>
          <a:ln>
            <a:noFill/>
          </a:ln>
        </p:spPr>
        <p:txBody>
          <a:bodyPr spcFirstLastPara="1" wrap="square" lIns="90000" tIns="0" rIns="91425" bIns="0" anchor="t" anchorCtr="0">
            <a:noAutofit/>
          </a:bodyPr>
          <a:lstStyle>
            <a:lvl1pPr marR="0" lvl="0" algn="l" rtl="0">
              <a:lnSpc>
                <a:spcPct val="90000"/>
              </a:lnSpc>
              <a:spcBef>
                <a:spcPts val="0"/>
              </a:spcBef>
              <a:spcAft>
                <a:spcPts val="0"/>
              </a:spcAft>
              <a:buClr>
                <a:srgbClr val="4F3A8A"/>
              </a:buClr>
              <a:buSzPts val="2800"/>
              <a:buFont typeface="Calibri"/>
              <a:buNone/>
              <a:defRPr sz="2800" b="0" i="0" u="none" strike="noStrike" cap="none">
                <a:solidFill>
                  <a:srgbClr val="4F3A8A"/>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64" name="Google Shape;364;gd9424f3cfd_0_1100"/>
          <p:cNvSpPr txBox="1">
            <a:spLocks noGrp="1"/>
          </p:cNvSpPr>
          <p:nvPr>
            <p:ph type="body" idx="28"/>
          </p:nvPr>
        </p:nvSpPr>
        <p:spPr>
          <a:xfrm>
            <a:off x="803276" y="2487681"/>
            <a:ext cx="3951600" cy="3086700"/>
          </a:xfrm>
          <a:prstGeom prst="rect">
            <a:avLst/>
          </a:prstGeom>
          <a:noFill/>
          <a:ln>
            <a:noFill/>
          </a:ln>
        </p:spPr>
        <p:txBody>
          <a:bodyPr spcFirstLastPara="1" wrap="square" lIns="91425" tIns="46800" rIns="91425" bIns="45700" anchor="t" anchorCtr="0">
            <a:noAutofit/>
          </a:bodyPr>
          <a:lstStyle>
            <a:lvl1pPr marL="457200" marR="0" lvl="0" indent="-228600" algn="l" rtl="0">
              <a:lnSpc>
                <a:spcPct val="100000"/>
              </a:lnSpc>
              <a:spcBef>
                <a:spcPts val="0"/>
              </a:spcBef>
              <a:spcAft>
                <a:spcPts val="0"/>
              </a:spcAft>
              <a:buClr>
                <a:srgbClr val="7F7F7F"/>
              </a:buClr>
              <a:buSzPts val="1400"/>
              <a:buFont typeface="Arial"/>
              <a:buNone/>
              <a:defRPr sz="1400" b="0"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cxnSp>
        <p:nvCxnSpPr>
          <p:cNvPr id="365" name="Google Shape;365;gd9424f3cfd_0_1100"/>
          <p:cNvCxnSpPr/>
          <p:nvPr/>
        </p:nvCxnSpPr>
        <p:spPr>
          <a:xfrm>
            <a:off x="0" y="6092893"/>
            <a:ext cx="12192000" cy="0"/>
          </a:xfrm>
          <a:prstGeom prst="straightConnector1">
            <a:avLst/>
          </a:prstGeom>
          <a:noFill/>
          <a:ln w="9525" cap="flat" cmpd="sng">
            <a:solidFill>
              <a:schemeClr val="lt1"/>
            </a:solidFill>
            <a:prstDash val="solid"/>
            <a:miter lim="800000"/>
            <a:headEnd type="none" w="sm" len="sm"/>
            <a:tailEnd type="none" w="sm" len="sm"/>
          </a:ln>
        </p:spPr>
      </p:cxnSp>
      <p:pic>
        <p:nvPicPr>
          <p:cNvPr id="366" name="Google Shape;366;gd9424f3cfd_0_110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301629" y="6298203"/>
            <a:ext cx="3429003" cy="381000"/>
          </a:xfrm>
          <a:prstGeom prst="rect">
            <a:avLst/>
          </a:prstGeom>
          <a:noFill/>
          <a:ln>
            <a:noFill/>
          </a:ln>
        </p:spPr>
      </p:pic>
      <p:sp>
        <p:nvSpPr>
          <p:cNvPr id="367" name="Google Shape;367;gd9424f3cfd_0_1100"/>
          <p:cNvSpPr txBox="1">
            <a:spLocks noGrp="1"/>
          </p:cNvSpPr>
          <p:nvPr>
            <p:ph type="body" idx="29"/>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lvl1pPr marL="457200" marR="0" lvl="0" indent="-22860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34" Type="http://schemas.openxmlformats.org/officeDocument/2006/relationships/theme" Target="../theme/theme2.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image" Target="../media/image3.jpg"/><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
        <p:cNvGrpSpPr/>
        <p:nvPr/>
      </p:nvGrpSpPr>
      <p:grpSpPr>
        <a:xfrm>
          <a:off x="0" y="0"/>
          <a:ext cx="0" cy="0"/>
          <a:chOff x="0" y="0"/>
          <a:chExt cx="0" cy="0"/>
        </a:xfrm>
      </p:grpSpPr>
      <p:pic>
        <p:nvPicPr>
          <p:cNvPr id="90" name="Google Shape;90;gd9424f3cfd_0_853"/>
          <p:cNvPicPr preferRelativeResize="0"/>
          <p:nvPr/>
        </p:nvPicPr>
        <p:blipFill rotWithShape="1">
          <a:blip r:embed="rId35">
            <a:alphaModFix/>
          </a:blip>
          <a:srcRect/>
          <a:stretch/>
        </p:blipFill>
        <p:spPr>
          <a:xfrm>
            <a:off x="0" y="513"/>
            <a:ext cx="12192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0.jpg"/><Relationship Id="rId18" Type="http://schemas.openxmlformats.org/officeDocument/2006/relationships/image" Target="../media/image24.jpg"/><Relationship Id="rId3" Type="http://schemas.openxmlformats.org/officeDocument/2006/relationships/image" Target="../media/image13.jpg"/><Relationship Id="rId7" Type="http://schemas.openxmlformats.org/officeDocument/2006/relationships/image" Target="../media/image16.jpg"/><Relationship Id="rId12" Type="http://schemas.openxmlformats.org/officeDocument/2006/relationships/hyperlink" Target="http://www.google.co.uk/url?sa=i&amp;rct=j&amp;q=&amp;esrc=s&amp;source=images&amp;cd=&amp;cad=rja&amp;uact=8&amp;ved=2ahUKEwjcuczI8vvZAhVDJ8AKHVrgBmgQjRx6BAgAEAU&amp;url=http%3A%2F%2Fwww.wellocracy.com%2Fmobile-mood-apps%2Fmobile-mood-apps-chart%2Fmoodlytics%2F&amp;psig=AOvVaw3FNVJNEpc7zAQsJOyDp3Zz&amp;ust=1521669437027924" TargetMode="External"/><Relationship Id="rId17" Type="http://schemas.openxmlformats.org/officeDocument/2006/relationships/image" Target="../media/image23.png"/><Relationship Id="rId2" Type="http://schemas.openxmlformats.org/officeDocument/2006/relationships/notesSlide" Target="../notesSlides/notesSlide4.xml"/><Relationship Id="rId16" Type="http://schemas.openxmlformats.org/officeDocument/2006/relationships/image" Target="../media/image22.png"/><Relationship Id="rId20" Type="http://schemas.openxmlformats.org/officeDocument/2006/relationships/image" Target="../media/image25.jp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9.png"/><Relationship Id="rId5" Type="http://schemas.openxmlformats.org/officeDocument/2006/relationships/image" Target="../media/image14.png"/><Relationship Id="rId15" Type="http://schemas.openxmlformats.org/officeDocument/2006/relationships/image" Target="../media/image21.jpg"/><Relationship Id="rId10" Type="http://schemas.openxmlformats.org/officeDocument/2006/relationships/hyperlink" Target="https://www.google.co.uk/url?sa=i&amp;rct=j&amp;q=&amp;esrc=s&amp;source=images&amp;cd=&amp;cad=rja&amp;uact=8&amp;ved=2ahUKEwjj2fWM8_vZAhXEBcAKHVFbArkQjRx6BAgAEAU&amp;url=https%3A%2F%2Fwww.cnet.com%2Fnews%2Fheadspace-meditation-app-you-need-find-zen-in-2017%2F&amp;psig=AOvVaw3z-6ZXxEcKB2yRYMn9pybL&amp;ust=1521669558400621" TargetMode="External"/><Relationship Id="rId19" Type="http://schemas.openxmlformats.org/officeDocument/2006/relationships/hyperlink" Target="http://www.google.co.uk/url?sa=i&amp;rct=j&amp;q=&amp;esrc=s&amp;source=images&amp;cd=&amp;cad=rja&amp;uact=8&amp;ved=2ahUKEwid_eiOgfzZAhWnCsAKHRRIAzsQjRx6BAgAEAU&amp;url=http%3A%2F%2Fwww.digitalhealthgermany.com%2F105%2Fdeprexis%2F&amp;psig=AOvVaw3RLu3iV9q03s39oEVhnRAJ&amp;ust=1521673345009999" TargetMode="External"/><Relationship Id="rId4" Type="http://schemas.openxmlformats.org/officeDocument/2006/relationships/image" Target="../media/image12.png"/><Relationship Id="rId9" Type="http://schemas.openxmlformats.org/officeDocument/2006/relationships/image" Target="../media/image18.jpg"/><Relationship Id="rId14" Type="http://schemas.openxmlformats.org/officeDocument/2006/relationships/hyperlink" Target="https://www.google.co.uk/url?sa=i&amp;rct=j&amp;q=&amp;esrc=s&amp;source=images&amp;cd=&amp;cad=rja&amp;uact=8&amp;ved=2ahUKEwiOjcjh8vvZAhWUF8AKHeadBpYQjRx6BAgAEAU&amp;url=https%3A%2F%2Fplay.google.com%2Fstore%2Fapps%2Fdetails%3Fid%3Dcom.t2.vas%26hl%3Den_GB&amp;psig=AOvVaw2APInThd59lI-9RDbS-FkY&amp;ust=152166949562857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1.jp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3.jpg"/></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44.jp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hyperlink" Target="mailto:Angela.Gregg@nhs.scot" TargetMode="External"/><Relationship Id="rId4" Type="http://schemas.openxmlformats.org/officeDocument/2006/relationships/hyperlink" Target="mailto:Tracey.Baxter@nhs.scot"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1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1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png"/></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jpeg"/><Relationship Id="rId2" Type="http://schemas.openxmlformats.org/officeDocument/2006/relationships/notesSlide" Target="../notesSlides/notesSlide44.xml"/><Relationship Id="rId1" Type="http://schemas.openxmlformats.org/officeDocument/2006/relationships/slideLayout" Target="../slideLayouts/slideLayout17.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59.png"/></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7.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8.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0.xml"/><Relationship Id="rId1" Type="http://schemas.openxmlformats.org/officeDocument/2006/relationships/slideLayout" Target="../slideLayouts/slideLayout15.xml"/><Relationship Id="rId4" Type="http://schemas.openxmlformats.org/officeDocument/2006/relationships/image" Target="../media/image69.png"/></Relationships>
</file>

<file path=ppt/slides/_rels/slide5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2.xml"/><Relationship Id="rId1" Type="http://schemas.openxmlformats.org/officeDocument/2006/relationships/slideLayout" Target="../slideLayouts/slideLayout21.xml"/><Relationship Id="rId4" Type="http://schemas.openxmlformats.org/officeDocument/2006/relationships/image" Target="../media/image72.jpg"/></Relationships>
</file>

<file path=ppt/slides/_rels/slide5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3.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4.xml"/><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7.xml"/><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8.xml"/><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9.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0.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2.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3.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4.xml"/><Relationship Id="rId1" Type="http://schemas.openxmlformats.org/officeDocument/2006/relationships/slideLayout" Target="../slideLayouts/slideLayout21.xml"/><Relationship Id="rId5" Type="http://schemas.openxmlformats.org/officeDocument/2006/relationships/image" Target="../media/image85.png"/><Relationship Id="rId4" Type="http://schemas.openxmlformats.org/officeDocument/2006/relationships/image" Target="../media/image84.jpeg"/></Relationships>
</file>

<file path=ppt/slides/_rels/slide6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65.xml"/><Relationship Id="rId1" Type="http://schemas.openxmlformats.org/officeDocument/2006/relationships/slideLayout" Target="../slideLayouts/slideLayout15.xml"/><Relationship Id="rId6" Type="http://schemas.openxmlformats.org/officeDocument/2006/relationships/image" Target="../media/image89.jpg"/><Relationship Id="rId5" Type="http://schemas.openxmlformats.org/officeDocument/2006/relationships/image" Target="../media/image88.jpg"/><Relationship Id="rId4" Type="http://schemas.openxmlformats.org/officeDocument/2006/relationships/image" Target="../media/image87.jpg"/></Relationships>
</file>

<file path=ppt/slides/_rels/slide6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6.xml"/><Relationship Id="rId1" Type="http://schemas.openxmlformats.org/officeDocument/2006/relationships/slideLayout" Target="../slideLayouts/slideLayout26.xml"/><Relationship Id="rId4" Type="http://schemas.openxmlformats.org/officeDocument/2006/relationships/image" Target="../media/image91.jpg"/></Relationships>
</file>

<file path=ppt/slides/_rels/slide6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7.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8.xml"/><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9.xml"/><Relationship Id="rId1" Type="http://schemas.openxmlformats.org/officeDocument/2006/relationships/slideLayout" Target="../slideLayouts/slideLayout15.xml"/><Relationship Id="rId5" Type="http://schemas.openxmlformats.org/officeDocument/2006/relationships/image" Target="../media/image96.jpg"/><Relationship Id="rId4" Type="http://schemas.openxmlformats.org/officeDocument/2006/relationships/image" Target="../media/image95.jpg"/></Relationships>
</file>

<file path=ppt/slides/_rels/slide7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0.xml"/><Relationship Id="rId1" Type="http://schemas.openxmlformats.org/officeDocument/2006/relationships/slideLayout" Target="../slideLayouts/slideLayout15.xml"/><Relationship Id="rId5" Type="http://schemas.openxmlformats.org/officeDocument/2006/relationships/image" Target="../media/image99.jpg"/><Relationship Id="rId4" Type="http://schemas.openxmlformats.org/officeDocument/2006/relationships/image" Target="../media/image98.jpeg"/></Relationships>
</file>

<file path=ppt/slides/_rels/slide71.xml.rels><?xml version="1.0" encoding="UTF-8" standalone="yes"?>
<Relationships xmlns="http://schemas.openxmlformats.org/package/2006/relationships"><Relationship Id="rId3" Type="http://schemas.openxmlformats.org/officeDocument/2006/relationships/image" Target="../media/image100.jpg"/><Relationship Id="rId7" Type="http://schemas.openxmlformats.org/officeDocument/2006/relationships/image" Target="../media/image104.jpg"/><Relationship Id="rId2" Type="http://schemas.openxmlformats.org/officeDocument/2006/relationships/notesSlide" Target="../notesSlides/notesSlide71.xml"/><Relationship Id="rId1" Type="http://schemas.openxmlformats.org/officeDocument/2006/relationships/slideLayout" Target="../slideLayouts/slideLayout15.xml"/><Relationship Id="rId6" Type="http://schemas.openxmlformats.org/officeDocument/2006/relationships/image" Target="../media/image103.jpg"/><Relationship Id="rId5" Type="http://schemas.openxmlformats.org/officeDocument/2006/relationships/image" Target="../media/image102.jpg"/><Relationship Id="rId4" Type="http://schemas.openxmlformats.org/officeDocument/2006/relationships/image" Target="../media/image101.jpg"/></Relationships>
</file>

<file path=ppt/slides/_rels/slide7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2.xml"/><Relationship Id="rId1" Type="http://schemas.openxmlformats.org/officeDocument/2006/relationships/slideLayout" Target="../slideLayouts/slideLayout27.xml"/></Relationships>
</file>

<file path=ppt/slides/_rels/slide73.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73.xml"/><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74.xml"/><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75.xml"/><Relationship Id="rId1" Type="http://schemas.openxmlformats.org/officeDocument/2006/relationships/slideLayout" Target="../slideLayouts/slideLayout28.xml"/></Relationships>
</file>

<file path=ppt/slides/_rels/slide7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24"/>
          <p:cNvSpPr txBox="1">
            <a:spLocks noGrp="1"/>
          </p:cNvSpPr>
          <p:nvPr>
            <p:ph type="title"/>
          </p:nvPr>
        </p:nvSpPr>
        <p:spPr>
          <a:xfrm>
            <a:off x="517749" y="2103437"/>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SzPct val="81481"/>
              <a:buNone/>
            </a:pPr>
            <a:r>
              <a:rPr lang="en-GB" sz="6000" b="1"/>
              <a:t>Digitally Enabled Services: collaborative and sustainable</a:t>
            </a:r>
            <a:r>
              <a:rPr lang="en-GB" sz="6000"/>
              <a:t> </a:t>
            </a:r>
            <a:br>
              <a:rPr lang="en-GB" b="1"/>
            </a:br>
            <a:endParaRPr b="1" i="1"/>
          </a:p>
        </p:txBody>
      </p:sp>
      <p:sp>
        <p:nvSpPr>
          <p:cNvPr id="373" name="Google Shape;373;p24"/>
          <p:cNvSpPr txBox="1"/>
          <p:nvPr/>
        </p:nvSpPr>
        <p:spPr>
          <a:xfrm>
            <a:off x="1328958" y="3707296"/>
            <a:ext cx="9807300" cy="1847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2000" b="0" i="0" u="none" strike="noStrike" cap="none">
                <a:solidFill>
                  <a:schemeClr val="lt1"/>
                </a:solidFill>
                <a:latin typeface="Calibri"/>
                <a:ea typeface="Calibri"/>
                <a:cs typeface="Calibri"/>
                <a:sym typeface="Calibri"/>
              </a:rPr>
              <a:t>Chair: Jonathan Cameron, Head of Digital Health and Care, Scottish Government</a:t>
            </a:r>
            <a:endParaRPr/>
          </a:p>
          <a:p>
            <a:pPr marL="0" marR="0" lvl="0" indent="0" algn="l" rtl="0">
              <a:lnSpc>
                <a:spcPct val="100000"/>
              </a:lnSpc>
              <a:spcBef>
                <a:spcPts val="0"/>
              </a:spcBef>
              <a:spcAft>
                <a:spcPts val="0"/>
              </a:spcAft>
              <a:buNone/>
            </a:pPr>
            <a:endParaRPr sz="20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None/>
            </a:pPr>
            <a:r>
              <a:rPr lang="en-GB" sz="2000" b="0" i="0" u="none" strike="noStrike" cap="none">
                <a:solidFill>
                  <a:schemeClr val="lt1"/>
                </a:solidFill>
                <a:latin typeface="Calibri"/>
                <a:ea typeface="Calibri"/>
                <a:cs typeface="Calibri"/>
                <a:sym typeface="Calibri"/>
              </a:rPr>
              <a:t>Speakers: Chris Wright, National Advisor for Digital Mental Health, Scottish Government</a:t>
            </a:r>
            <a:endParaRPr/>
          </a:p>
          <a:p>
            <a:pPr marL="0" marR="0" lvl="0" indent="0" algn="l" rtl="0">
              <a:lnSpc>
                <a:spcPct val="100000"/>
              </a:lnSpc>
              <a:spcBef>
                <a:spcPts val="0"/>
              </a:spcBef>
              <a:spcAft>
                <a:spcPts val="0"/>
              </a:spcAft>
              <a:buNone/>
            </a:pPr>
            <a:r>
              <a:rPr lang="en-GB" sz="2000" b="0" i="0" u="none" strike="noStrike" cap="none">
                <a:solidFill>
                  <a:schemeClr val="lt1"/>
                </a:solidFill>
                <a:latin typeface="Calibri"/>
                <a:ea typeface="Calibri"/>
                <a:cs typeface="Calibri"/>
                <a:sym typeface="Calibri"/>
              </a:rPr>
              <a:t>	Tracey Baxter, Head of Product &amp; Delivery, NES Digital, NHS Education for Scotland</a:t>
            </a:r>
            <a:endParaRPr/>
          </a:p>
          <a:p>
            <a:pPr marL="0" marR="0" lvl="0" indent="0" algn="l" rtl="0">
              <a:lnSpc>
                <a:spcPct val="100000"/>
              </a:lnSpc>
              <a:spcBef>
                <a:spcPts val="0"/>
              </a:spcBef>
              <a:spcAft>
                <a:spcPts val="0"/>
              </a:spcAft>
              <a:buNone/>
            </a:pPr>
            <a:r>
              <a:rPr lang="en-GB" sz="2000" b="0" i="0" u="none" strike="noStrike" cap="none">
                <a:solidFill>
                  <a:schemeClr val="lt1"/>
                </a:solidFill>
                <a:latin typeface="Calibri"/>
                <a:ea typeface="Calibri"/>
                <a:cs typeface="Calibri"/>
                <a:sym typeface="Calibri"/>
              </a:rPr>
              <a:t>	Angela Gregg, Senior Product Manager, NES Digital, NHS Education for Scotland </a:t>
            </a:r>
            <a:endParaRPr/>
          </a:p>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377"/>
        <p:cNvGrpSpPr/>
        <p:nvPr/>
      </p:nvGrpSpPr>
      <p:grpSpPr>
        <a:xfrm>
          <a:off x="0" y="0"/>
          <a:ext cx="0" cy="0"/>
          <a:chOff x="0" y="0"/>
          <a:chExt cx="0" cy="0"/>
        </a:xfrm>
      </p:grpSpPr>
      <p:pic>
        <p:nvPicPr>
          <p:cNvPr id="378" name="Google Shape;378;p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sp>
        <p:nvSpPr>
          <p:cNvPr id="379" name="Google Shape;379;p2"/>
          <p:cNvSpPr txBox="1"/>
          <p:nvPr/>
        </p:nvSpPr>
        <p:spPr>
          <a:xfrm>
            <a:off x="0" y="167640"/>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chemeClr val="dk1"/>
              </a:buClr>
              <a:buSzPts val="3600"/>
              <a:buFont typeface="Calibri"/>
              <a:buNone/>
            </a:pPr>
            <a:r>
              <a:rPr lang="en-GB" sz="3600" b="0" i="0" u="none" strike="noStrike" cap="none">
                <a:solidFill>
                  <a:schemeClr val="dk1"/>
                </a:solidFill>
                <a:latin typeface="Calibri"/>
                <a:ea typeface="Calibri"/>
                <a:cs typeface="Calibri"/>
                <a:sym typeface="Calibri"/>
              </a:rPr>
              <a:t>Impact of COVID</a:t>
            </a:r>
            <a:endParaRPr sz="3600" b="0" i="0" u="none" strike="noStrike" cap="none">
              <a:solidFill>
                <a:schemeClr val="dk1"/>
              </a:solidFill>
              <a:latin typeface="Calibri"/>
              <a:ea typeface="Calibri"/>
              <a:cs typeface="Calibri"/>
              <a:sym typeface="Calibri"/>
            </a:endParaRPr>
          </a:p>
        </p:txBody>
      </p:sp>
      <p:sp>
        <p:nvSpPr>
          <p:cNvPr id="380" name="Google Shape;380;p2"/>
          <p:cNvSpPr/>
          <p:nvPr/>
        </p:nvSpPr>
        <p:spPr>
          <a:xfrm>
            <a:off x="1120409" y="1457789"/>
            <a:ext cx="4729316" cy="132343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Demand for mental health services increase with the impact of COVID leading to great prevalence or depression, anxiety, sleep problems and OCD</a:t>
            </a:r>
            <a:endParaRPr sz="2000" b="0" i="0" u="none" strike="noStrike" cap="none">
              <a:solidFill>
                <a:srgbClr val="000000"/>
              </a:solidFill>
              <a:latin typeface="Calibri"/>
              <a:ea typeface="Calibri"/>
              <a:cs typeface="Calibri"/>
              <a:sym typeface="Calibri"/>
            </a:endParaRPr>
          </a:p>
        </p:txBody>
      </p:sp>
      <p:sp>
        <p:nvSpPr>
          <p:cNvPr id="381" name="Google Shape;381;p2"/>
          <p:cNvSpPr/>
          <p:nvPr/>
        </p:nvSpPr>
        <p:spPr>
          <a:xfrm>
            <a:off x="117987" y="5871641"/>
            <a:ext cx="11956026"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C0C0C"/>
              </a:buClr>
              <a:buSzPts val="2400"/>
              <a:buFont typeface="Calibri"/>
              <a:buNone/>
            </a:pPr>
            <a:r>
              <a:rPr lang="en-GB" sz="2400" b="1" i="0" u="none" strike="noStrike" cap="none">
                <a:solidFill>
                  <a:srgbClr val="0C0C0C"/>
                </a:solidFill>
                <a:latin typeface="Calibri"/>
                <a:ea typeface="Calibri"/>
                <a:cs typeface="Calibri"/>
                <a:sym typeface="Calibri"/>
              </a:rPr>
              <a:t>Digital identified early on as key to addressing increase demand and service accessibility</a:t>
            </a:r>
            <a:endParaRPr sz="2400" b="1" i="0" u="none" strike="noStrike" cap="none">
              <a:solidFill>
                <a:srgbClr val="0C0C0C"/>
              </a:solidFill>
              <a:latin typeface="Calibri"/>
              <a:ea typeface="Calibri"/>
              <a:cs typeface="Calibri"/>
              <a:sym typeface="Calibri"/>
            </a:endParaRPr>
          </a:p>
        </p:txBody>
      </p:sp>
      <p:sp>
        <p:nvSpPr>
          <p:cNvPr id="382" name="Google Shape;382;p2"/>
          <p:cNvSpPr/>
          <p:nvPr/>
        </p:nvSpPr>
        <p:spPr>
          <a:xfrm rot="10800000" flipH="1">
            <a:off x="7722292" y="1567330"/>
            <a:ext cx="1493996" cy="1807836"/>
          </a:xfrm>
          <a:prstGeom prst="upArrow">
            <a:avLst>
              <a:gd name="adj1" fmla="val 50000"/>
              <a:gd name="adj2" fmla="val 50000"/>
            </a:avLst>
          </a:prstGeom>
          <a:solidFill>
            <a:srgbClr val="FF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62"/>
              <a:buFont typeface="Arial"/>
              <a:buNone/>
            </a:pPr>
            <a:endParaRPr sz="1662" b="0" i="0" u="none" strike="noStrike" cap="none">
              <a:solidFill>
                <a:schemeClr val="lt1"/>
              </a:solidFill>
              <a:latin typeface="Calibri"/>
              <a:ea typeface="Calibri"/>
              <a:cs typeface="Calibri"/>
              <a:sym typeface="Calibri"/>
            </a:endParaRPr>
          </a:p>
        </p:txBody>
      </p:sp>
      <p:sp>
        <p:nvSpPr>
          <p:cNvPr id="383" name="Google Shape;383;p2"/>
          <p:cNvSpPr/>
          <p:nvPr/>
        </p:nvSpPr>
        <p:spPr>
          <a:xfrm>
            <a:off x="5979635" y="3830340"/>
            <a:ext cx="5118870" cy="1323439"/>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Access to mental health services decreases with services limited by COVID through deployment of staff, reduced service capacity and reduction in referrals through primary care </a:t>
            </a:r>
            <a:endParaRPr sz="2000" b="0" i="0" u="none" strike="noStrike" cap="none">
              <a:solidFill>
                <a:srgbClr val="000000"/>
              </a:solidFill>
              <a:latin typeface="Calibri"/>
              <a:ea typeface="Calibri"/>
              <a:cs typeface="Calibri"/>
              <a:sym typeface="Calibri"/>
            </a:endParaRPr>
          </a:p>
        </p:txBody>
      </p:sp>
      <p:cxnSp>
        <p:nvCxnSpPr>
          <p:cNvPr id="384" name="Google Shape;384;p2"/>
          <p:cNvCxnSpPr/>
          <p:nvPr/>
        </p:nvCxnSpPr>
        <p:spPr>
          <a:xfrm rot="10800000" flipH="1">
            <a:off x="-100584" y="670560"/>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385" name="Google Shape;385;p2"/>
          <p:cNvSpPr/>
          <p:nvPr/>
        </p:nvSpPr>
        <p:spPr>
          <a:xfrm>
            <a:off x="2731784" y="3075417"/>
            <a:ext cx="1493996" cy="1807836"/>
          </a:xfrm>
          <a:prstGeom prst="upArrow">
            <a:avLst>
              <a:gd name="adj1" fmla="val 50000"/>
              <a:gd name="adj2" fmla="val 50000"/>
            </a:avLst>
          </a:prstGeom>
          <a:solidFill>
            <a:srgbClr val="FF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62"/>
              <a:buFont typeface="Arial"/>
              <a:buNone/>
            </a:pPr>
            <a:endParaRPr sz="1662" b="0" i="0" u="none" strike="noStrike" cap="none">
              <a:solidFill>
                <a:schemeClr val="lt1"/>
              </a:solidFill>
              <a:latin typeface="Calibri"/>
              <a:ea typeface="Calibri"/>
              <a:cs typeface="Calibri"/>
              <a:sym typeface="Calibri"/>
            </a:endParaRPr>
          </a:p>
        </p:txBody>
      </p:sp>
      <p:cxnSp>
        <p:nvCxnSpPr>
          <p:cNvPr id="386" name="Google Shape;386;p2"/>
          <p:cNvCxnSpPr/>
          <p:nvPr/>
        </p:nvCxnSpPr>
        <p:spPr>
          <a:xfrm rot="10800000" flipH="1">
            <a:off x="4493342" y="1181743"/>
            <a:ext cx="2939845" cy="4147342"/>
          </a:xfrm>
          <a:prstGeom prst="straightConnector1">
            <a:avLst/>
          </a:prstGeom>
          <a:noFill/>
          <a:ln w="31750" cap="sq" cmpd="sng">
            <a:solidFill>
              <a:schemeClr val="accent1"/>
            </a:solidFill>
            <a:prstDash val="solid"/>
            <a:bevel/>
            <a:headEnd type="none" w="sm" len="sm"/>
            <a:tailEnd type="none" w="sm" len="sm"/>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390"/>
        <p:cNvGrpSpPr/>
        <p:nvPr/>
      </p:nvGrpSpPr>
      <p:grpSpPr>
        <a:xfrm>
          <a:off x="0" y="0"/>
          <a:ext cx="0" cy="0"/>
          <a:chOff x="0" y="0"/>
          <a:chExt cx="0" cy="0"/>
        </a:xfrm>
      </p:grpSpPr>
      <p:pic>
        <p:nvPicPr>
          <p:cNvPr id="391" name="Google Shape;391;p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392" name="Google Shape;392;p3"/>
          <p:cNvCxnSpPr/>
          <p:nvPr/>
        </p:nvCxnSpPr>
        <p:spPr>
          <a:xfrm rot="10800000" flipH="1">
            <a:off x="-100584" y="641985"/>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393" name="Google Shape;393;p3"/>
          <p:cNvSpPr txBox="1"/>
          <p:nvPr/>
        </p:nvSpPr>
        <p:spPr>
          <a:xfrm>
            <a:off x="0" y="139065"/>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600"/>
              <a:buFont typeface="Arial"/>
              <a:buNone/>
            </a:pPr>
            <a:r>
              <a:rPr lang="en-GB" sz="3600" b="0" i="0" u="none" strike="noStrike" cap="none">
                <a:solidFill>
                  <a:srgbClr val="000000"/>
                </a:solidFill>
                <a:latin typeface="Calibri"/>
                <a:ea typeface="Calibri"/>
                <a:cs typeface="Calibri"/>
                <a:sym typeface="Calibri"/>
              </a:rPr>
              <a:t>History of Digital Delivery</a:t>
            </a:r>
            <a:endParaRPr sz="1400" b="0" i="0" u="none" strike="noStrike" cap="none">
              <a:solidFill>
                <a:srgbClr val="000000"/>
              </a:solidFill>
              <a:latin typeface="Arial"/>
              <a:ea typeface="Arial"/>
              <a:cs typeface="Arial"/>
              <a:sym typeface="Arial"/>
            </a:endParaRPr>
          </a:p>
        </p:txBody>
      </p:sp>
      <p:sp>
        <p:nvSpPr>
          <p:cNvPr id="394" name="Google Shape;394;p3"/>
          <p:cNvSpPr/>
          <p:nvPr/>
        </p:nvSpPr>
        <p:spPr>
          <a:xfrm>
            <a:off x="2114550" y="2658861"/>
            <a:ext cx="7486650" cy="1387435"/>
          </a:xfrm>
          <a:prstGeom prst="roundRect">
            <a:avLst>
              <a:gd name="adj" fmla="val 8217"/>
            </a:avLst>
          </a:prstGeom>
          <a:solidFill>
            <a:schemeClr val="lt1"/>
          </a:solidFill>
          <a:ln w="9525" cap="flat" cmpd="sng">
            <a:solidFill>
              <a:schemeClr val="accent1"/>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2014-2017 – MasterMind EU Project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 2016-2019 - cCBT National Implementation TEC Programme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2019 – Internet Enabled CBT Test of Change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2019 – cCBT Long Term Conditions Test of Change</a:t>
            </a:r>
            <a:endParaRPr sz="1400" b="0" i="0" u="none" strike="noStrike" cap="none">
              <a:solidFill>
                <a:srgbClr val="000000"/>
              </a:solidFill>
              <a:latin typeface="Arial"/>
              <a:ea typeface="Arial"/>
              <a:cs typeface="Arial"/>
              <a:sym typeface="Arial"/>
            </a:endParaRPr>
          </a:p>
        </p:txBody>
      </p:sp>
      <p:sp>
        <p:nvSpPr>
          <p:cNvPr id="395" name="Google Shape;395;p3"/>
          <p:cNvSpPr/>
          <p:nvPr/>
        </p:nvSpPr>
        <p:spPr>
          <a:xfrm>
            <a:off x="1801150" y="1548308"/>
            <a:ext cx="8110728"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C0C0C"/>
              </a:buClr>
              <a:buSzPts val="2200"/>
              <a:buFont typeface="Calibri"/>
              <a:buNone/>
            </a:pPr>
            <a:r>
              <a:rPr lang="en-GB" sz="2200" b="0" i="0" u="none" strike="noStrike" cap="none">
                <a:solidFill>
                  <a:srgbClr val="0C0C0C"/>
                </a:solidFill>
                <a:latin typeface="Calibri"/>
                <a:ea typeface="Calibri"/>
                <a:cs typeface="Calibri"/>
                <a:sym typeface="Calibri"/>
              </a:rPr>
              <a:t>Prior to COVID -19 development of digital mental health services established through the TEC Programme</a:t>
            </a:r>
            <a:endParaRPr sz="2200" b="0" i="0" u="none" strike="noStrike" cap="none">
              <a:solidFill>
                <a:srgbClr val="0C0C0C"/>
              </a:solidFill>
              <a:latin typeface="Calibri"/>
              <a:ea typeface="Calibri"/>
              <a:cs typeface="Calibri"/>
              <a:sym typeface="Calibri"/>
            </a:endParaRPr>
          </a:p>
        </p:txBody>
      </p:sp>
      <p:sp>
        <p:nvSpPr>
          <p:cNvPr id="396" name="Google Shape;396;p3"/>
          <p:cNvSpPr/>
          <p:nvPr/>
        </p:nvSpPr>
        <p:spPr>
          <a:xfrm rot="10800000" flipH="1">
            <a:off x="5230975" y="4356486"/>
            <a:ext cx="1251078" cy="481184"/>
          </a:xfrm>
          <a:prstGeom prst="triangle">
            <a:avLst>
              <a:gd name="adj" fmla="val 50000"/>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97" name="Google Shape;397;p3"/>
          <p:cNvSpPr/>
          <p:nvPr/>
        </p:nvSpPr>
        <p:spPr>
          <a:xfrm>
            <a:off x="2906324" y="5085570"/>
            <a:ext cx="5900380" cy="510778"/>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chemeClr val="dk1"/>
                </a:solidFill>
                <a:latin typeface="Calibri"/>
                <a:ea typeface="Calibri"/>
                <a:cs typeface="Calibri"/>
                <a:sym typeface="Calibri"/>
              </a:rPr>
              <a:t>National rollout of cCBT completed 2019</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401"/>
        <p:cNvGrpSpPr/>
        <p:nvPr/>
      </p:nvGrpSpPr>
      <p:grpSpPr>
        <a:xfrm>
          <a:off x="0" y="0"/>
          <a:ext cx="0" cy="0"/>
          <a:chOff x="0" y="0"/>
          <a:chExt cx="0" cy="0"/>
        </a:xfrm>
      </p:grpSpPr>
      <p:pic>
        <p:nvPicPr>
          <p:cNvPr id="402" name="Google Shape;402;p4" descr="Image result for attend anywhere"/>
          <p:cNvPicPr preferRelativeResize="0"/>
          <p:nvPr/>
        </p:nvPicPr>
        <p:blipFill rotWithShape="1">
          <a:blip r:embed="rId3">
            <a:alphaModFix/>
          </a:blip>
          <a:srcRect/>
          <a:stretch/>
        </p:blipFill>
        <p:spPr>
          <a:xfrm>
            <a:off x="2489686" y="1044494"/>
            <a:ext cx="2726553" cy="1194726"/>
          </a:xfrm>
          <a:prstGeom prst="rect">
            <a:avLst/>
          </a:prstGeom>
          <a:noFill/>
          <a:ln>
            <a:noFill/>
          </a:ln>
        </p:spPr>
      </p:pic>
      <p:pic>
        <p:nvPicPr>
          <p:cNvPr id="403" name="Google Shape;403;p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pic>
        <p:nvPicPr>
          <p:cNvPr id="404" name="Google Shape;404;p4" descr="logo"/>
          <p:cNvPicPr preferRelativeResize="0"/>
          <p:nvPr/>
        </p:nvPicPr>
        <p:blipFill rotWithShape="1">
          <a:blip r:embed="rId5">
            <a:alphaModFix/>
          </a:blip>
          <a:srcRect/>
          <a:stretch/>
        </p:blipFill>
        <p:spPr>
          <a:xfrm>
            <a:off x="6274462" y="1805132"/>
            <a:ext cx="2453898" cy="1145152"/>
          </a:xfrm>
          <a:prstGeom prst="rect">
            <a:avLst/>
          </a:prstGeom>
          <a:noFill/>
          <a:ln>
            <a:noFill/>
          </a:ln>
        </p:spPr>
      </p:pic>
      <p:pic>
        <p:nvPicPr>
          <p:cNvPr id="405" name="Google Shape;405;p4" descr="Screenshot"/>
          <p:cNvPicPr preferRelativeResize="0"/>
          <p:nvPr/>
        </p:nvPicPr>
        <p:blipFill rotWithShape="1">
          <a:blip r:embed="rId6">
            <a:alphaModFix/>
          </a:blip>
          <a:srcRect/>
          <a:stretch/>
        </p:blipFill>
        <p:spPr>
          <a:xfrm>
            <a:off x="4207751" y="1383097"/>
            <a:ext cx="1537068" cy="2729082"/>
          </a:xfrm>
          <a:prstGeom prst="rect">
            <a:avLst/>
          </a:prstGeom>
          <a:noFill/>
          <a:ln>
            <a:noFill/>
          </a:ln>
        </p:spPr>
      </p:pic>
      <p:pic>
        <p:nvPicPr>
          <p:cNvPr id="406" name="Google Shape;406;p4" descr="Image result for silvercloud"/>
          <p:cNvPicPr preferRelativeResize="0"/>
          <p:nvPr/>
        </p:nvPicPr>
        <p:blipFill rotWithShape="1">
          <a:blip r:embed="rId7">
            <a:alphaModFix/>
          </a:blip>
          <a:srcRect/>
          <a:stretch/>
        </p:blipFill>
        <p:spPr>
          <a:xfrm>
            <a:off x="175203" y="4231667"/>
            <a:ext cx="2638624" cy="1530403"/>
          </a:xfrm>
          <a:prstGeom prst="rect">
            <a:avLst/>
          </a:prstGeom>
          <a:noFill/>
          <a:ln>
            <a:noFill/>
          </a:ln>
        </p:spPr>
      </p:pic>
      <p:cxnSp>
        <p:nvCxnSpPr>
          <p:cNvPr id="407" name="Google Shape;407;p4"/>
          <p:cNvCxnSpPr/>
          <p:nvPr/>
        </p:nvCxnSpPr>
        <p:spPr>
          <a:xfrm rot="10800000" flipH="1">
            <a:off x="-100584" y="689610"/>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408" name="Google Shape;408;p4"/>
          <p:cNvSpPr txBox="1"/>
          <p:nvPr/>
        </p:nvSpPr>
        <p:spPr>
          <a:xfrm>
            <a:off x="0" y="186690"/>
            <a:ext cx="9144000" cy="663758"/>
          </a:xfrm>
          <a:prstGeom prst="rect">
            <a:avLst/>
          </a:prstGeom>
          <a:noFill/>
          <a:ln>
            <a:noFill/>
          </a:ln>
          <a:effectLst>
            <a:outerShdw blurRad="50800" dist="25400" dir="2700000" algn="tl" rotWithShape="0">
              <a:srgbClr val="BFBFBF">
                <a:alpha val="40000"/>
              </a:srgbClr>
            </a:outerShdw>
          </a:effectLst>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400"/>
              <a:buFont typeface="Calibri"/>
              <a:buNone/>
            </a:pPr>
            <a:r>
              <a:rPr lang="en-GB" sz="3400" b="0" i="0" u="none" strike="noStrike" cap="none">
                <a:solidFill>
                  <a:srgbClr val="000000"/>
                </a:solidFill>
                <a:latin typeface="Calibri"/>
                <a:ea typeface="Calibri"/>
                <a:cs typeface="Calibri"/>
                <a:sym typeface="Calibri"/>
              </a:rPr>
              <a:t>Different Digital Options</a:t>
            </a:r>
            <a:endParaRPr sz="3400" b="0" i="0" u="none" strike="noStrike" cap="none">
              <a:solidFill>
                <a:srgbClr val="000000"/>
              </a:solidFill>
              <a:latin typeface="Calibri"/>
              <a:ea typeface="Calibri"/>
              <a:cs typeface="Calibri"/>
              <a:sym typeface="Calibri"/>
            </a:endParaRPr>
          </a:p>
        </p:txBody>
      </p:sp>
      <p:pic>
        <p:nvPicPr>
          <p:cNvPr id="409" name="Google Shape;409;p4" descr="Screenshot"/>
          <p:cNvPicPr preferRelativeResize="0"/>
          <p:nvPr/>
        </p:nvPicPr>
        <p:blipFill rotWithShape="1">
          <a:blip r:embed="rId8">
            <a:alphaModFix/>
          </a:blip>
          <a:srcRect/>
          <a:stretch/>
        </p:blipFill>
        <p:spPr>
          <a:xfrm>
            <a:off x="7697877" y="2747638"/>
            <a:ext cx="1694168" cy="3018346"/>
          </a:xfrm>
          <a:prstGeom prst="rect">
            <a:avLst/>
          </a:prstGeom>
          <a:noFill/>
          <a:ln>
            <a:noFill/>
          </a:ln>
        </p:spPr>
      </p:pic>
      <p:pic>
        <p:nvPicPr>
          <p:cNvPr id="410" name="Google Shape;410;p4" descr="Screenshot"/>
          <p:cNvPicPr preferRelativeResize="0"/>
          <p:nvPr/>
        </p:nvPicPr>
        <p:blipFill rotWithShape="1">
          <a:blip r:embed="rId9">
            <a:alphaModFix/>
          </a:blip>
          <a:srcRect/>
          <a:stretch/>
        </p:blipFill>
        <p:spPr>
          <a:xfrm>
            <a:off x="2452745" y="2213618"/>
            <a:ext cx="1688569" cy="2998072"/>
          </a:xfrm>
          <a:prstGeom prst="rect">
            <a:avLst/>
          </a:prstGeom>
          <a:noFill/>
          <a:ln>
            <a:noFill/>
          </a:ln>
        </p:spPr>
      </p:pic>
      <p:pic>
        <p:nvPicPr>
          <p:cNvPr id="411" name="Google Shape;411;p4" descr="Image result for Headspace app">
            <a:hlinkClick r:id="rId10"/>
          </p:cNvPr>
          <p:cNvPicPr preferRelativeResize="0"/>
          <p:nvPr/>
        </p:nvPicPr>
        <p:blipFill rotWithShape="1">
          <a:blip r:embed="rId11">
            <a:alphaModFix/>
          </a:blip>
          <a:srcRect/>
          <a:stretch/>
        </p:blipFill>
        <p:spPr>
          <a:xfrm>
            <a:off x="5982744" y="3114507"/>
            <a:ext cx="1556388" cy="3148163"/>
          </a:xfrm>
          <a:prstGeom prst="rect">
            <a:avLst/>
          </a:prstGeom>
          <a:noFill/>
          <a:ln>
            <a:noFill/>
          </a:ln>
        </p:spPr>
      </p:pic>
      <p:pic>
        <p:nvPicPr>
          <p:cNvPr id="412" name="Google Shape;412;p4" descr="Image result for Moodlytics app">
            <a:hlinkClick r:id="rId12"/>
          </p:cNvPr>
          <p:cNvPicPr preferRelativeResize="0"/>
          <p:nvPr/>
        </p:nvPicPr>
        <p:blipFill rotWithShape="1">
          <a:blip r:embed="rId13">
            <a:alphaModFix/>
          </a:blip>
          <a:srcRect/>
          <a:stretch/>
        </p:blipFill>
        <p:spPr>
          <a:xfrm>
            <a:off x="9437937" y="2011879"/>
            <a:ext cx="1624705" cy="2880514"/>
          </a:xfrm>
          <a:prstGeom prst="rect">
            <a:avLst/>
          </a:prstGeom>
          <a:noFill/>
          <a:ln>
            <a:noFill/>
          </a:ln>
        </p:spPr>
      </p:pic>
      <p:pic>
        <p:nvPicPr>
          <p:cNvPr id="413" name="Google Shape;413;p4" descr="Image result for T2 Mood Tracker app">
            <a:hlinkClick r:id="rId14"/>
          </p:cNvPr>
          <p:cNvPicPr preferRelativeResize="0"/>
          <p:nvPr/>
        </p:nvPicPr>
        <p:blipFill rotWithShape="1">
          <a:blip r:embed="rId15">
            <a:alphaModFix/>
          </a:blip>
          <a:srcRect/>
          <a:stretch/>
        </p:blipFill>
        <p:spPr>
          <a:xfrm>
            <a:off x="845902" y="1549855"/>
            <a:ext cx="1666984" cy="2969914"/>
          </a:xfrm>
          <a:prstGeom prst="rect">
            <a:avLst/>
          </a:prstGeom>
          <a:noFill/>
          <a:ln>
            <a:noFill/>
          </a:ln>
        </p:spPr>
      </p:pic>
      <p:pic>
        <p:nvPicPr>
          <p:cNvPr id="414" name="Google Shape;414;p4"/>
          <p:cNvPicPr preferRelativeResize="0"/>
          <p:nvPr/>
        </p:nvPicPr>
        <p:blipFill rotWithShape="1">
          <a:blip r:embed="rId16">
            <a:alphaModFix/>
          </a:blip>
          <a:srcRect/>
          <a:stretch/>
        </p:blipFill>
        <p:spPr>
          <a:xfrm>
            <a:off x="6059563" y="3848439"/>
            <a:ext cx="1479569" cy="2536404"/>
          </a:xfrm>
          <a:prstGeom prst="rect">
            <a:avLst/>
          </a:prstGeom>
          <a:noFill/>
          <a:ln>
            <a:noFill/>
          </a:ln>
        </p:spPr>
      </p:pic>
      <p:pic>
        <p:nvPicPr>
          <p:cNvPr id="415" name="Google Shape;415;p4" descr="CCBT Limited"/>
          <p:cNvPicPr preferRelativeResize="0"/>
          <p:nvPr/>
        </p:nvPicPr>
        <p:blipFill rotWithShape="1">
          <a:blip r:embed="rId17">
            <a:alphaModFix/>
          </a:blip>
          <a:srcRect/>
          <a:stretch/>
        </p:blipFill>
        <p:spPr>
          <a:xfrm>
            <a:off x="4778881" y="2609518"/>
            <a:ext cx="2017183" cy="598431"/>
          </a:xfrm>
          <a:prstGeom prst="rect">
            <a:avLst/>
          </a:prstGeom>
          <a:noFill/>
          <a:ln>
            <a:noFill/>
          </a:ln>
        </p:spPr>
      </p:pic>
      <p:pic>
        <p:nvPicPr>
          <p:cNvPr id="416" name="Google Shape;416;p4" descr="Image result for ieso"/>
          <p:cNvPicPr preferRelativeResize="0"/>
          <p:nvPr/>
        </p:nvPicPr>
        <p:blipFill rotWithShape="1">
          <a:blip r:embed="rId18" cstate="screen">
            <a:alphaModFix/>
            <a:extLst>
              <a:ext uri="{28A0092B-C50C-407E-A947-70E740481C1C}">
                <a14:useLocalDpi xmlns:a14="http://schemas.microsoft.com/office/drawing/2010/main"/>
              </a:ext>
            </a:extLst>
          </a:blip>
          <a:srcRect/>
          <a:stretch/>
        </p:blipFill>
        <p:spPr>
          <a:xfrm>
            <a:off x="7167285" y="5380262"/>
            <a:ext cx="1330077" cy="771445"/>
          </a:xfrm>
          <a:prstGeom prst="rect">
            <a:avLst/>
          </a:prstGeom>
          <a:noFill/>
          <a:ln>
            <a:noFill/>
          </a:ln>
        </p:spPr>
      </p:pic>
      <p:pic>
        <p:nvPicPr>
          <p:cNvPr id="417" name="Google Shape;417;p4" descr="Image result for Deprexis">
            <a:hlinkClick r:id="rId19"/>
          </p:cNvPr>
          <p:cNvPicPr preferRelativeResize="0"/>
          <p:nvPr/>
        </p:nvPicPr>
        <p:blipFill rotWithShape="1">
          <a:blip r:embed="rId20">
            <a:alphaModFix/>
          </a:blip>
          <a:srcRect/>
          <a:stretch/>
        </p:blipFill>
        <p:spPr>
          <a:xfrm>
            <a:off x="8279759" y="1414029"/>
            <a:ext cx="1559990" cy="617842"/>
          </a:xfrm>
          <a:prstGeom prst="rect">
            <a:avLst/>
          </a:prstGeom>
          <a:noFill/>
          <a:ln>
            <a:noFill/>
          </a:ln>
        </p:spPr>
      </p:pic>
      <p:grpSp>
        <p:nvGrpSpPr>
          <p:cNvPr id="418" name="Google Shape;418;p4"/>
          <p:cNvGrpSpPr/>
          <p:nvPr/>
        </p:nvGrpSpPr>
        <p:grpSpPr>
          <a:xfrm>
            <a:off x="1927169" y="3199789"/>
            <a:ext cx="8107118" cy="1022360"/>
            <a:chOff x="345986" y="2516625"/>
            <a:chExt cx="8107118" cy="1080120"/>
          </a:xfrm>
        </p:grpSpPr>
        <p:sp>
          <p:nvSpPr>
            <p:cNvPr id="419" name="Google Shape;419;p4"/>
            <p:cNvSpPr/>
            <p:nvPr/>
          </p:nvSpPr>
          <p:spPr>
            <a:xfrm>
              <a:off x="360354" y="2516625"/>
              <a:ext cx="8055528" cy="1080120"/>
            </a:xfrm>
            <a:prstGeom prst="roundRect">
              <a:avLst>
                <a:gd name="adj" fmla="val 0"/>
              </a:avLst>
            </a:prstGeom>
            <a:solidFill>
              <a:schemeClr val="lt1"/>
            </a:solidFill>
            <a:ln w="22225" cap="flat" cmpd="sng">
              <a:solidFill>
                <a:srgbClr val="0C0C0C"/>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420" name="Google Shape;420;p4"/>
            <p:cNvSpPr/>
            <p:nvPr/>
          </p:nvSpPr>
          <p:spPr>
            <a:xfrm>
              <a:off x="345986" y="2632081"/>
              <a:ext cx="8107118" cy="8129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GB" sz="2200" b="0" i="0" u="none" strike="noStrike" cap="none">
                  <a:solidFill>
                    <a:schemeClr val="dk1"/>
                  </a:solidFill>
                  <a:latin typeface="Calibri"/>
                  <a:ea typeface="Calibri"/>
                  <a:cs typeface="Calibri"/>
                  <a:sym typeface="Calibri"/>
                </a:rPr>
                <a:t>Self-managed Treatment, Self Monitoring, Mindfulness/Relaxation, Reminders, Peer Support, Mood Trackers, Self &amp; Risk Management</a:t>
              </a:r>
              <a:endParaRPr sz="1400" b="0" i="0" u="none" strike="noStrike" cap="none">
                <a:solidFill>
                  <a:srgbClr val="000000"/>
                </a:solidFill>
                <a:latin typeface="Arial"/>
                <a:ea typeface="Arial"/>
                <a:cs typeface="Arial"/>
                <a:sym typeface="Arial"/>
              </a:endParaRPr>
            </a:p>
          </p:txBody>
        </p:sp>
      </p:grpSp>
      <p:grpSp>
        <p:nvGrpSpPr>
          <p:cNvPr id="421" name="Google Shape;421;p4"/>
          <p:cNvGrpSpPr/>
          <p:nvPr/>
        </p:nvGrpSpPr>
        <p:grpSpPr>
          <a:xfrm>
            <a:off x="2591071" y="4382163"/>
            <a:ext cx="6756459" cy="669512"/>
            <a:chOff x="439469" y="4084621"/>
            <a:chExt cx="8107118" cy="1080120"/>
          </a:xfrm>
        </p:grpSpPr>
        <p:sp>
          <p:nvSpPr>
            <p:cNvPr id="422" name="Google Shape;422;p4"/>
            <p:cNvSpPr/>
            <p:nvPr/>
          </p:nvSpPr>
          <p:spPr>
            <a:xfrm>
              <a:off x="453837" y="4084621"/>
              <a:ext cx="8055528" cy="1080120"/>
            </a:xfrm>
            <a:prstGeom prst="roundRect">
              <a:avLst>
                <a:gd name="adj" fmla="val 0"/>
              </a:avLst>
            </a:prstGeom>
            <a:solidFill>
              <a:schemeClr val="lt1"/>
            </a:solidFill>
            <a:ln w="22225" cap="flat" cmpd="sng">
              <a:solidFill>
                <a:srgbClr val="0C0C0C"/>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FF0000"/>
                </a:solidFill>
                <a:latin typeface="Calibri"/>
                <a:ea typeface="Calibri"/>
                <a:cs typeface="Calibri"/>
                <a:sym typeface="Calibri"/>
              </a:endParaRPr>
            </a:p>
          </p:txBody>
        </p:sp>
        <p:sp>
          <p:nvSpPr>
            <p:cNvPr id="423" name="Google Shape;423;p4"/>
            <p:cNvSpPr/>
            <p:nvPr/>
          </p:nvSpPr>
          <p:spPr>
            <a:xfrm>
              <a:off x="439469" y="4200076"/>
              <a:ext cx="8107118" cy="844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rgbClr val="FF0000"/>
                  </a:solidFill>
                  <a:latin typeface="Calibri"/>
                  <a:ea typeface="Calibri"/>
                  <a:cs typeface="Calibri"/>
                  <a:sym typeface="Calibri"/>
                </a:rPr>
                <a:t>Assess, simplify, integrate and collaborate </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427"/>
        <p:cNvGrpSpPr/>
        <p:nvPr/>
      </p:nvGrpSpPr>
      <p:grpSpPr>
        <a:xfrm>
          <a:off x="0" y="0"/>
          <a:ext cx="0" cy="0"/>
          <a:chOff x="0" y="0"/>
          <a:chExt cx="0" cy="0"/>
        </a:xfrm>
      </p:grpSpPr>
      <p:pic>
        <p:nvPicPr>
          <p:cNvPr id="428" name="Google Shape;428;p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429" name="Google Shape;429;p5"/>
          <p:cNvCxnSpPr/>
          <p:nvPr/>
        </p:nvCxnSpPr>
        <p:spPr>
          <a:xfrm rot="10800000" flipH="1">
            <a:off x="-100584" y="699135"/>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430" name="Google Shape;430;p5"/>
          <p:cNvSpPr txBox="1"/>
          <p:nvPr/>
        </p:nvSpPr>
        <p:spPr>
          <a:xfrm>
            <a:off x="0" y="196215"/>
            <a:ext cx="9144000" cy="663758"/>
          </a:xfrm>
          <a:prstGeom prst="rect">
            <a:avLst/>
          </a:prstGeom>
          <a:noFill/>
          <a:ln>
            <a:noFill/>
          </a:ln>
          <a:effectLst>
            <a:outerShdw blurRad="50800" dist="25400" dir="2700000" algn="tl" rotWithShape="0">
              <a:srgbClr val="BFBFBF">
                <a:alpha val="40000"/>
              </a:srgbClr>
            </a:outerShdw>
          </a:effectLst>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chemeClr val="dk1"/>
              </a:buClr>
              <a:buSzPts val="3400"/>
              <a:buFont typeface="Calibri"/>
              <a:buNone/>
            </a:pPr>
            <a:r>
              <a:rPr lang="en-GB" sz="3400" b="0" i="0" u="none" strike="noStrike" cap="none">
                <a:solidFill>
                  <a:schemeClr val="dk1"/>
                </a:solidFill>
                <a:latin typeface="Calibri"/>
                <a:ea typeface="Calibri"/>
                <a:cs typeface="Calibri"/>
                <a:sym typeface="Calibri"/>
              </a:rPr>
              <a:t>Assessment of Digital Products  </a:t>
            </a:r>
            <a:endParaRPr sz="3400" b="0" i="0" u="none" strike="noStrike" cap="none">
              <a:solidFill>
                <a:schemeClr val="dk1"/>
              </a:solidFill>
              <a:latin typeface="Calibri"/>
              <a:ea typeface="Calibri"/>
              <a:cs typeface="Calibri"/>
              <a:sym typeface="Calibri"/>
            </a:endParaRPr>
          </a:p>
        </p:txBody>
      </p:sp>
      <p:grpSp>
        <p:nvGrpSpPr>
          <p:cNvPr id="431" name="Google Shape;431;p5"/>
          <p:cNvGrpSpPr/>
          <p:nvPr/>
        </p:nvGrpSpPr>
        <p:grpSpPr>
          <a:xfrm>
            <a:off x="1442793" y="998732"/>
            <a:ext cx="9076788" cy="3408293"/>
            <a:chOff x="495472" y="1353133"/>
            <a:chExt cx="8572327" cy="3218870"/>
          </a:xfrm>
        </p:grpSpPr>
        <p:sp>
          <p:nvSpPr>
            <p:cNvPr id="432" name="Google Shape;432;p5"/>
            <p:cNvSpPr/>
            <p:nvPr/>
          </p:nvSpPr>
          <p:spPr>
            <a:xfrm>
              <a:off x="2253058" y="1353133"/>
              <a:ext cx="4998233" cy="430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GB" sz="2200" b="1" i="0" u="none" strike="noStrike" cap="none">
                  <a:solidFill>
                    <a:schemeClr val="lt1"/>
                  </a:solidFill>
                  <a:latin typeface="Calibri"/>
                  <a:ea typeface="Calibri"/>
                  <a:cs typeface="Calibri"/>
                  <a:sym typeface="Calibri"/>
                </a:rPr>
                <a:t>Evidence and </a:t>
              </a:r>
              <a:endParaRPr sz="1400" b="0" i="0" u="none" strike="noStrike" cap="none">
                <a:solidFill>
                  <a:srgbClr val="000000"/>
                </a:solidFill>
                <a:latin typeface="Arial"/>
                <a:ea typeface="Arial"/>
                <a:cs typeface="Arial"/>
                <a:sym typeface="Arial"/>
              </a:endParaRPr>
            </a:p>
          </p:txBody>
        </p:sp>
        <p:grpSp>
          <p:nvGrpSpPr>
            <p:cNvPr id="433" name="Google Shape;433;p5"/>
            <p:cNvGrpSpPr/>
            <p:nvPr/>
          </p:nvGrpSpPr>
          <p:grpSpPr>
            <a:xfrm>
              <a:off x="495472" y="1578429"/>
              <a:ext cx="8572327" cy="2993574"/>
              <a:chOff x="495472" y="1578429"/>
              <a:chExt cx="8572327" cy="2993574"/>
            </a:xfrm>
          </p:grpSpPr>
          <p:sp>
            <p:nvSpPr>
              <p:cNvPr id="434" name="Google Shape;434;p5"/>
              <p:cNvSpPr/>
              <p:nvPr/>
            </p:nvSpPr>
            <p:spPr>
              <a:xfrm>
                <a:off x="674918" y="1578429"/>
                <a:ext cx="8392881" cy="2993574"/>
              </a:xfrm>
              <a:prstGeom prst="rightArrow">
                <a:avLst>
                  <a:gd name="adj1" fmla="val 50000"/>
                  <a:gd name="adj2" fmla="val 50000"/>
                </a:avLst>
              </a:prstGeom>
              <a:solidFill>
                <a:srgbClr val="CFDEEF"/>
              </a:solid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 name="Google Shape;435;p5"/>
              <p:cNvSpPr/>
              <p:nvPr/>
            </p:nvSpPr>
            <p:spPr>
              <a:xfrm>
                <a:off x="495472" y="2484119"/>
                <a:ext cx="1142406" cy="1197429"/>
              </a:xfrm>
              <a:custGeom>
                <a:avLst/>
                <a:gdLst/>
                <a:ahLst/>
                <a:cxnLst/>
                <a:rect l="l" t="t" r="r" b="b"/>
                <a:pathLst>
                  <a:path w="1142406" h="1280160" extrusionOk="0">
                    <a:moveTo>
                      <a:pt x="0" y="190405"/>
                    </a:moveTo>
                    <a:cubicBezTo>
                      <a:pt x="0" y="85247"/>
                      <a:pt x="85247" y="0"/>
                      <a:pt x="190405" y="0"/>
                    </a:cubicBezTo>
                    <a:lnTo>
                      <a:pt x="952001" y="0"/>
                    </a:lnTo>
                    <a:cubicBezTo>
                      <a:pt x="1057159" y="0"/>
                      <a:pt x="1142406" y="85247"/>
                      <a:pt x="1142406" y="190405"/>
                    </a:cubicBezTo>
                    <a:lnTo>
                      <a:pt x="1142406" y="1089755"/>
                    </a:lnTo>
                    <a:cubicBezTo>
                      <a:pt x="1142406" y="1194913"/>
                      <a:pt x="1057159" y="1280160"/>
                      <a:pt x="952001" y="1280160"/>
                    </a:cubicBezTo>
                    <a:lnTo>
                      <a:pt x="190405" y="1280160"/>
                    </a:lnTo>
                    <a:cubicBezTo>
                      <a:pt x="85247" y="1280160"/>
                      <a:pt x="0" y="1194913"/>
                      <a:pt x="0" y="1089755"/>
                    </a:cubicBezTo>
                    <a:lnTo>
                      <a:pt x="0" y="190405"/>
                    </a:lnTo>
                    <a:close/>
                  </a:path>
                </a:pathLst>
              </a:custGeom>
              <a:solidFill>
                <a:srgbClr val="599BD5"/>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101475" tIns="101475" rIns="101475" bIns="101475"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Evidence and Safety</a:t>
                </a:r>
                <a:endParaRPr sz="1400" b="0" i="0" u="none" strike="noStrike" cap="none">
                  <a:solidFill>
                    <a:srgbClr val="000000"/>
                  </a:solidFill>
                  <a:latin typeface="Arial"/>
                  <a:ea typeface="Arial"/>
                  <a:cs typeface="Arial"/>
                  <a:sym typeface="Arial"/>
                </a:endParaRPr>
              </a:p>
            </p:txBody>
          </p:sp>
          <p:sp>
            <p:nvSpPr>
              <p:cNvPr id="436" name="Google Shape;436;p5"/>
              <p:cNvSpPr/>
              <p:nvPr/>
            </p:nvSpPr>
            <p:spPr>
              <a:xfrm>
                <a:off x="1702014" y="2484119"/>
                <a:ext cx="1142406" cy="1197429"/>
              </a:xfrm>
              <a:custGeom>
                <a:avLst/>
                <a:gdLst/>
                <a:ahLst/>
                <a:cxnLst/>
                <a:rect l="l" t="t" r="r" b="b"/>
                <a:pathLst>
                  <a:path w="1142406" h="1280160" extrusionOk="0">
                    <a:moveTo>
                      <a:pt x="0" y="190405"/>
                    </a:moveTo>
                    <a:cubicBezTo>
                      <a:pt x="0" y="85247"/>
                      <a:pt x="85247" y="0"/>
                      <a:pt x="190405" y="0"/>
                    </a:cubicBezTo>
                    <a:lnTo>
                      <a:pt x="952001" y="0"/>
                    </a:lnTo>
                    <a:cubicBezTo>
                      <a:pt x="1057159" y="0"/>
                      <a:pt x="1142406" y="85247"/>
                      <a:pt x="1142406" y="190405"/>
                    </a:cubicBezTo>
                    <a:lnTo>
                      <a:pt x="1142406" y="1089755"/>
                    </a:lnTo>
                    <a:cubicBezTo>
                      <a:pt x="1142406" y="1194913"/>
                      <a:pt x="1057159" y="1280160"/>
                      <a:pt x="952001" y="1280160"/>
                    </a:cubicBezTo>
                    <a:lnTo>
                      <a:pt x="190405" y="1280160"/>
                    </a:lnTo>
                    <a:cubicBezTo>
                      <a:pt x="85247" y="1280160"/>
                      <a:pt x="0" y="1194913"/>
                      <a:pt x="0" y="1089755"/>
                    </a:cubicBezTo>
                    <a:lnTo>
                      <a:pt x="0" y="190405"/>
                    </a:lnTo>
                    <a:close/>
                  </a:path>
                </a:pathLst>
              </a:custGeom>
              <a:solidFill>
                <a:srgbClr val="F4B081"/>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101475" tIns="101475" rIns="101475" bIns="101475"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Need</a:t>
                </a:r>
                <a:endParaRPr sz="1400" b="0" i="0" u="none" strike="noStrike" cap="none">
                  <a:solidFill>
                    <a:srgbClr val="000000"/>
                  </a:solidFill>
                  <a:latin typeface="Arial"/>
                  <a:ea typeface="Arial"/>
                  <a:cs typeface="Arial"/>
                  <a:sym typeface="Arial"/>
                </a:endParaRPr>
              </a:p>
            </p:txBody>
          </p:sp>
          <p:sp>
            <p:nvSpPr>
              <p:cNvPr id="437" name="Google Shape;437;p5"/>
              <p:cNvSpPr/>
              <p:nvPr/>
            </p:nvSpPr>
            <p:spPr>
              <a:xfrm>
                <a:off x="2908555" y="2484119"/>
                <a:ext cx="1142406" cy="1197429"/>
              </a:xfrm>
              <a:custGeom>
                <a:avLst/>
                <a:gdLst/>
                <a:ahLst/>
                <a:cxnLst/>
                <a:rect l="l" t="t" r="r" b="b"/>
                <a:pathLst>
                  <a:path w="1142406" h="1280160" extrusionOk="0">
                    <a:moveTo>
                      <a:pt x="0" y="190405"/>
                    </a:moveTo>
                    <a:cubicBezTo>
                      <a:pt x="0" y="85247"/>
                      <a:pt x="85247" y="0"/>
                      <a:pt x="190405" y="0"/>
                    </a:cubicBezTo>
                    <a:lnTo>
                      <a:pt x="952001" y="0"/>
                    </a:lnTo>
                    <a:cubicBezTo>
                      <a:pt x="1057159" y="0"/>
                      <a:pt x="1142406" y="85247"/>
                      <a:pt x="1142406" y="190405"/>
                    </a:cubicBezTo>
                    <a:lnTo>
                      <a:pt x="1142406" y="1089755"/>
                    </a:lnTo>
                    <a:cubicBezTo>
                      <a:pt x="1142406" y="1194913"/>
                      <a:pt x="1057159" y="1280160"/>
                      <a:pt x="952001" y="1280160"/>
                    </a:cubicBezTo>
                    <a:lnTo>
                      <a:pt x="190405" y="1280160"/>
                    </a:lnTo>
                    <a:cubicBezTo>
                      <a:pt x="85247" y="1280160"/>
                      <a:pt x="0" y="1194913"/>
                      <a:pt x="0" y="1089755"/>
                    </a:cubicBezTo>
                    <a:lnTo>
                      <a:pt x="0" y="190405"/>
                    </a:lnTo>
                    <a:close/>
                  </a:path>
                </a:pathLst>
              </a:custGeom>
              <a:solidFill>
                <a:srgbClr val="A8D08C"/>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101475" tIns="101475" rIns="101475" bIns="101475"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Fit</a:t>
                </a:r>
                <a:endParaRPr sz="1400" b="0" i="0" u="none" strike="noStrike" cap="none">
                  <a:solidFill>
                    <a:srgbClr val="000000"/>
                  </a:solidFill>
                  <a:latin typeface="Arial"/>
                  <a:ea typeface="Arial"/>
                  <a:cs typeface="Arial"/>
                  <a:sym typeface="Arial"/>
                </a:endParaRPr>
              </a:p>
            </p:txBody>
          </p:sp>
          <p:sp>
            <p:nvSpPr>
              <p:cNvPr id="438" name="Google Shape;438;p5"/>
              <p:cNvSpPr/>
              <p:nvPr/>
            </p:nvSpPr>
            <p:spPr>
              <a:xfrm>
                <a:off x="4115096" y="2484119"/>
                <a:ext cx="1142406" cy="1197429"/>
              </a:xfrm>
              <a:custGeom>
                <a:avLst/>
                <a:gdLst/>
                <a:ahLst/>
                <a:cxnLst/>
                <a:rect l="l" t="t" r="r" b="b"/>
                <a:pathLst>
                  <a:path w="1142406" h="1280160" extrusionOk="0">
                    <a:moveTo>
                      <a:pt x="0" y="190405"/>
                    </a:moveTo>
                    <a:cubicBezTo>
                      <a:pt x="0" y="85247"/>
                      <a:pt x="85247" y="0"/>
                      <a:pt x="190405" y="0"/>
                    </a:cubicBezTo>
                    <a:lnTo>
                      <a:pt x="952001" y="0"/>
                    </a:lnTo>
                    <a:cubicBezTo>
                      <a:pt x="1057159" y="0"/>
                      <a:pt x="1142406" y="85247"/>
                      <a:pt x="1142406" y="190405"/>
                    </a:cubicBezTo>
                    <a:lnTo>
                      <a:pt x="1142406" y="1089755"/>
                    </a:lnTo>
                    <a:cubicBezTo>
                      <a:pt x="1142406" y="1194913"/>
                      <a:pt x="1057159" y="1280160"/>
                      <a:pt x="952001" y="1280160"/>
                    </a:cubicBezTo>
                    <a:lnTo>
                      <a:pt x="190405" y="1280160"/>
                    </a:lnTo>
                    <a:cubicBezTo>
                      <a:pt x="85247" y="1280160"/>
                      <a:pt x="0" y="1194913"/>
                      <a:pt x="0" y="1089755"/>
                    </a:cubicBezTo>
                    <a:lnTo>
                      <a:pt x="0" y="190405"/>
                    </a:lnTo>
                    <a:close/>
                  </a:path>
                </a:pathLst>
              </a:custGeom>
              <a:solidFill>
                <a:srgbClr val="FF66CC"/>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101475" tIns="101475" rIns="101475" bIns="101475"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Capacity</a:t>
                </a:r>
                <a:endParaRPr sz="1400" b="0" i="0" u="none" strike="noStrike" cap="none">
                  <a:solidFill>
                    <a:srgbClr val="000000"/>
                  </a:solidFill>
                  <a:latin typeface="Arial"/>
                  <a:ea typeface="Arial"/>
                  <a:cs typeface="Arial"/>
                  <a:sym typeface="Arial"/>
                </a:endParaRPr>
              </a:p>
            </p:txBody>
          </p:sp>
          <p:sp>
            <p:nvSpPr>
              <p:cNvPr id="439" name="Google Shape;439;p5"/>
              <p:cNvSpPr/>
              <p:nvPr/>
            </p:nvSpPr>
            <p:spPr>
              <a:xfrm>
                <a:off x="5321638" y="2484119"/>
                <a:ext cx="1142406" cy="1197429"/>
              </a:xfrm>
              <a:custGeom>
                <a:avLst/>
                <a:gdLst/>
                <a:ahLst/>
                <a:cxnLst/>
                <a:rect l="l" t="t" r="r" b="b"/>
                <a:pathLst>
                  <a:path w="1142406" h="1280160" extrusionOk="0">
                    <a:moveTo>
                      <a:pt x="0" y="190405"/>
                    </a:moveTo>
                    <a:cubicBezTo>
                      <a:pt x="0" y="85247"/>
                      <a:pt x="85247" y="0"/>
                      <a:pt x="190405" y="0"/>
                    </a:cubicBezTo>
                    <a:lnTo>
                      <a:pt x="952001" y="0"/>
                    </a:lnTo>
                    <a:cubicBezTo>
                      <a:pt x="1057159" y="0"/>
                      <a:pt x="1142406" y="85247"/>
                      <a:pt x="1142406" y="190405"/>
                    </a:cubicBezTo>
                    <a:lnTo>
                      <a:pt x="1142406" y="1089755"/>
                    </a:lnTo>
                    <a:cubicBezTo>
                      <a:pt x="1142406" y="1194913"/>
                      <a:pt x="1057159" y="1280160"/>
                      <a:pt x="952001" y="1280160"/>
                    </a:cubicBezTo>
                    <a:lnTo>
                      <a:pt x="190405" y="1280160"/>
                    </a:lnTo>
                    <a:cubicBezTo>
                      <a:pt x="85247" y="1280160"/>
                      <a:pt x="0" y="1194913"/>
                      <a:pt x="0" y="1089755"/>
                    </a:cubicBezTo>
                    <a:lnTo>
                      <a:pt x="0" y="190405"/>
                    </a:lnTo>
                    <a:close/>
                  </a:path>
                </a:pathLst>
              </a:custGeom>
              <a:solidFill>
                <a:srgbClr val="CC99FF"/>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101475" tIns="101475" rIns="101475" bIns="101475"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Usability</a:t>
                </a:r>
                <a:endParaRPr sz="1400" b="0" i="0" u="none" strike="noStrike" cap="none">
                  <a:solidFill>
                    <a:srgbClr val="000000"/>
                  </a:solidFill>
                  <a:latin typeface="Arial"/>
                  <a:ea typeface="Arial"/>
                  <a:cs typeface="Arial"/>
                  <a:sym typeface="Arial"/>
                </a:endParaRPr>
              </a:p>
            </p:txBody>
          </p:sp>
          <p:sp>
            <p:nvSpPr>
              <p:cNvPr id="440" name="Google Shape;440;p5"/>
              <p:cNvSpPr/>
              <p:nvPr/>
            </p:nvSpPr>
            <p:spPr>
              <a:xfrm>
                <a:off x="6528179" y="2484119"/>
                <a:ext cx="1142406" cy="1197429"/>
              </a:xfrm>
              <a:custGeom>
                <a:avLst/>
                <a:gdLst/>
                <a:ahLst/>
                <a:cxnLst/>
                <a:rect l="l" t="t" r="r" b="b"/>
                <a:pathLst>
                  <a:path w="1142406" h="1280160" extrusionOk="0">
                    <a:moveTo>
                      <a:pt x="0" y="190405"/>
                    </a:moveTo>
                    <a:cubicBezTo>
                      <a:pt x="0" y="85247"/>
                      <a:pt x="85247" y="0"/>
                      <a:pt x="190405" y="0"/>
                    </a:cubicBezTo>
                    <a:lnTo>
                      <a:pt x="952001" y="0"/>
                    </a:lnTo>
                    <a:cubicBezTo>
                      <a:pt x="1057159" y="0"/>
                      <a:pt x="1142406" y="85247"/>
                      <a:pt x="1142406" y="190405"/>
                    </a:cubicBezTo>
                    <a:lnTo>
                      <a:pt x="1142406" y="1089755"/>
                    </a:lnTo>
                    <a:cubicBezTo>
                      <a:pt x="1142406" y="1194913"/>
                      <a:pt x="1057159" y="1280160"/>
                      <a:pt x="952001" y="1280160"/>
                    </a:cubicBezTo>
                    <a:lnTo>
                      <a:pt x="190405" y="1280160"/>
                    </a:lnTo>
                    <a:cubicBezTo>
                      <a:pt x="85247" y="1280160"/>
                      <a:pt x="0" y="1194913"/>
                      <a:pt x="0" y="1089755"/>
                    </a:cubicBezTo>
                    <a:lnTo>
                      <a:pt x="0" y="190405"/>
                    </a:lnTo>
                    <a:close/>
                  </a:path>
                </a:pathLst>
              </a:custGeom>
              <a:solidFill>
                <a:srgbClr val="FFCC00"/>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101475" tIns="101475" rIns="101475" bIns="101475"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Support</a:t>
                </a:r>
                <a:endParaRPr sz="1400" b="0" i="0" u="none" strike="noStrike" cap="none">
                  <a:solidFill>
                    <a:srgbClr val="000000"/>
                  </a:solidFill>
                  <a:latin typeface="Arial"/>
                  <a:ea typeface="Arial"/>
                  <a:cs typeface="Arial"/>
                  <a:sym typeface="Arial"/>
                </a:endParaRPr>
              </a:p>
            </p:txBody>
          </p:sp>
          <p:sp>
            <p:nvSpPr>
              <p:cNvPr id="441" name="Google Shape;441;p5"/>
              <p:cNvSpPr/>
              <p:nvPr/>
            </p:nvSpPr>
            <p:spPr>
              <a:xfrm>
                <a:off x="7734721" y="2484119"/>
                <a:ext cx="1142406" cy="1197429"/>
              </a:xfrm>
              <a:custGeom>
                <a:avLst/>
                <a:gdLst/>
                <a:ahLst/>
                <a:cxnLst/>
                <a:rect l="l" t="t" r="r" b="b"/>
                <a:pathLst>
                  <a:path w="1142406" h="1280160" extrusionOk="0">
                    <a:moveTo>
                      <a:pt x="0" y="190405"/>
                    </a:moveTo>
                    <a:cubicBezTo>
                      <a:pt x="0" y="85247"/>
                      <a:pt x="85247" y="0"/>
                      <a:pt x="190405" y="0"/>
                    </a:cubicBezTo>
                    <a:lnTo>
                      <a:pt x="952001" y="0"/>
                    </a:lnTo>
                    <a:cubicBezTo>
                      <a:pt x="1057159" y="0"/>
                      <a:pt x="1142406" y="85247"/>
                      <a:pt x="1142406" y="190405"/>
                    </a:cubicBezTo>
                    <a:lnTo>
                      <a:pt x="1142406" y="1089755"/>
                    </a:lnTo>
                    <a:cubicBezTo>
                      <a:pt x="1142406" y="1194913"/>
                      <a:pt x="1057159" y="1280160"/>
                      <a:pt x="952001" y="1280160"/>
                    </a:cubicBezTo>
                    <a:lnTo>
                      <a:pt x="190405" y="1280160"/>
                    </a:lnTo>
                    <a:cubicBezTo>
                      <a:pt x="85247" y="1280160"/>
                      <a:pt x="0" y="1194913"/>
                      <a:pt x="0" y="1089755"/>
                    </a:cubicBezTo>
                    <a:lnTo>
                      <a:pt x="0" y="190405"/>
                    </a:lnTo>
                    <a:close/>
                  </a:path>
                </a:pathLst>
              </a:custGeom>
              <a:solidFill>
                <a:srgbClr val="99CCFF"/>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101475" tIns="101475" rIns="101475" bIns="101475"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Technical </a:t>
                </a:r>
                <a:endParaRPr sz="1400" b="0" i="0" u="none" strike="noStrike" cap="none">
                  <a:solidFill>
                    <a:srgbClr val="000000"/>
                  </a:solidFill>
                  <a:latin typeface="Arial"/>
                  <a:ea typeface="Arial"/>
                  <a:cs typeface="Arial"/>
                  <a:sym typeface="Arial"/>
                </a:endParaRPr>
              </a:p>
            </p:txBody>
          </p:sp>
        </p:grpSp>
      </p:grpSp>
      <p:sp>
        <p:nvSpPr>
          <p:cNvPr id="442" name="Google Shape;442;p5"/>
          <p:cNvSpPr txBox="1"/>
          <p:nvPr/>
        </p:nvSpPr>
        <p:spPr>
          <a:xfrm>
            <a:off x="1435938" y="4736105"/>
            <a:ext cx="8802418" cy="163121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7 areas of assessment are carried out with, Evidence, Safety, Need and Fit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being the primary focus of this process, but implementation also a consideration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Evidence and safety is contextual to technology but will look at Clinical Guidance, RCT’s, underpinning theoretical approach and risk management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446"/>
        <p:cNvGrpSpPr/>
        <p:nvPr/>
      </p:nvGrpSpPr>
      <p:grpSpPr>
        <a:xfrm>
          <a:off x="0" y="0"/>
          <a:ext cx="0" cy="0"/>
          <a:chOff x="0" y="0"/>
          <a:chExt cx="0" cy="0"/>
        </a:xfrm>
      </p:grpSpPr>
      <p:pic>
        <p:nvPicPr>
          <p:cNvPr id="447" name="Google Shape;447;p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448" name="Google Shape;448;p6"/>
          <p:cNvCxnSpPr/>
          <p:nvPr/>
        </p:nvCxnSpPr>
        <p:spPr>
          <a:xfrm rot="10800000" flipH="1">
            <a:off x="-100584" y="689610"/>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449" name="Google Shape;449;p6"/>
          <p:cNvSpPr txBox="1"/>
          <p:nvPr/>
        </p:nvSpPr>
        <p:spPr>
          <a:xfrm>
            <a:off x="0" y="186690"/>
            <a:ext cx="9144000" cy="663758"/>
          </a:xfrm>
          <a:prstGeom prst="rect">
            <a:avLst/>
          </a:prstGeom>
          <a:noFill/>
          <a:ln>
            <a:noFill/>
          </a:ln>
          <a:effectLst>
            <a:outerShdw blurRad="50800" dist="25400" dir="2700000" algn="tl" rotWithShape="0">
              <a:srgbClr val="BFBFBF">
                <a:alpha val="40000"/>
              </a:srgbClr>
            </a:outerShdw>
          </a:effectLst>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400"/>
              <a:buFont typeface="Calibri"/>
              <a:buNone/>
            </a:pPr>
            <a:r>
              <a:rPr lang="en-GB" sz="3400" b="0" i="0" u="none" strike="noStrike" cap="none">
                <a:solidFill>
                  <a:srgbClr val="000000"/>
                </a:solidFill>
                <a:latin typeface="Calibri"/>
                <a:ea typeface="Calibri"/>
                <a:cs typeface="Calibri"/>
                <a:sym typeface="Calibri"/>
              </a:rPr>
              <a:t>Focused Response</a:t>
            </a:r>
            <a:endParaRPr sz="1400" b="0" i="0" u="none" strike="noStrike" cap="none">
              <a:solidFill>
                <a:srgbClr val="000000"/>
              </a:solidFill>
              <a:latin typeface="Arial"/>
              <a:ea typeface="Arial"/>
              <a:cs typeface="Arial"/>
              <a:sym typeface="Arial"/>
            </a:endParaRPr>
          </a:p>
        </p:txBody>
      </p:sp>
      <p:sp>
        <p:nvSpPr>
          <p:cNvPr id="450" name="Google Shape;450;p6"/>
          <p:cNvSpPr txBox="1"/>
          <p:nvPr/>
        </p:nvSpPr>
        <p:spPr>
          <a:xfrm>
            <a:off x="1837592" y="976600"/>
            <a:ext cx="8022267"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Calibri"/>
              <a:buNone/>
            </a:pPr>
            <a:r>
              <a:rPr lang="en-GB" sz="2400" b="0" i="0" u="none" strike="noStrike" cap="none">
                <a:solidFill>
                  <a:srgbClr val="000000"/>
                </a:solidFill>
                <a:latin typeface="Calibri"/>
                <a:ea typeface="Calibri"/>
                <a:cs typeface="Calibri"/>
                <a:sym typeface="Calibri"/>
              </a:rPr>
              <a:t>Development of a national programme</a:t>
            </a:r>
            <a:endParaRPr sz="2400" b="0" i="0" u="none" strike="noStrike" cap="none">
              <a:solidFill>
                <a:srgbClr val="000000"/>
              </a:solidFill>
              <a:latin typeface="Calibri"/>
              <a:ea typeface="Calibri"/>
              <a:cs typeface="Calibri"/>
              <a:sym typeface="Calibri"/>
            </a:endParaRPr>
          </a:p>
        </p:txBody>
      </p:sp>
      <p:sp>
        <p:nvSpPr>
          <p:cNvPr id="451" name="Google Shape;451;p6"/>
          <p:cNvSpPr/>
          <p:nvPr/>
        </p:nvSpPr>
        <p:spPr>
          <a:xfrm>
            <a:off x="2395594" y="1918404"/>
            <a:ext cx="6886302" cy="442674"/>
          </a:xfrm>
          <a:prstGeom prst="roundRect">
            <a:avLst>
              <a:gd name="adj" fmla="val 16667"/>
            </a:avLst>
          </a:prstGeom>
          <a:solidFill>
            <a:srgbClr val="8296B0"/>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lt1"/>
                </a:solidFill>
                <a:latin typeface="Calibri"/>
                <a:ea typeface="Calibri"/>
                <a:cs typeface="Calibri"/>
                <a:sym typeface="Calibri"/>
              </a:rPr>
              <a:t>Rapid expansion of digital therapy services, cCBT and ieCBT </a:t>
            </a:r>
            <a:endParaRPr sz="2000" b="0" i="0" u="none" strike="noStrike" cap="none">
              <a:solidFill>
                <a:schemeClr val="lt1"/>
              </a:solidFill>
              <a:latin typeface="Calibri"/>
              <a:ea typeface="Calibri"/>
              <a:cs typeface="Calibri"/>
              <a:sym typeface="Calibri"/>
            </a:endParaRPr>
          </a:p>
        </p:txBody>
      </p:sp>
      <p:sp>
        <p:nvSpPr>
          <p:cNvPr id="452" name="Google Shape;452;p6"/>
          <p:cNvSpPr/>
          <p:nvPr/>
        </p:nvSpPr>
        <p:spPr>
          <a:xfrm>
            <a:off x="2958586" y="3109391"/>
            <a:ext cx="5799942" cy="442674"/>
          </a:xfrm>
          <a:prstGeom prst="roundRect">
            <a:avLst>
              <a:gd name="adj" fmla="val 16667"/>
            </a:avLst>
          </a:prstGeom>
          <a:solidFill>
            <a:srgbClr val="8296B0"/>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Calibri"/>
              <a:buNone/>
            </a:pPr>
            <a:r>
              <a:rPr lang="en-GB" sz="2000" b="0" i="0" u="none" strike="noStrike" cap="none">
                <a:solidFill>
                  <a:schemeClr val="lt1"/>
                </a:solidFill>
                <a:latin typeface="Calibri"/>
                <a:ea typeface="Calibri"/>
                <a:cs typeface="Calibri"/>
                <a:sym typeface="Calibri"/>
              </a:rPr>
              <a:t>Expansion of interactive self-help on NHS Inform</a:t>
            </a:r>
            <a:endParaRPr sz="2000" b="0" i="0" u="none" strike="noStrike" cap="none">
              <a:solidFill>
                <a:schemeClr val="lt1"/>
              </a:solidFill>
              <a:latin typeface="Calibri"/>
              <a:ea typeface="Calibri"/>
              <a:cs typeface="Calibri"/>
              <a:sym typeface="Calibri"/>
            </a:endParaRPr>
          </a:p>
        </p:txBody>
      </p:sp>
      <p:sp>
        <p:nvSpPr>
          <p:cNvPr id="453" name="Google Shape;453;p6"/>
          <p:cNvSpPr/>
          <p:nvPr/>
        </p:nvSpPr>
        <p:spPr>
          <a:xfrm>
            <a:off x="2094277" y="4888394"/>
            <a:ext cx="7488936" cy="442674"/>
          </a:xfrm>
          <a:prstGeom prst="roundRect">
            <a:avLst>
              <a:gd name="adj" fmla="val 16667"/>
            </a:avLst>
          </a:prstGeom>
          <a:solidFill>
            <a:srgbClr val="8296B0"/>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Calibri"/>
              <a:buNone/>
            </a:pPr>
            <a:r>
              <a:rPr lang="en-GB" sz="2000" b="0" i="0" u="none" strike="noStrike" cap="none">
                <a:solidFill>
                  <a:schemeClr val="lt1"/>
                </a:solidFill>
                <a:latin typeface="Calibri"/>
                <a:ea typeface="Calibri"/>
                <a:cs typeface="Calibri"/>
                <a:sym typeface="Calibri"/>
              </a:rPr>
              <a:t>Digital mental health services made available for health and care staff</a:t>
            </a:r>
            <a:endParaRPr sz="2000" b="0" i="0" u="none" strike="noStrike" cap="none">
              <a:solidFill>
                <a:schemeClr val="lt1"/>
              </a:solidFill>
              <a:latin typeface="Calibri"/>
              <a:ea typeface="Calibri"/>
              <a:cs typeface="Calibri"/>
              <a:sym typeface="Calibri"/>
            </a:endParaRPr>
          </a:p>
        </p:txBody>
      </p:sp>
      <p:sp>
        <p:nvSpPr>
          <p:cNvPr id="454" name="Google Shape;454;p6"/>
          <p:cNvSpPr/>
          <p:nvPr/>
        </p:nvSpPr>
        <p:spPr>
          <a:xfrm>
            <a:off x="5513802" y="1518340"/>
            <a:ext cx="669851" cy="310733"/>
          </a:xfrm>
          <a:prstGeom prst="flowChartMerge">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55" name="Google Shape;455;p6"/>
          <p:cNvSpPr/>
          <p:nvPr/>
        </p:nvSpPr>
        <p:spPr>
          <a:xfrm>
            <a:off x="2839383" y="5853429"/>
            <a:ext cx="5979062"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GB" sz="2200" b="0" i="0" u="none" strike="noStrike" cap="none">
                <a:solidFill>
                  <a:schemeClr val="dk1"/>
                </a:solidFill>
                <a:latin typeface="Calibri"/>
                <a:ea typeface="Calibri"/>
                <a:cs typeface="Calibri"/>
                <a:sym typeface="Calibri"/>
              </a:rPr>
              <a:t>Expand service capacity and accessibility to provision of remote treatments</a:t>
            </a:r>
            <a:endParaRPr sz="1400" b="0" i="0" u="none" strike="noStrike" cap="none">
              <a:solidFill>
                <a:srgbClr val="000000"/>
              </a:solidFill>
              <a:latin typeface="Arial"/>
              <a:ea typeface="Arial"/>
              <a:cs typeface="Arial"/>
              <a:sym typeface="Arial"/>
            </a:endParaRPr>
          </a:p>
        </p:txBody>
      </p:sp>
      <p:sp>
        <p:nvSpPr>
          <p:cNvPr id="456" name="Google Shape;456;p6"/>
          <p:cNvSpPr/>
          <p:nvPr/>
        </p:nvSpPr>
        <p:spPr>
          <a:xfrm>
            <a:off x="3141372" y="3692197"/>
            <a:ext cx="5434370" cy="442674"/>
          </a:xfrm>
          <a:prstGeom prst="roundRect">
            <a:avLst>
              <a:gd name="adj" fmla="val 16667"/>
            </a:avLst>
          </a:prstGeom>
          <a:solidFill>
            <a:srgbClr val="8296B0"/>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000"/>
              <a:buFont typeface="Calibri"/>
              <a:buNone/>
            </a:pPr>
            <a:r>
              <a:rPr lang="en-GB" sz="2000" b="0" i="0" u="none" strike="noStrike" cap="none">
                <a:solidFill>
                  <a:schemeClr val="lt1"/>
                </a:solidFill>
                <a:latin typeface="Calibri"/>
                <a:ea typeface="Calibri"/>
                <a:cs typeface="Calibri"/>
                <a:sym typeface="Calibri"/>
              </a:rPr>
              <a:t>Supported rollout of video enabled therapy </a:t>
            </a:r>
            <a:endParaRPr sz="2000" b="0" i="0" u="none" strike="noStrike" cap="none">
              <a:solidFill>
                <a:schemeClr val="lt1"/>
              </a:solidFill>
              <a:latin typeface="Calibri"/>
              <a:ea typeface="Calibri"/>
              <a:cs typeface="Calibri"/>
              <a:sym typeface="Calibri"/>
            </a:endParaRPr>
          </a:p>
        </p:txBody>
      </p:sp>
      <p:sp>
        <p:nvSpPr>
          <p:cNvPr id="457" name="Google Shape;457;p6"/>
          <p:cNvSpPr/>
          <p:nvPr/>
        </p:nvSpPr>
        <p:spPr>
          <a:xfrm>
            <a:off x="5493988" y="5490864"/>
            <a:ext cx="669851" cy="310733"/>
          </a:xfrm>
          <a:prstGeom prst="flowChartMerge">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58" name="Google Shape;458;p6"/>
          <p:cNvSpPr/>
          <p:nvPr/>
        </p:nvSpPr>
        <p:spPr>
          <a:xfrm>
            <a:off x="3400492" y="4290295"/>
            <a:ext cx="4916129" cy="442674"/>
          </a:xfrm>
          <a:prstGeom prst="roundRect">
            <a:avLst>
              <a:gd name="adj" fmla="val 16667"/>
            </a:avLst>
          </a:prstGeom>
          <a:solidFill>
            <a:srgbClr val="8296B0"/>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lt1"/>
                </a:solidFill>
                <a:latin typeface="Calibri"/>
                <a:ea typeface="Calibri"/>
                <a:cs typeface="Calibri"/>
                <a:sym typeface="Calibri"/>
              </a:rPr>
              <a:t>Establish a Test of Change Programme</a:t>
            </a:r>
            <a:endParaRPr sz="2000" b="0" i="0" u="none" strike="noStrike" cap="none">
              <a:solidFill>
                <a:schemeClr val="lt1"/>
              </a:solidFill>
              <a:latin typeface="Calibri"/>
              <a:ea typeface="Calibri"/>
              <a:cs typeface="Calibri"/>
              <a:sym typeface="Calibri"/>
            </a:endParaRPr>
          </a:p>
        </p:txBody>
      </p:sp>
      <p:sp>
        <p:nvSpPr>
          <p:cNvPr id="459" name="Google Shape;459;p6"/>
          <p:cNvSpPr/>
          <p:nvPr/>
        </p:nvSpPr>
        <p:spPr>
          <a:xfrm>
            <a:off x="2735933" y="2502578"/>
            <a:ext cx="6245252" cy="442674"/>
          </a:xfrm>
          <a:prstGeom prst="roundRect">
            <a:avLst>
              <a:gd name="adj" fmla="val 16667"/>
            </a:avLst>
          </a:prstGeom>
          <a:solidFill>
            <a:srgbClr val="8296B0"/>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lt1"/>
                </a:solidFill>
                <a:latin typeface="Calibri"/>
                <a:ea typeface="Calibri"/>
                <a:cs typeface="Calibri"/>
                <a:sym typeface="Calibri"/>
              </a:rPr>
              <a:t>Introduction of self-referral options for digital treatments </a:t>
            </a:r>
            <a:endParaRPr sz="2000" b="0" i="0" u="none" strike="noStrike" cap="non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463"/>
        <p:cNvGrpSpPr/>
        <p:nvPr/>
      </p:nvGrpSpPr>
      <p:grpSpPr>
        <a:xfrm>
          <a:off x="0" y="0"/>
          <a:ext cx="0" cy="0"/>
          <a:chOff x="0" y="0"/>
          <a:chExt cx="0" cy="0"/>
        </a:xfrm>
      </p:grpSpPr>
      <p:pic>
        <p:nvPicPr>
          <p:cNvPr id="464" name="Google Shape;464;p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sp>
        <p:nvSpPr>
          <p:cNvPr id="465" name="Google Shape;465;p7"/>
          <p:cNvSpPr txBox="1"/>
          <p:nvPr/>
        </p:nvSpPr>
        <p:spPr>
          <a:xfrm>
            <a:off x="448056" y="1153956"/>
            <a:ext cx="1616718" cy="430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GB" sz="2200" b="1" i="0" u="none" strike="noStrike" cap="none">
                <a:solidFill>
                  <a:schemeClr val="dk1"/>
                </a:solidFill>
                <a:latin typeface="Calibri"/>
                <a:ea typeface="Calibri"/>
                <a:cs typeface="Calibri"/>
                <a:sym typeface="Calibri"/>
              </a:rPr>
              <a:t>March 2020</a:t>
            </a:r>
            <a:endParaRPr sz="1400" b="0" i="0" u="none" strike="noStrike" cap="none">
              <a:solidFill>
                <a:srgbClr val="000000"/>
              </a:solidFill>
              <a:latin typeface="Arial"/>
              <a:ea typeface="Arial"/>
              <a:cs typeface="Arial"/>
              <a:sym typeface="Arial"/>
            </a:endParaRPr>
          </a:p>
        </p:txBody>
      </p:sp>
      <p:grpSp>
        <p:nvGrpSpPr>
          <p:cNvPr id="466" name="Google Shape;466;p7"/>
          <p:cNvGrpSpPr/>
          <p:nvPr/>
        </p:nvGrpSpPr>
        <p:grpSpPr>
          <a:xfrm>
            <a:off x="-100584" y="196215"/>
            <a:ext cx="9518904" cy="663758"/>
            <a:chOff x="-100584" y="91440"/>
            <a:chExt cx="9518904" cy="663758"/>
          </a:xfrm>
        </p:grpSpPr>
        <p:cxnSp>
          <p:nvCxnSpPr>
            <p:cNvPr id="467" name="Google Shape;467;p7"/>
            <p:cNvCxnSpPr/>
            <p:nvPr/>
          </p:nvCxnSpPr>
          <p:spPr>
            <a:xfrm rot="10800000" flipH="1">
              <a:off x="-100584" y="594360"/>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468" name="Google Shape;468;p7"/>
            <p:cNvSpPr txBox="1"/>
            <p:nvPr/>
          </p:nvSpPr>
          <p:spPr>
            <a:xfrm>
              <a:off x="0" y="91440"/>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chemeClr val="dk1"/>
                </a:buClr>
                <a:buSzPts val="3600"/>
                <a:buFont typeface="Calibri"/>
                <a:buNone/>
              </a:pPr>
              <a:r>
                <a:rPr lang="en-GB" sz="3600" b="0" i="0" u="none" strike="noStrike" cap="none">
                  <a:solidFill>
                    <a:schemeClr val="dk1"/>
                  </a:solidFill>
                  <a:latin typeface="Calibri"/>
                  <a:ea typeface="Calibri"/>
                  <a:cs typeface="Calibri"/>
                  <a:sym typeface="Calibri"/>
                </a:rPr>
                <a:t>Rapid Expansion in Year</a:t>
              </a:r>
              <a:endParaRPr sz="3600" b="0" i="0" u="none" strike="noStrike" cap="none">
                <a:solidFill>
                  <a:schemeClr val="dk1"/>
                </a:solidFill>
                <a:latin typeface="Calibri"/>
                <a:ea typeface="Calibri"/>
                <a:cs typeface="Calibri"/>
                <a:sym typeface="Calibri"/>
              </a:endParaRPr>
            </a:p>
          </p:txBody>
        </p:sp>
      </p:grpSp>
      <p:cxnSp>
        <p:nvCxnSpPr>
          <p:cNvPr id="469" name="Google Shape;469;p7"/>
          <p:cNvCxnSpPr/>
          <p:nvPr/>
        </p:nvCxnSpPr>
        <p:spPr>
          <a:xfrm rot="10800000" flipH="1">
            <a:off x="253624" y="744855"/>
            <a:ext cx="7433887" cy="6244589"/>
          </a:xfrm>
          <a:prstGeom prst="straightConnector1">
            <a:avLst/>
          </a:prstGeom>
          <a:noFill/>
          <a:ln w="9525" cap="flat" cmpd="sng">
            <a:solidFill>
              <a:schemeClr val="accent1"/>
            </a:solidFill>
            <a:prstDash val="solid"/>
            <a:miter lim="800000"/>
            <a:headEnd type="none" w="sm" len="sm"/>
            <a:tailEnd type="none" w="sm" len="sm"/>
          </a:ln>
        </p:spPr>
      </p:cxnSp>
      <p:sp>
        <p:nvSpPr>
          <p:cNvPr id="470" name="Google Shape;470;p7"/>
          <p:cNvSpPr txBox="1"/>
          <p:nvPr/>
        </p:nvSpPr>
        <p:spPr>
          <a:xfrm>
            <a:off x="9881419" y="1427841"/>
            <a:ext cx="172416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200"/>
              <a:buFont typeface="Arial"/>
              <a:buNone/>
            </a:pPr>
            <a:r>
              <a:rPr lang="en-GB" sz="2200" b="1" i="0" u="none" strike="noStrike" cap="none">
                <a:solidFill>
                  <a:schemeClr val="dk1"/>
                </a:solidFill>
                <a:latin typeface="Calibri"/>
                <a:ea typeface="Calibri"/>
                <a:cs typeface="Calibri"/>
                <a:sym typeface="Calibri"/>
              </a:rPr>
              <a:t>March 2021</a:t>
            </a:r>
            <a:endParaRPr sz="1400" b="0" i="0" u="none" strike="noStrike" cap="none">
              <a:solidFill>
                <a:srgbClr val="000000"/>
              </a:solidFill>
              <a:latin typeface="Arial"/>
              <a:ea typeface="Arial"/>
              <a:cs typeface="Arial"/>
              <a:sym typeface="Arial"/>
            </a:endParaRPr>
          </a:p>
        </p:txBody>
      </p:sp>
      <p:sp>
        <p:nvSpPr>
          <p:cNvPr id="471" name="Google Shape;471;p7"/>
          <p:cNvSpPr/>
          <p:nvPr/>
        </p:nvSpPr>
        <p:spPr>
          <a:xfrm>
            <a:off x="448056" y="1717613"/>
            <a:ext cx="5564124" cy="13234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Single cCBT treatment – depression/anxiety only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cCBT LTC in Test of Change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ieCBT in Test of Change</a:t>
            </a:r>
            <a:endParaRPr sz="1400" b="0" i="0" u="none" strike="noStrike" cap="none">
              <a:solidFill>
                <a:srgbClr val="000000"/>
              </a:solidFill>
              <a:latin typeface="Arial"/>
              <a:ea typeface="Arial"/>
              <a:cs typeface="Arial"/>
              <a:sym typeface="Arial"/>
            </a:endParaRPr>
          </a:p>
        </p:txBody>
      </p:sp>
      <p:sp>
        <p:nvSpPr>
          <p:cNvPr id="472" name="Google Shape;472;p7"/>
          <p:cNvSpPr/>
          <p:nvPr/>
        </p:nvSpPr>
        <p:spPr>
          <a:xfrm>
            <a:off x="6370748" y="2081214"/>
            <a:ext cx="5316794" cy="22467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14 cCBT treatments covering  depression, anxiety disorders, LTC – (chronic pain, diabetes, CHD, RA, respiratory), stress, sleep problems, resilience, COVID-19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120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cCBT Self-referral options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120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Internet Enable CBT, national implementation</a:t>
            </a:r>
            <a:endParaRPr sz="1400" b="0" i="0" u="none" strike="noStrike" cap="none">
              <a:solidFill>
                <a:srgbClr val="000000"/>
              </a:solidFill>
              <a:latin typeface="Arial"/>
              <a:ea typeface="Arial"/>
              <a:cs typeface="Arial"/>
              <a:sym typeface="Arial"/>
            </a:endParaRPr>
          </a:p>
        </p:txBody>
      </p:sp>
      <p:sp>
        <p:nvSpPr>
          <p:cNvPr id="473" name="Google Shape;473;p7"/>
          <p:cNvSpPr/>
          <p:nvPr/>
        </p:nvSpPr>
        <p:spPr>
          <a:xfrm>
            <a:off x="3377273" y="4377411"/>
            <a:ext cx="8297425" cy="31700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Test of Change Programme Established – CYP and perinatal</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120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13 Online digital psychological self-help guides published on NHS Inform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120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National Programme and Programme Board established</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120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Funding for national evaluation structure and Innovation Hub secured</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120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cCBT and self-management made available for staff through Wellbeing Hub</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120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120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477"/>
        <p:cNvGrpSpPr/>
        <p:nvPr/>
      </p:nvGrpSpPr>
      <p:grpSpPr>
        <a:xfrm>
          <a:off x="0" y="0"/>
          <a:ext cx="0" cy="0"/>
          <a:chOff x="0" y="0"/>
          <a:chExt cx="0" cy="0"/>
        </a:xfrm>
      </p:grpSpPr>
      <p:pic>
        <p:nvPicPr>
          <p:cNvPr id="478" name="Google Shape;478;p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479" name="Google Shape;479;p8"/>
          <p:cNvCxnSpPr/>
          <p:nvPr/>
        </p:nvCxnSpPr>
        <p:spPr>
          <a:xfrm rot="10800000" flipH="1">
            <a:off x="-100584" y="651510"/>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480" name="Google Shape;480;p8"/>
          <p:cNvSpPr txBox="1"/>
          <p:nvPr/>
        </p:nvSpPr>
        <p:spPr>
          <a:xfrm>
            <a:off x="0" y="148590"/>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chemeClr val="dk1"/>
              </a:buClr>
              <a:buSzPts val="3600"/>
              <a:buFont typeface="Calibri"/>
              <a:buNone/>
            </a:pPr>
            <a:r>
              <a:rPr lang="en-GB" sz="3600" b="0" i="0" u="none" strike="noStrike" cap="none">
                <a:solidFill>
                  <a:schemeClr val="dk1"/>
                </a:solidFill>
                <a:latin typeface="Calibri"/>
                <a:ea typeface="Calibri"/>
                <a:cs typeface="Calibri"/>
                <a:sym typeface="Calibri"/>
              </a:rPr>
              <a:t>Increase in Usage</a:t>
            </a:r>
            <a:endParaRPr sz="1400" b="0" i="0" u="none" strike="noStrike" cap="none">
              <a:solidFill>
                <a:srgbClr val="000000"/>
              </a:solidFill>
              <a:latin typeface="Arial"/>
              <a:ea typeface="Arial"/>
              <a:cs typeface="Arial"/>
              <a:sym typeface="Arial"/>
            </a:endParaRPr>
          </a:p>
        </p:txBody>
      </p:sp>
      <p:sp>
        <p:nvSpPr>
          <p:cNvPr id="481" name="Google Shape;481;p8"/>
          <p:cNvSpPr txBox="1"/>
          <p:nvPr/>
        </p:nvSpPr>
        <p:spPr>
          <a:xfrm>
            <a:off x="486602" y="1200150"/>
            <a:ext cx="4563983" cy="32624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March 2021 = 5,151</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alibri"/>
                <a:ea typeface="Calibri"/>
                <a:cs typeface="Calibri"/>
                <a:sym typeface="Calibri"/>
              </a:rPr>
              <a:t>Biggest month to date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3,393 average compared to 2,101 last year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alibri"/>
                <a:ea typeface="Calibri"/>
                <a:cs typeface="Calibri"/>
                <a:sym typeface="Calibri"/>
              </a:rPr>
              <a:t>Over 4,300 in last 3 months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Over 7,500 self-referrals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108,140 referrals since 2016</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82" name="Google Shape;482;p8"/>
          <p:cNvSpPr txBox="1"/>
          <p:nvPr/>
        </p:nvSpPr>
        <p:spPr>
          <a:xfrm>
            <a:off x="5532819" y="4338775"/>
            <a:ext cx="5967774" cy="23083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308,834 self-help guides accessed through NHS Inform</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25% of referrals to psychology now digital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Suicide ideation of over 3,600 citizens actively monitored per month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&gt; 6,100 video consultations</a:t>
            </a:r>
            <a:endParaRPr sz="1400" b="0" i="0" u="none" strike="noStrike" cap="none">
              <a:solidFill>
                <a:srgbClr val="000000"/>
              </a:solidFill>
              <a:latin typeface="Arial"/>
              <a:ea typeface="Arial"/>
              <a:cs typeface="Arial"/>
              <a:sym typeface="Arial"/>
            </a:endParaRPr>
          </a:p>
        </p:txBody>
      </p:sp>
      <p:pic>
        <p:nvPicPr>
          <p:cNvPr id="483" name="Google Shape;483;p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04568" y="3932903"/>
            <a:ext cx="4443717" cy="2714196"/>
          </a:xfrm>
          <a:prstGeom prst="rect">
            <a:avLst/>
          </a:prstGeom>
          <a:noFill/>
          <a:ln>
            <a:noFill/>
          </a:ln>
        </p:spPr>
      </p:pic>
      <p:pic>
        <p:nvPicPr>
          <p:cNvPr id="484" name="Google Shape;484;p8"/>
          <p:cNvPicPr preferRelativeResize="0"/>
          <p:nvPr/>
        </p:nvPicPr>
        <p:blipFill rotWithShape="1">
          <a:blip r:embed="rId5">
            <a:alphaModFix/>
          </a:blip>
          <a:srcRect/>
          <a:stretch/>
        </p:blipFill>
        <p:spPr>
          <a:xfrm>
            <a:off x="5172592" y="1143642"/>
            <a:ext cx="5849370" cy="30402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488"/>
        <p:cNvGrpSpPr/>
        <p:nvPr/>
      </p:nvGrpSpPr>
      <p:grpSpPr>
        <a:xfrm>
          <a:off x="0" y="0"/>
          <a:ext cx="0" cy="0"/>
          <a:chOff x="0" y="0"/>
          <a:chExt cx="0" cy="0"/>
        </a:xfrm>
      </p:grpSpPr>
      <p:pic>
        <p:nvPicPr>
          <p:cNvPr id="489" name="Google Shape;489;p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490" name="Google Shape;490;p9"/>
          <p:cNvGrpSpPr/>
          <p:nvPr/>
        </p:nvGrpSpPr>
        <p:grpSpPr>
          <a:xfrm>
            <a:off x="-32606" y="2538222"/>
            <a:ext cx="12276000" cy="663758"/>
            <a:chOff x="-1666334" y="91440"/>
            <a:chExt cx="12276000" cy="663758"/>
          </a:xfrm>
        </p:grpSpPr>
        <p:cxnSp>
          <p:nvCxnSpPr>
            <p:cNvPr id="491" name="Google Shape;491;p9"/>
            <p:cNvCxnSpPr/>
            <p:nvPr/>
          </p:nvCxnSpPr>
          <p:spPr>
            <a:xfrm rot="10800000" flipH="1">
              <a:off x="-1666334" y="594360"/>
              <a:ext cx="12276000" cy="45720"/>
            </a:xfrm>
            <a:prstGeom prst="straightConnector1">
              <a:avLst/>
            </a:prstGeom>
            <a:noFill/>
            <a:ln w="9525" cap="flat" cmpd="sng">
              <a:solidFill>
                <a:schemeClr val="accent1"/>
              </a:solidFill>
              <a:prstDash val="solid"/>
              <a:miter lim="800000"/>
              <a:headEnd type="none" w="sm" len="sm"/>
              <a:tailEnd type="none" w="sm" len="sm"/>
            </a:ln>
          </p:spPr>
        </p:cxnSp>
        <p:sp>
          <p:nvSpPr>
            <p:cNvPr id="492" name="Google Shape;492;p9"/>
            <p:cNvSpPr txBox="1"/>
            <p:nvPr/>
          </p:nvSpPr>
          <p:spPr>
            <a:xfrm>
              <a:off x="0" y="91440"/>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r>
                <a:rPr lang="en-GB" sz="3600" b="0" i="0" u="none" strike="noStrike" cap="none">
                  <a:solidFill>
                    <a:schemeClr val="dk1"/>
                  </a:solidFill>
                  <a:latin typeface="Calibri"/>
                  <a:ea typeface="Calibri"/>
                  <a:cs typeface="Calibri"/>
                  <a:sym typeface="Calibri"/>
                </a:rPr>
                <a:t>Foundations for Rapid Expansion</a:t>
              </a:r>
              <a:endParaRPr sz="1400" b="0" i="0" u="none" strike="noStrike" cap="none">
                <a:solidFill>
                  <a:srgbClr val="000000"/>
                </a:solidFill>
                <a:latin typeface="Arial"/>
                <a:ea typeface="Arial"/>
                <a:cs typeface="Arial"/>
                <a:sym typeface="Arial"/>
              </a:endParaRPr>
            </a:p>
          </p:txBody>
        </p:sp>
      </p:grpSp>
      <p:sp>
        <p:nvSpPr>
          <p:cNvPr id="493" name="Google Shape;493;p9"/>
          <p:cNvSpPr txBox="1"/>
          <p:nvPr/>
        </p:nvSpPr>
        <p:spPr>
          <a:xfrm>
            <a:off x="1720596" y="310057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497"/>
        <p:cNvGrpSpPr/>
        <p:nvPr/>
      </p:nvGrpSpPr>
      <p:grpSpPr>
        <a:xfrm>
          <a:off x="0" y="0"/>
          <a:ext cx="0" cy="0"/>
          <a:chOff x="0" y="0"/>
          <a:chExt cx="0" cy="0"/>
        </a:xfrm>
      </p:grpSpPr>
      <p:pic>
        <p:nvPicPr>
          <p:cNvPr id="498" name="Google Shape;498;p1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499" name="Google Shape;499;p10"/>
          <p:cNvCxnSpPr/>
          <p:nvPr/>
        </p:nvCxnSpPr>
        <p:spPr>
          <a:xfrm rot="10800000" flipH="1">
            <a:off x="-100584" y="689610"/>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500" name="Google Shape;500;p10"/>
          <p:cNvSpPr txBox="1"/>
          <p:nvPr/>
        </p:nvSpPr>
        <p:spPr>
          <a:xfrm>
            <a:off x="0" y="186690"/>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chemeClr val="dk1"/>
              </a:buClr>
              <a:buSzPts val="3600"/>
              <a:buFont typeface="Calibri"/>
              <a:buNone/>
            </a:pPr>
            <a:r>
              <a:rPr lang="en-GB" sz="3600" b="0" i="0" u="none" strike="noStrike" cap="none">
                <a:solidFill>
                  <a:schemeClr val="dk1"/>
                </a:solidFill>
                <a:latin typeface="Calibri"/>
                <a:ea typeface="Calibri"/>
                <a:cs typeface="Calibri"/>
                <a:sym typeface="Calibri"/>
              </a:rPr>
              <a:t>Grounding in Policy</a:t>
            </a:r>
            <a:endParaRPr sz="1400" b="0" i="0" u="none" strike="noStrike" cap="none">
              <a:solidFill>
                <a:srgbClr val="000000"/>
              </a:solidFill>
              <a:latin typeface="Arial"/>
              <a:ea typeface="Arial"/>
              <a:cs typeface="Arial"/>
              <a:sym typeface="Arial"/>
            </a:endParaRPr>
          </a:p>
        </p:txBody>
      </p:sp>
      <p:grpSp>
        <p:nvGrpSpPr>
          <p:cNvPr id="501" name="Google Shape;501;p10"/>
          <p:cNvGrpSpPr/>
          <p:nvPr/>
        </p:nvGrpSpPr>
        <p:grpSpPr>
          <a:xfrm>
            <a:off x="710078" y="1182276"/>
            <a:ext cx="8824199" cy="2283125"/>
            <a:chOff x="-1228016" y="5066693"/>
            <a:chExt cx="8824199" cy="2283125"/>
          </a:xfrm>
        </p:grpSpPr>
        <p:sp>
          <p:nvSpPr>
            <p:cNvPr id="502" name="Google Shape;502;p10"/>
            <p:cNvSpPr/>
            <p:nvPr/>
          </p:nvSpPr>
          <p:spPr>
            <a:xfrm>
              <a:off x="593708" y="5457034"/>
              <a:ext cx="7002475" cy="898635"/>
            </a:xfrm>
            <a:prstGeom prst="roundRect">
              <a:avLst>
                <a:gd name="adj" fmla="val 11356"/>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000" b="1" i="1" u="none" strike="noStrike" cap="none">
                  <a:solidFill>
                    <a:srgbClr val="0C0C0C"/>
                  </a:solidFill>
                  <a:latin typeface="Calibri"/>
                  <a:ea typeface="Calibri"/>
                  <a:cs typeface="Calibri"/>
                  <a:sym typeface="Calibri"/>
                </a:rPr>
                <a:t>Mental Health Strategy Action 25:  </a:t>
              </a:r>
              <a:r>
                <a:rPr lang="en-GB" sz="2000" b="0" i="1" u="none" strike="noStrike" cap="none">
                  <a:solidFill>
                    <a:srgbClr val="0C0C0C"/>
                  </a:solidFill>
                  <a:latin typeface="Calibri"/>
                  <a:ea typeface="Calibri"/>
                  <a:cs typeface="Calibri"/>
                  <a:sym typeface="Calibri"/>
                </a:rPr>
                <a:t>“Develop more accessible psychological self-help resources and support national rollout of computerised CBT</a:t>
              </a:r>
              <a:r>
                <a:rPr lang="en-GB" sz="2000" b="1" i="1" u="none" strike="noStrike" cap="none">
                  <a:solidFill>
                    <a:srgbClr val="0C0C0C"/>
                  </a:solidFill>
                  <a:latin typeface="Calibri"/>
                  <a:ea typeface="Calibri"/>
                  <a:cs typeface="Calibri"/>
                  <a:sym typeface="Calibri"/>
                </a:rPr>
                <a:t> </a:t>
              </a:r>
              <a:r>
                <a:rPr lang="en-GB" sz="2000" b="0" i="1" u="none" strike="noStrike" cap="none">
                  <a:solidFill>
                    <a:srgbClr val="0C0C0C"/>
                  </a:solidFill>
                  <a:latin typeface="Calibri"/>
                  <a:ea typeface="Calibri"/>
                  <a:cs typeface="Calibri"/>
                  <a:sym typeface="Calibri"/>
                </a:rPr>
                <a:t>with NHS 24 by 2018”</a:t>
              </a:r>
              <a:endParaRPr sz="2000" b="0" i="1" u="none" strike="noStrike" cap="none">
                <a:solidFill>
                  <a:srgbClr val="0C0C0C"/>
                </a:solidFill>
                <a:latin typeface="Calibri"/>
                <a:ea typeface="Calibri"/>
                <a:cs typeface="Calibri"/>
                <a:sym typeface="Calibri"/>
              </a:endParaRPr>
            </a:p>
          </p:txBody>
        </p:sp>
        <p:pic>
          <p:nvPicPr>
            <p:cNvPr id="503" name="Google Shape;503;p10"/>
            <p:cNvPicPr preferRelativeResize="0"/>
            <p:nvPr/>
          </p:nvPicPr>
          <p:blipFill rotWithShape="1">
            <a:blip r:embed="rId4">
              <a:alphaModFix/>
            </a:blip>
            <a:srcRect/>
            <a:stretch/>
          </p:blipFill>
          <p:spPr>
            <a:xfrm>
              <a:off x="-1228016" y="5066693"/>
              <a:ext cx="1632490" cy="2283125"/>
            </a:xfrm>
            <a:prstGeom prst="rect">
              <a:avLst/>
            </a:prstGeom>
            <a:noFill/>
            <a:ln w="9525" cap="flat" cmpd="sng">
              <a:solidFill>
                <a:srgbClr val="4F81BD"/>
              </a:solidFill>
              <a:prstDash val="solid"/>
              <a:miter lim="800000"/>
              <a:headEnd type="none" w="sm" len="sm"/>
              <a:tailEnd type="none" w="sm" len="sm"/>
            </a:ln>
            <a:effectLst>
              <a:outerShdw blurRad="50800" dist="38100" dir="2700000" algn="tl" rotWithShape="0">
                <a:srgbClr val="000000">
                  <a:alpha val="40000"/>
                </a:srgbClr>
              </a:outerShdw>
            </a:effectLst>
          </p:spPr>
        </p:pic>
      </p:grpSp>
      <p:pic>
        <p:nvPicPr>
          <p:cNvPr id="504" name="Google Shape;504;p10"/>
          <p:cNvPicPr preferRelativeResize="0"/>
          <p:nvPr/>
        </p:nvPicPr>
        <p:blipFill rotWithShape="1">
          <a:blip r:embed="rId5">
            <a:alphaModFix/>
          </a:blip>
          <a:srcRect/>
          <a:stretch/>
        </p:blipFill>
        <p:spPr>
          <a:xfrm>
            <a:off x="9688278" y="2624506"/>
            <a:ext cx="1701608" cy="2407459"/>
          </a:xfrm>
          <a:prstGeom prst="rect">
            <a:avLst/>
          </a:prstGeom>
          <a:noFill/>
          <a:ln>
            <a:noFill/>
          </a:ln>
        </p:spPr>
      </p:pic>
      <p:pic>
        <p:nvPicPr>
          <p:cNvPr id="505" name="Google Shape;505;p1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35332" y="4187570"/>
            <a:ext cx="1700228" cy="2414686"/>
          </a:xfrm>
          <a:prstGeom prst="rect">
            <a:avLst/>
          </a:prstGeom>
          <a:noFill/>
          <a:ln>
            <a:noFill/>
          </a:ln>
        </p:spPr>
      </p:pic>
      <p:sp>
        <p:nvSpPr>
          <p:cNvPr id="506" name="Google Shape;506;p10"/>
          <p:cNvSpPr/>
          <p:nvPr/>
        </p:nvSpPr>
        <p:spPr>
          <a:xfrm>
            <a:off x="3215886" y="2947109"/>
            <a:ext cx="6318391" cy="132343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GB" sz="2000" b="1" i="1" u="none" strike="noStrike" cap="none">
                <a:solidFill>
                  <a:schemeClr val="dk1"/>
                </a:solidFill>
                <a:latin typeface="Calibri"/>
                <a:ea typeface="Calibri"/>
                <a:cs typeface="Calibri"/>
                <a:sym typeface="Calibri"/>
              </a:rPr>
              <a:t>Programme for Government: </a:t>
            </a:r>
            <a:r>
              <a:rPr lang="en-GB" sz="2000" b="0" i="1" u="none" strike="noStrike" cap="none">
                <a:solidFill>
                  <a:schemeClr val="dk1"/>
                </a:solidFill>
                <a:latin typeface="Calibri"/>
                <a:ea typeface="Calibri"/>
                <a:cs typeface="Calibri"/>
                <a:sym typeface="Calibri"/>
              </a:rPr>
              <a:t>“In partnership with NHS Health Boards we will expand Computerised Cognitive Behavioural Therapy (cCBT) service provision by increasing the number of treatment options”</a:t>
            </a:r>
            <a:endParaRPr sz="1400" b="0" i="0" u="none" strike="noStrike" cap="none">
              <a:solidFill>
                <a:srgbClr val="000000"/>
              </a:solidFill>
              <a:latin typeface="Arial"/>
              <a:ea typeface="Arial"/>
              <a:cs typeface="Arial"/>
              <a:sym typeface="Arial"/>
            </a:endParaRPr>
          </a:p>
        </p:txBody>
      </p:sp>
      <p:sp>
        <p:nvSpPr>
          <p:cNvPr id="507" name="Google Shape;507;p10"/>
          <p:cNvSpPr/>
          <p:nvPr/>
        </p:nvSpPr>
        <p:spPr>
          <a:xfrm>
            <a:off x="2989561" y="4717494"/>
            <a:ext cx="6544716" cy="13234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1" u="none" strike="noStrike" cap="none">
                <a:solidFill>
                  <a:schemeClr val="dk1"/>
                </a:solidFill>
                <a:latin typeface="Calibri"/>
                <a:ea typeface="Calibri"/>
                <a:cs typeface="Calibri"/>
                <a:sym typeface="Calibri"/>
              </a:rPr>
              <a:t>Suicide Prevention Action Plan Action 6:</a:t>
            </a:r>
            <a:r>
              <a:rPr lang="en-GB" sz="2000" b="0" i="1" u="none" strike="noStrike" cap="none">
                <a:solidFill>
                  <a:schemeClr val="dk1"/>
                </a:solidFill>
                <a:latin typeface="Calibri"/>
                <a:ea typeface="Calibri"/>
                <a:cs typeface="Calibri"/>
                <a:sym typeface="Calibri"/>
              </a:rPr>
              <a:t> “The NSPLG will work with partners to develop and support the delivery of innovations in digital technology that improve suicide prevention”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511"/>
        <p:cNvGrpSpPr/>
        <p:nvPr/>
      </p:nvGrpSpPr>
      <p:grpSpPr>
        <a:xfrm>
          <a:off x="0" y="0"/>
          <a:ext cx="0" cy="0"/>
          <a:chOff x="0" y="0"/>
          <a:chExt cx="0" cy="0"/>
        </a:xfrm>
      </p:grpSpPr>
      <p:pic>
        <p:nvPicPr>
          <p:cNvPr id="512" name="Google Shape;512;p1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513" name="Google Shape;513;p11"/>
          <p:cNvCxnSpPr/>
          <p:nvPr/>
        </p:nvCxnSpPr>
        <p:spPr>
          <a:xfrm rot="10800000" flipH="1">
            <a:off x="-100584" y="670560"/>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514" name="Google Shape;514;p11"/>
          <p:cNvSpPr txBox="1"/>
          <p:nvPr/>
        </p:nvSpPr>
        <p:spPr>
          <a:xfrm>
            <a:off x="0" y="167640"/>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chemeClr val="dk1"/>
              </a:buClr>
              <a:buSzPts val="3600"/>
              <a:buFont typeface="Calibri"/>
              <a:buNone/>
            </a:pPr>
            <a:r>
              <a:rPr lang="en-GB" sz="3600" b="0" i="0" u="none" strike="noStrike" cap="none">
                <a:solidFill>
                  <a:schemeClr val="dk1"/>
                </a:solidFill>
                <a:latin typeface="Calibri"/>
                <a:ea typeface="Calibri"/>
                <a:cs typeface="Calibri"/>
                <a:sym typeface="Calibri"/>
              </a:rPr>
              <a:t>Partnership Network</a:t>
            </a:r>
            <a:endParaRPr sz="3600" b="0" i="0" u="none" strike="noStrike" cap="none">
              <a:solidFill>
                <a:schemeClr val="dk1"/>
              </a:solidFill>
              <a:latin typeface="Calibri"/>
              <a:ea typeface="Calibri"/>
              <a:cs typeface="Calibri"/>
              <a:sym typeface="Calibri"/>
            </a:endParaRPr>
          </a:p>
        </p:txBody>
      </p:sp>
      <p:sp>
        <p:nvSpPr>
          <p:cNvPr id="515" name="Google Shape;515;p11"/>
          <p:cNvSpPr txBox="1"/>
          <p:nvPr/>
        </p:nvSpPr>
        <p:spPr>
          <a:xfrm>
            <a:off x="1948438" y="4033283"/>
            <a:ext cx="7342096" cy="1755557"/>
          </a:xfrm>
          <a:prstGeom prst="rect">
            <a:avLst/>
          </a:prstGeom>
          <a:noFill/>
          <a:ln>
            <a:noFill/>
          </a:ln>
        </p:spPr>
        <p:txBody>
          <a:bodyPr spcFirstLastPara="1" wrap="square" lIns="45700" tIns="45700" rIns="45700" bIns="45700" anchor="t" anchorCtr="0">
            <a:normAutofit/>
          </a:bodyPr>
          <a:lstStyle/>
          <a:p>
            <a:pPr marL="342900" marR="0" lvl="0" indent="-187452" algn="l" rtl="0">
              <a:lnSpc>
                <a:spcPct val="100000"/>
              </a:lnSpc>
              <a:spcBef>
                <a:spcPts val="0"/>
              </a:spcBef>
              <a:spcAft>
                <a:spcPts val="0"/>
              </a:spcAft>
              <a:buClr>
                <a:srgbClr val="584254"/>
              </a:buClr>
              <a:buSzPts val="1368"/>
              <a:buFont typeface="Noto Sans Symbols"/>
              <a:buNone/>
            </a:pPr>
            <a:endParaRPr sz="1800" b="0" i="0" u="none" strike="noStrike" cap="none">
              <a:solidFill>
                <a:srgbClr val="000000"/>
              </a:solidFill>
              <a:latin typeface="Century Gothic"/>
              <a:ea typeface="Century Gothic"/>
              <a:cs typeface="Century Gothic"/>
              <a:sym typeface="Century Gothic"/>
            </a:endParaRPr>
          </a:p>
          <a:p>
            <a:pPr marL="342900" marR="0" lvl="0" indent="-158496" algn="l" rtl="0">
              <a:lnSpc>
                <a:spcPct val="100000"/>
              </a:lnSpc>
              <a:spcBef>
                <a:spcPts val="500"/>
              </a:spcBef>
              <a:spcAft>
                <a:spcPts val="0"/>
              </a:spcAft>
              <a:buClr>
                <a:srgbClr val="584254"/>
              </a:buClr>
              <a:buSzPts val="1824"/>
              <a:buFont typeface="Noto Sans Symbols"/>
              <a:buNone/>
            </a:pPr>
            <a:endParaRPr sz="2400" b="0" i="0" u="none" strike="noStrike" cap="none">
              <a:solidFill>
                <a:srgbClr val="584254"/>
              </a:solidFill>
              <a:latin typeface="Century Gothic"/>
              <a:ea typeface="Century Gothic"/>
              <a:cs typeface="Century Gothic"/>
              <a:sym typeface="Century Gothic"/>
            </a:endParaRPr>
          </a:p>
        </p:txBody>
      </p:sp>
      <p:sp>
        <p:nvSpPr>
          <p:cNvPr id="516" name="Google Shape;516;p11"/>
          <p:cNvSpPr txBox="1"/>
          <p:nvPr/>
        </p:nvSpPr>
        <p:spPr>
          <a:xfrm>
            <a:off x="7770602" y="3122254"/>
            <a:ext cx="3744416" cy="461665"/>
          </a:xfrm>
          <a:prstGeom prst="rect">
            <a:avLst/>
          </a:prstGeom>
          <a:noFill/>
          <a:ln>
            <a:noFill/>
          </a:ln>
          <a:effectLst>
            <a:outerShdw blurRad="12700" dist="12700" dir="2700000" algn="tl" rotWithShape="0">
              <a:srgbClr val="000000">
                <a:alpha val="40000"/>
              </a:srgbClr>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FF0000"/>
                </a:solidFill>
                <a:latin typeface="Calibri"/>
                <a:ea typeface="Calibri"/>
                <a:cs typeface="Calibri"/>
                <a:sym typeface="Calibri"/>
              </a:rPr>
              <a:t>NHS Health Boards</a:t>
            </a:r>
            <a:endParaRPr sz="1400" b="0" i="0" u="none" strike="noStrike" cap="none">
              <a:solidFill>
                <a:srgbClr val="000000"/>
              </a:solidFill>
              <a:latin typeface="Arial"/>
              <a:ea typeface="Arial"/>
              <a:cs typeface="Arial"/>
              <a:sym typeface="Arial"/>
            </a:endParaRPr>
          </a:p>
        </p:txBody>
      </p:sp>
      <p:sp>
        <p:nvSpPr>
          <p:cNvPr id="517" name="Google Shape;517;p11"/>
          <p:cNvSpPr txBox="1"/>
          <p:nvPr/>
        </p:nvSpPr>
        <p:spPr>
          <a:xfrm>
            <a:off x="2840186" y="3169186"/>
            <a:ext cx="429047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NHS Education Scotland</a:t>
            </a:r>
            <a:endParaRPr sz="1400" b="0" i="0" u="none" strike="noStrike" cap="none">
              <a:solidFill>
                <a:srgbClr val="000000"/>
              </a:solidFill>
              <a:latin typeface="Arial"/>
              <a:ea typeface="Arial"/>
              <a:cs typeface="Arial"/>
              <a:sym typeface="Arial"/>
            </a:endParaRPr>
          </a:p>
        </p:txBody>
      </p:sp>
      <p:sp>
        <p:nvSpPr>
          <p:cNvPr id="518" name="Google Shape;518;p11"/>
          <p:cNvSpPr txBox="1"/>
          <p:nvPr/>
        </p:nvSpPr>
        <p:spPr>
          <a:xfrm>
            <a:off x="2099654" y="1787386"/>
            <a:ext cx="4290477"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C00000"/>
                </a:solidFill>
                <a:latin typeface="Calibri"/>
                <a:ea typeface="Calibri"/>
                <a:cs typeface="Calibri"/>
                <a:sym typeface="Calibri"/>
              </a:rPr>
              <a:t>Patient Groups</a:t>
            </a:r>
            <a:endParaRPr sz="1400" b="0" i="0" u="none" strike="noStrike" cap="none">
              <a:solidFill>
                <a:srgbClr val="000000"/>
              </a:solidFill>
              <a:latin typeface="Arial"/>
              <a:ea typeface="Arial"/>
              <a:cs typeface="Arial"/>
              <a:sym typeface="Arial"/>
            </a:endParaRPr>
          </a:p>
        </p:txBody>
      </p:sp>
      <p:sp>
        <p:nvSpPr>
          <p:cNvPr id="519" name="Google Shape;519;p11"/>
          <p:cNvSpPr txBox="1"/>
          <p:nvPr/>
        </p:nvSpPr>
        <p:spPr>
          <a:xfrm>
            <a:off x="3269784" y="1053658"/>
            <a:ext cx="5616624" cy="523220"/>
          </a:xfrm>
          <a:prstGeom prst="rect">
            <a:avLst/>
          </a:prstGeom>
          <a:noFill/>
          <a:ln>
            <a:noFill/>
          </a:ln>
          <a:effectLst>
            <a:outerShdw blurRad="38100" dist="12700" dir="2700000" algn="tl" rotWithShape="0">
              <a:srgbClr val="000000">
                <a:alpha val="40000"/>
              </a:srgbClr>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GB" sz="2800" b="0" i="0" u="none" strike="noStrike" cap="none">
                <a:solidFill>
                  <a:srgbClr val="2E75B5"/>
                </a:solidFill>
                <a:latin typeface="Calibri"/>
                <a:ea typeface="Calibri"/>
                <a:cs typeface="Calibri"/>
                <a:sym typeface="Calibri"/>
              </a:rPr>
              <a:t>Government Policy Makers </a:t>
            </a:r>
            <a:endParaRPr sz="1400" b="0" i="0" u="none" strike="noStrike" cap="none">
              <a:solidFill>
                <a:srgbClr val="000000"/>
              </a:solidFill>
              <a:latin typeface="Arial"/>
              <a:ea typeface="Arial"/>
              <a:cs typeface="Arial"/>
              <a:sym typeface="Arial"/>
            </a:endParaRPr>
          </a:p>
        </p:txBody>
      </p:sp>
      <p:sp>
        <p:nvSpPr>
          <p:cNvPr id="520" name="Google Shape;520;p11"/>
          <p:cNvSpPr txBox="1"/>
          <p:nvPr/>
        </p:nvSpPr>
        <p:spPr>
          <a:xfrm>
            <a:off x="5845175" y="2493038"/>
            <a:ext cx="5639840"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Mental Health Services </a:t>
            </a:r>
            <a:endParaRPr sz="1400" b="0" i="0" u="none" strike="noStrike" cap="none">
              <a:solidFill>
                <a:srgbClr val="000000"/>
              </a:solidFill>
              <a:latin typeface="Arial"/>
              <a:ea typeface="Arial"/>
              <a:cs typeface="Arial"/>
              <a:sym typeface="Arial"/>
            </a:endParaRPr>
          </a:p>
        </p:txBody>
      </p:sp>
      <p:sp>
        <p:nvSpPr>
          <p:cNvPr id="521" name="Google Shape;521;p11"/>
          <p:cNvSpPr txBox="1"/>
          <p:nvPr/>
        </p:nvSpPr>
        <p:spPr>
          <a:xfrm>
            <a:off x="4790403" y="4700404"/>
            <a:ext cx="5538615" cy="523220"/>
          </a:xfrm>
          <a:prstGeom prst="rect">
            <a:avLst/>
          </a:prstGeom>
          <a:noFill/>
          <a:ln>
            <a:noFill/>
          </a:ln>
          <a:effectLst>
            <a:outerShdw blurRad="38100" dist="12700" dir="2700000" algn="tl" rotWithShape="0">
              <a:srgbClr val="000000">
                <a:alpha val="40000"/>
              </a:srgbClr>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GB" sz="2800" b="0" i="0" u="none" strike="noStrike" cap="none">
                <a:solidFill>
                  <a:srgbClr val="00B050"/>
                </a:solidFill>
                <a:latin typeface="Calibri"/>
                <a:ea typeface="Calibri"/>
                <a:cs typeface="Calibri"/>
                <a:sym typeface="Calibri"/>
              </a:rPr>
              <a:t>Psychology – Heads of Service </a:t>
            </a:r>
            <a:endParaRPr sz="1400" b="0" i="0" u="none" strike="noStrike" cap="none">
              <a:solidFill>
                <a:srgbClr val="000000"/>
              </a:solidFill>
              <a:latin typeface="Arial"/>
              <a:ea typeface="Arial"/>
              <a:cs typeface="Arial"/>
              <a:sym typeface="Arial"/>
            </a:endParaRPr>
          </a:p>
        </p:txBody>
      </p:sp>
      <p:sp>
        <p:nvSpPr>
          <p:cNvPr id="522" name="Google Shape;522;p11"/>
          <p:cNvSpPr txBox="1"/>
          <p:nvPr/>
        </p:nvSpPr>
        <p:spPr>
          <a:xfrm>
            <a:off x="3745578" y="3992806"/>
            <a:ext cx="1131676"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1E4E79"/>
                </a:solidFill>
                <a:latin typeface="Calibri"/>
                <a:ea typeface="Calibri"/>
                <a:cs typeface="Calibri"/>
                <a:sym typeface="Calibri"/>
              </a:rPr>
              <a:t>GPs</a:t>
            </a:r>
            <a:endParaRPr sz="1400" b="0" i="0" u="none" strike="noStrike" cap="none">
              <a:solidFill>
                <a:srgbClr val="000000"/>
              </a:solidFill>
              <a:latin typeface="Arial"/>
              <a:ea typeface="Arial"/>
              <a:cs typeface="Arial"/>
              <a:sym typeface="Arial"/>
            </a:endParaRPr>
          </a:p>
        </p:txBody>
      </p:sp>
      <p:sp>
        <p:nvSpPr>
          <p:cNvPr id="523" name="Google Shape;523;p11"/>
          <p:cNvSpPr txBox="1"/>
          <p:nvPr/>
        </p:nvSpPr>
        <p:spPr>
          <a:xfrm>
            <a:off x="1670056" y="5636509"/>
            <a:ext cx="8658962"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GB" sz="2200" b="0" i="0" u="none" strike="noStrike" cap="none">
                <a:solidFill>
                  <a:schemeClr val="dk1"/>
                </a:solidFill>
                <a:latin typeface="Calibri"/>
                <a:ea typeface="Calibri"/>
                <a:cs typeface="Calibri"/>
                <a:sym typeface="Calibri"/>
              </a:rPr>
              <a:t>3</a:t>
            </a:r>
            <a:r>
              <a:rPr lang="en-GB" sz="2200" b="0" i="0" u="none" strike="noStrike" cap="none" baseline="30000">
                <a:solidFill>
                  <a:schemeClr val="dk1"/>
                </a:solidFill>
                <a:latin typeface="Calibri"/>
                <a:ea typeface="Calibri"/>
                <a:cs typeface="Calibri"/>
                <a:sym typeface="Calibri"/>
              </a:rPr>
              <a:t>rd</a:t>
            </a:r>
            <a:r>
              <a:rPr lang="en-GB" sz="2200" b="0" i="0" u="none" strike="noStrike" cap="none">
                <a:solidFill>
                  <a:schemeClr val="dk1"/>
                </a:solidFill>
                <a:latin typeface="Calibri"/>
                <a:ea typeface="Calibri"/>
                <a:cs typeface="Calibri"/>
                <a:sym typeface="Calibri"/>
              </a:rPr>
              <a:t> Sector Organisations</a:t>
            </a:r>
            <a:endParaRPr sz="1400" b="0" i="0" u="none" strike="noStrike" cap="none">
              <a:solidFill>
                <a:srgbClr val="000000"/>
              </a:solidFill>
              <a:latin typeface="Arial"/>
              <a:ea typeface="Arial"/>
              <a:cs typeface="Arial"/>
              <a:sym typeface="Arial"/>
            </a:endParaRPr>
          </a:p>
        </p:txBody>
      </p:sp>
      <p:sp>
        <p:nvSpPr>
          <p:cNvPr id="524" name="Google Shape;524;p11"/>
          <p:cNvSpPr txBox="1"/>
          <p:nvPr/>
        </p:nvSpPr>
        <p:spPr>
          <a:xfrm>
            <a:off x="6305497" y="5530338"/>
            <a:ext cx="2640040" cy="523220"/>
          </a:xfrm>
          <a:prstGeom prst="rect">
            <a:avLst/>
          </a:prstGeom>
          <a:noFill/>
          <a:ln>
            <a:noFill/>
          </a:ln>
          <a:effectLst>
            <a:outerShdw blurRad="25400" dist="127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rgbClr val="2E75B5"/>
                </a:solidFill>
                <a:latin typeface="Calibri"/>
                <a:ea typeface="Calibri"/>
                <a:cs typeface="Calibri"/>
                <a:sym typeface="Calibri"/>
              </a:rPr>
              <a:t>NHS 24</a:t>
            </a:r>
            <a:endParaRPr sz="1400" b="0" i="0" u="none" strike="noStrike" cap="none">
              <a:solidFill>
                <a:srgbClr val="000000"/>
              </a:solidFill>
              <a:latin typeface="Arial"/>
              <a:ea typeface="Arial"/>
              <a:cs typeface="Arial"/>
              <a:sym typeface="Arial"/>
            </a:endParaRPr>
          </a:p>
        </p:txBody>
      </p:sp>
      <p:grpSp>
        <p:nvGrpSpPr>
          <p:cNvPr id="525" name="Google Shape;525;p11"/>
          <p:cNvGrpSpPr/>
          <p:nvPr/>
        </p:nvGrpSpPr>
        <p:grpSpPr>
          <a:xfrm>
            <a:off x="3269784" y="1600775"/>
            <a:ext cx="4691161" cy="4032448"/>
            <a:chOff x="2627784" y="1556792"/>
            <a:chExt cx="4330302" cy="4032448"/>
          </a:xfrm>
        </p:grpSpPr>
        <p:cxnSp>
          <p:nvCxnSpPr>
            <p:cNvPr id="526" name="Google Shape;526;p11"/>
            <p:cNvCxnSpPr/>
            <p:nvPr/>
          </p:nvCxnSpPr>
          <p:spPr>
            <a:xfrm>
              <a:off x="4860032" y="1628800"/>
              <a:ext cx="720080" cy="792088"/>
            </a:xfrm>
            <a:prstGeom prst="straightConnector1">
              <a:avLst/>
            </a:prstGeom>
            <a:noFill/>
            <a:ln w="9525" cap="flat" cmpd="sng">
              <a:solidFill>
                <a:srgbClr val="336600"/>
              </a:solidFill>
              <a:prstDash val="solid"/>
              <a:miter lim="800000"/>
              <a:headEnd type="none" w="sm" len="sm"/>
              <a:tailEnd type="none" w="sm" len="sm"/>
            </a:ln>
          </p:spPr>
        </p:cxnSp>
        <p:cxnSp>
          <p:nvCxnSpPr>
            <p:cNvPr id="527" name="Google Shape;527;p11"/>
            <p:cNvCxnSpPr/>
            <p:nvPr/>
          </p:nvCxnSpPr>
          <p:spPr>
            <a:xfrm>
              <a:off x="6157682" y="2900849"/>
              <a:ext cx="574557" cy="240119"/>
            </a:xfrm>
            <a:prstGeom prst="straightConnector1">
              <a:avLst/>
            </a:prstGeom>
            <a:noFill/>
            <a:ln w="9525" cap="flat" cmpd="sng">
              <a:solidFill>
                <a:srgbClr val="336600"/>
              </a:solidFill>
              <a:prstDash val="solid"/>
              <a:miter lim="800000"/>
              <a:headEnd type="none" w="sm" len="sm"/>
              <a:tailEnd type="none" w="sm" len="sm"/>
            </a:ln>
          </p:spPr>
        </p:cxnSp>
        <p:cxnSp>
          <p:nvCxnSpPr>
            <p:cNvPr id="528" name="Google Shape;528;p11"/>
            <p:cNvCxnSpPr/>
            <p:nvPr/>
          </p:nvCxnSpPr>
          <p:spPr>
            <a:xfrm>
              <a:off x="2627784" y="2204864"/>
              <a:ext cx="360040" cy="936104"/>
            </a:xfrm>
            <a:prstGeom prst="straightConnector1">
              <a:avLst/>
            </a:prstGeom>
            <a:noFill/>
            <a:ln w="9525" cap="flat" cmpd="sng">
              <a:solidFill>
                <a:srgbClr val="336600"/>
              </a:solidFill>
              <a:prstDash val="solid"/>
              <a:miter lim="800000"/>
              <a:headEnd type="none" w="sm" len="sm"/>
              <a:tailEnd type="none" w="sm" len="sm"/>
            </a:ln>
          </p:spPr>
        </p:cxnSp>
        <p:cxnSp>
          <p:nvCxnSpPr>
            <p:cNvPr id="529" name="Google Shape;529;p11"/>
            <p:cNvCxnSpPr/>
            <p:nvPr/>
          </p:nvCxnSpPr>
          <p:spPr>
            <a:xfrm flipH="1">
              <a:off x="2771800" y="1556792"/>
              <a:ext cx="432048" cy="216024"/>
            </a:xfrm>
            <a:prstGeom prst="straightConnector1">
              <a:avLst/>
            </a:prstGeom>
            <a:noFill/>
            <a:ln w="9525" cap="flat" cmpd="sng">
              <a:solidFill>
                <a:srgbClr val="336600"/>
              </a:solidFill>
              <a:prstDash val="solid"/>
              <a:miter lim="800000"/>
              <a:headEnd type="none" w="sm" len="sm"/>
              <a:tailEnd type="none" w="sm" len="sm"/>
            </a:ln>
          </p:spPr>
        </p:cxnSp>
        <p:cxnSp>
          <p:nvCxnSpPr>
            <p:cNvPr id="530" name="Google Shape;530;p11"/>
            <p:cNvCxnSpPr/>
            <p:nvPr/>
          </p:nvCxnSpPr>
          <p:spPr>
            <a:xfrm>
              <a:off x="3118192" y="3487360"/>
              <a:ext cx="216024" cy="504056"/>
            </a:xfrm>
            <a:prstGeom prst="straightConnector1">
              <a:avLst/>
            </a:prstGeom>
            <a:noFill/>
            <a:ln w="9525" cap="flat" cmpd="sng">
              <a:solidFill>
                <a:srgbClr val="336600"/>
              </a:solidFill>
              <a:prstDash val="solid"/>
              <a:miter lim="800000"/>
              <a:headEnd type="none" w="sm" len="sm"/>
              <a:tailEnd type="none" w="sm" len="sm"/>
            </a:ln>
          </p:spPr>
        </p:cxnSp>
        <p:cxnSp>
          <p:nvCxnSpPr>
            <p:cNvPr id="531" name="Google Shape;531;p11"/>
            <p:cNvCxnSpPr/>
            <p:nvPr/>
          </p:nvCxnSpPr>
          <p:spPr>
            <a:xfrm>
              <a:off x="3635896" y="4293096"/>
              <a:ext cx="432048" cy="360040"/>
            </a:xfrm>
            <a:prstGeom prst="straightConnector1">
              <a:avLst/>
            </a:prstGeom>
            <a:noFill/>
            <a:ln w="9525" cap="flat" cmpd="sng">
              <a:solidFill>
                <a:srgbClr val="336600"/>
              </a:solidFill>
              <a:prstDash val="solid"/>
              <a:miter lim="800000"/>
              <a:headEnd type="none" w="sm" len="sm"/>
              <a:tailEnd type="none" w="sm" len="sm"/>
            </a:ln>
          </p:spPr>
        </p:cxnSp>
        <p:cxnSp>
          <p:nvCxnSpPr>
            <p:cNvPr id="532" name="Google Shape;532;p11"/>
            <p:cNvCxnSpPr/>
            <p:nvPr/>
          </p:nvCxnSpPr>
          <p:spPr>
            <a:xfrm flipH="1">
              <a:off x="5796137" y="3563001"/>
              <a:ext cx="1161949" cy="1090135"/>
            </a:xfrm>
            <a:prstGeom prst="straightConnector1">
              <a:avLst/>
            </a:prstGeom>
            <a:noFill/>
            <a:ln w="9525" cap="flat" cmpd="sng">
              <a:solidFill>
                <a:srgbClr val="336600"/>
              </a:solidFill>
              <a:prstDash val="solid"/>
              <a:miter lim="800000"/>
              <a:headEnd type="none" w="sm" len="sm"/>
              <a:tailEnd type="none" w="sm" len="sm"/>
            </a:ln>
          </p:spPr>
        </p:cxnSp>
        <p:cxnSp>
          <p:nvCxnSpPr>
            <p:cNvPr id="533" name="Google Shape;533;p11"/>
            <p:cNvCxnSpPr/>
            <p:nvPr/>
          </p:nvCxnSpPr>
          <p:spPr>
            <a:xfrm flipH="1">
              <a:off x="3563888" y="5229200"/>
              <a:ext cx="576064" cy="360040"/>
            </a:xfrm>
            <a:prstGeom prst="straightConnector1">
              <a:avLst/>
            </a:prstGeom>
            <a:noFill/>
            <a:ln w="9525" cap="flat" cmpd="sng">
              <a:solidFill>
                <a:srgbClr val="336600"/>
              </a:solidFill>
              <a:prstDash val="solid"/>
              <a:miter lim="800000"/>
              <a:headEnd type="none" w="sm" len="sm"/>
              <a:tailEnd type="none" w="sm" len="sm"/>
            </a:ln>
          </p:spPr>
        </p:cxnSp>
        <p:cxnSp>
          <p:nvCxnSpPr>
            <p:cNvPr id="534" name="Google Shape;534;p11"/>
            <p:cNvCxnSpPr/>
            <p:nvPr/>
          </p:nvCxnSpPr>
          <p:spPr>
            <a:xfrm>
              <a:off x="5749454" y="5244966"/>
              <a:ext cx="360040" cy="288032"/>
            </a:xfrm>
            <a:prstGeom prst="straightConnector1">
              <a:avLst/>
            </a:prstGeom>
            <a:noFill/>
            <a:ln w="9525" cap="flat" cmpd="sng">
              <a:solidFill>
                <a:srgbClr val="336600"/>
              </a:solidFill>
              <a:prstDash val="solid"/>
              <a:miter lim="800000"/>
              <a:headEnd type="none" w="sm" len="sm"/>
              <a:tailEnd type="none" w="sm" len="sm"/>
            </a:ln>
          </p:spPr>
        </p:cxnSp>
      </p:grpSp>
      <p:sp>
        <p:nvSpPr>
          <p:cNvPr id="535" name="Google Shape;535;p11"/>
          <p:cNvSpPr txBox="1"/>
          <p:nvPr/>
        </p:nvSpPr>
        <p:spPr>
          <a:xfrm>
            <a:off x="4232341" y="6048346"/>
            <a:ext cx="3744416" cy="400110"/>
          </a:xfrm>
          <a:prstGeom prst="rect">
            <a:avLst/>
          </a:prstGeom>
          <a:noFill/>
          <a:ln>
            <a:noFill/>
          </a:ln>
          <a:effectLst>
            <a:outerShdw blurRad="25400" dist="127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National Services Scotland</a:t>
            </a:r>
            <a:endParaRPr sz="1400" b="0" i="0" u="none" strike="noStrike" cap="none">
              <a:solidFill>
                <a:srgbClr val="000000"/>
              </a:solidFill>
              <a:latin typeface="Arial"/>
              <a:ea typeface="Arial"/>
              <a:cs typeface="Arial"/>
              <a:sym typeface="Arial"/>
            </a:endParaRPr>
          </a:p>
        </p:txBody>
      </p:sp>
      <p:cxnSp>
        <p:nvCxnSpPr>
          <p:cNvPr id="536" name="Google Shape;536;p11"/>
          <p:cNvCxnSpPr/>
          <p:nvPr/>
        </p:nvCxnSpPr>
        <p:spPr>
          <a:xfrm flipH="1">
            <a:off x="6493055" y="5889816"/>
            <a:ext cx="432048" cy="144016"/>
          </a:xfrm>
          <a:prstGeom prst="straightConnector1">
            <a:avLst/>
          </a:prstGeom>
          <a:noFill/>
          <a:ln w="9525" cap="flat" cmpd="sng">
            <a:solidFill>
              <a:schemeClr val="dk1"/>
            </a:solidFill>
            <a:prstDash val="solid"/>
            <a:miter lim="800000"/>
            <a:headEnd type="none" w="sm" len="sm"/>
            <a:tailEnd type="none" w="sm" len="sm"/>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540"/>
        <p:cNvGrpSpPr/>
        <p:nvPr/>
      </p:nvGrpSpPr>
      <p:grpSpPr>
        <a:xfrm>
          <a:off x="0" y="0"/>
          <a:ext cx="0" cy="0"/>
          <a:chOff x="0" y="0"/>
          <a:chExt cx="0" cy="0"/>
        </a:xfrm>
      </p:grpSpPr>
      <p:pic>
        <p:nvPicPr>
          <p:cNvPr id="541" name="Google Shape;541;p1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542" name="Google Shape;542;p12"/>
          <p:cNvCxnSpPr/>
          <p:nvPr/>
        </p:nvCxnSpPr>
        <p:spPr>
          <a:xfrm rot="10800000" flipH="1">
            <a:off x="-100584" y="661035"/>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543" name="Google Shape;543;p12"/>
          <p:cNvSpPr txBox="1"/>
          <p:nvPr/>
        </p:nvSpPr>
        <p:spPr>
          <a:xfrm>
            <a:off x="0" y="158115"/>
            <a:ext cx="9144000" cy="663758"/>
          </a:xfrm>
          <a:prstGeom prst="rect">
            <a:avLst/>
          </a:prstGeom>
          <a:noFill/>
          <a:ln>
            <a:noFill/>
          </a:ln>
          <a:effectLst>
            <a:outerShdw blurRad="50800" dist="25400" dir="2700000" algn="tl" rotWithShape="0">
              <a:srgbClr val="BFBFBF">
                <a:alpha val="40000"/>
              </a:srgbClr>
            </a:outerShdw>
          </a:effectLst>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400"/>
              <a:buFont typeface="Calibri"/>
              <a:buNone/>
            </a:pPr>
            <a:r>
              <a:rPr lang="en-GB" sz="3400" b="0" i="0" u="none" strike="noStrike" cap="none">
                <a:solidFill>
                  <a:srgbClr val="000000"/>
                </a:solidFill>
                <a:latin typeface="Calibri"/>
                <a:ea typeface="Calibri"/>
                <a:cs typeface="Calibri"/>
                <a:sym typeface="Calibri"/>
              </a:rPr>
              <a:t>Collaborative Approach </a:t>
            </a:r>
            <a:endParaRPr sz="1400" b="0" i="0" u="none" strike="noStrike" cap="none">
              <a:solidFill>
                <a:srgbClr val="000000"/>
              </a:solidFill>
              <a:latin typeface="Arial"/>
              <a:ea typeface="Arial"/>
              <a:cs typeface="Arial"/>
              <a:sym typeface="Arial"/>
            </a:endParaRPr>
          </a:p>
        </p:txBody>
      </p:sp>
      <p:grpSp>
        <p:nvGrpSpPr>
          <p:cNvPr id="544" name="Google Shape;544;p12"/>
          <p:cNvGrpSpPr/>
          <p:nvPr/>
        </p:nvGrpSpPr>
        <p:grpSpPr>
          <a:xfrm>
            <a:off x="3536350" y="1389493"/>
            <a:ext cx="1557103" cy="1787122"/>
            <a:chOff x="2218892" y="1715751"/>
            <a:chExt cx="1821968" cy="2091114"/>
          </a:xfrm>
        </p:grpSpPr>
        <p:sp>
          <p:nvSpPr>
            <p:cNvPr id="545" name="Google Shape;545;p12"/>
            <p:cNvSpPr/>
            <p:nvPr/>
          </p:nvSpPr>
          <p:spPr>
            <a:xfrm rot="-9768637">
              <a:off x="2304738" y="3029851"/>
              <a:ext cx="707286" cy="687864"/>
            </a:xfrm>
            <a:prstGeom prst="leftArrow">
              <a:avLst>
                <a:gd name="adj1" fmla="val 50000"/>
                <a:gd name="adj2" fmla="val 50000"/>
              </a:avLst>
            </a:prstGeom>
            <a:solidFill>
              <a:schemeClr val="lt1"/>
            </a:solidFill>
            <a:ln w="9525" cap="flat" cmpd="sng">
              <a:solidFill>
                <a:srgbClr val="57B596"/>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77"/>
                <a:buFont typeface="Arial"/>
                <a:buNone/>
              </a:pPr>
              <a:endParaRPr sz="1477" b="0" i="0" u="none" strike="noStrike" cap="none">
                <a:solidFill>
                  <a:schemeClr val="dk1"/>
                </a:solidFill>
                <a:latin typeface="Calibri"/>
                <a:ea typeface="Calibri"/>
                <a:cs typeface="Calibri"/>
                <a:sym typeface="Calibri"/>
              </a:endParaRPr>
            </a:p>
          </p:txBody>
        </p:sp>
        <p:sp>
          <p:nvSpPr>
            <p:cNvPr id="546" name="Google Shape;546;p12"/>
            <p:cNvSpPr/>
            <p:nvPr/>
          </p:nvSpPr>
          <p:spPr>
            <a:xfrm rot="-9768637">
              <a:off x="2645462" y="2362692"/>
              <a:ext cx="707285" cy="687863"/>
            </a:xfrm>
            <a:prstGeom prst="leftArrow">
              <a:avLst>
                <a:gd name="adj1" fmla="val 50000"/>
                <a:gd name="adj2" fmla="val 50000"/>
              </a:avLst>
            </a:prstGeom>
            <a:solidFill>
              <a:schemeClr val="lt1"/>
            </a:solidFill>
            <a:ln w="9525" cap="flat" cmpd="sng">
              <a:solidFill>
                <a:srgbClr val="57B596"/>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77"/>
                <a:buFont typeface="Arial"/>
                <a:buNone/>
              </a:pPr>
              <a:endParaRPr sz="1477" b="0" i="0" u="none" strike="noStrike" cap="none">
                <a:solidFill>
                  <a:schemeClr val="dk1"/>
                </a:solidFill>
                <a:latin typeface="Calibri"/>
                <a:ea typeface="Calibri"/>
                <a:cs typeface="Calibri"/>
                <a:sym typeface="Calibri"/>
              </a:endParaRPr>
            </a:p>
          </p:txBody>
        </p:sp>
        <p:sp>
          <p:nvSpPr>
            <p:cNvPr id="547" name="Google Shape;547;p12"/>
            <p:cNvSpPr/>
            <p:nvPr/>
          </p:nvSpPr>
          <p:spPr>
            <a:xfrm rot="-9768637">
              <a:off x="3247728" y="1804901"/>
              <a:ext cx="707285" cy="687863"/>
            </a:xfrm>
            <a:prstGeom prst="leftArrow">
              <a:avLst>
                <a:gd name="adj1" fmla="val 50000"/>
                <a:gd name="adj2" fmla="val 50000"/>
              </a:avLst>
            </a:prstGeom>
            <a:solidFill>
              <a:schemeClr val="lt1"/>
            </a:solidFill>
            <a:ln w="9525" cap="flat" cmpd="sng">
              <a:solidFill>
                <a:srgbClr val="57B596"/>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77"/>
                <a:buFont typeface="Arial"/>
                <a:buNone/>
              </a:pPr>
              <a:endParaRPr sz="1477" b="0" i="0" u="none" strike="noStrike" cap="none">
                <a:solidFill>
                  <a:schemeClr val="dk1"/>
                </a:solidFill>
                <a:latin typeface="Calibri"/>
                <a:ea typeface="Calibri"/>
                <a:cs typeface="Calibri"/>
                <a:sym typeface="Calibri"/>
              </a:endParaRPr>
            </a:p>
          </p:txBody>
        </p:sp>
      </p:grpSp>
      <p:grpSp>
        <p:nvGrpSpPr>
          <p:cNvPr id="548" name="Google Shape;548;p12"/>
          <p:cNvGrpSpPr/>
          <p:nvPr/>
        </p:nvGrpSpPr>
        <p:grpSpPr>
          <a:xfrm>
            <a:off x="6537566" y="1381560"/>
            <a:ext cx="1483399" cy="1810717"/>
            <a:chOff x="5548455" y="1584759"/>
            <a:chExt cx="1735727" cy="2118723"/>
          </a:xfrm>
        </p:grpSpPr>
        <p:sp>
          <p:nvSpPr>
            <p:cNvPr id="549" name="Google Shape;549;p12"/>
            <p:cNvSpPr/>
            <p:nvPr/>
          </p:nvSpPr>
          <p:spPr>
            <a:xfrm rot="9768637" flipH="1">
              <a:off x="6491050" y="2926469"/>
              <a:ext cx="707286" cy="687863"/>
            </a:xfrm>
            <a:prstGeom prst="leftArrow">
              <a:avLst>
                <a:gd name="adj1" fmla="val 50000"/>
                <a:gd name="adj2" fmla="val 50000"/>
              </a:avLst>
            </a:prstGeom>
            <a:solidFill>
              <a:schemeClr val="lt1"/>
            </a:solidFill>
            <a:ln w="9525" cap="flat" cmpd="sng">
              <a:solidFill>
                <a:srgbClr val="57B596"/>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77"/>
                <a:buFont typeface="Arial"/>
                <a:buNone/>
              </a:pPr>
              <a:endParaRPr sz="1477" b="0" i="0" u="none" strike="noStrike" cap="none">
                <a:solidFill>
                  <a:schemeClr val="dk1"/>
                </a:solidFill>
                <a:latin typeface="Calibri"/>
                <a:ea typeface="Calibri"/>
                <a:cs typeface="Calibri"/>
                <a:sym typeface="Calibri"/>
              </a:endParaRPr>
            </a:p>
          </p:txBody>
        </p:sp>
        <p:sp>
          <p:nvSpPr>
            <p:cNvPr id="550" name="Google Shape;550;p12"/>
            <p:cNvSpPr/>
            <p:nvPr/>
          </p:nvSpPr>
          <p:spPr>
            <a:xfrm rot="9768637" flipH="1">
              <a:off x="6203213" y="2215545"/>
              <a:ext cx="707285" cy="687863"/>
            </a:xfrm>
            <a:prstGeom prst="leftArrow">
              <a:avLst>
                <a:gd name="adj1" fmla="val 50000"/>
                <a:gd name="adj2" fmla="val 50000"/>
              </a:avLst>
            </a:prstGeom>
            <a:solidFill>
              <a:schemeClr val="lt1"/>
            </a:solidFill>
            <a:ln w="9525" cap="flat" cmpd="sng">
              <a:solidFill>
                <a:srgbClr val="57B596"/>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77"/>
                <a:buFont typeface="Arial"/>
                <a:buNone/>
              </a:pPr>
              <a:endParaRPr sz="1477" b="0" i="0" u="none" strike="noStrike" cap="none">
                <a:solidFill>
                  <a:schemeClr val="dk1"/>
                </a:solidFill>
                <a:latin typeface="Calibri"/>
                <a:ea typeface="Calibri"/>
                <a:cs typeface="Calibri"/>
                <a:sym typeface="Calibri"/>
              </a:endParaRPr>
            </a:p>
          </p:txBody>
        </p:sp>
        <p:sp>
          <p:nvSpPr>
            <p:cNvPr id="551" name="Google Shape;551;p12"/>
            <p:cNvSpPr/>
            <p:nvPr/>
          </p:nvSpPr>
          <p:spPr>
            <a:xfrm rot="9768637" flipH="1">
              <a:off x="5634301" y="1673909"/>
              <a:ext cx="707285" cy="687863"/>
            </a:xfrm>
            <a:prstGeom prst="leftArrow">
              <a:avLst>
                <a:gd name="adj1" fmla="val 50000"/>
                <a:gd name="adj2" fmla="val 50000"/>
              </a:avLst>
            </a:prstGeom>
            <a:solidFill>
              <a:schemeClr val="lt1"/>
            </a:solidFill>
            <a:ln w="9525" cap="flat" cmpd="sng">
              <a:solidFill>
                <a:srgbClr val="57B596"/>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77"/>
                <a:buFont typeface="Arial"/>
                <a:buNone/>
              </a:pPr>
              <a:endParaRPr sz="1477" b="0" i="0" u="none" strike="noStrike" cap="none">
                <a:solidFill>
                  <a:schemeClr val="dk1"/>
                </a:solidFill>
                <a:latin typeface="Calibri"/>
                <a:ea typeface="Calibri"/>
                <a:cs typeface="Calibri"/>
                <a:sym typeface="Calibri"/>
              </a:endParaRPr>
            </a:p>
          </p:txBody>
        </p:sp>
      </p:grpSp>
      <p:sp>
        <p:nvSpPr>
          <p:cNvPr id="552" name="Google Shape;552;p12"/>
          <p:cNvSpPr/>
          <p:nvPr/>
        </p:nvSpPr>
        <p:spPr>
          <a:xfrm>
            <a:off x="1886033" y="4827512"/>
            <a:ext cx="2567810"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Development of shared understanding of need</a:t>
            </a:r>
            <a:endParaRPr sz="1400" b="0" i="0" u="none" strike="noStrike" cap="none">
              <a:solidFill>
                <a:srgbClr val="000000"/>
              </a:solidFill>
              <a:latin typeface="Arial"/>
              <a:ea typeface="Arial"/>
              <a:cs typeface="Arial"/>
              <a:sym typeface="Arial"/>
            </a:endParaRPr>
          </a:p>
        </p:txBody>
      </p:sp>
      <p:sp>
        <p:nvSpPr>
          <p:cNvPr id="553" name="Google Shape;553;p12"/>
          <p:cNvSpPr/>
          <p:nvPr/>
        </p:nvSpPr>
        <p:spPr>
          <a:xfrm>
            <a:off x="7425288" y="4806517"/>
            <a:ext cx="1718712"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Ownership and buy in  </a:t>
            </a:r>
            <a:endParaRPr sz="1400" b="0" i="0" u="none" strike="noStrike" cap="none">
              <a:solidFill>
                <a:srgbClr val="000000"/>
              </a:solidFill>
              <a:latin typeface="Arial"/>
              <a:ea typeface="Arial"/>
              <a:cs typeface="Arial"/>
              <a:sym typeface="Arial"/>
            </a:endParaRPr>
          </a:p>
        </p:txBody>
      </p:sp>
      <p:sp>
        <p:nvSpPr>
          <p:cNvPr id="554" name="Google Shape;554;p12"/>
          <p:cNvSpPr/>
          <p:nvPr/>
        </p:nvSpPr>
        <p:spPr>
          <a:xfrm>
            <a:off x="5204061" y="1778135"/>
            <a:ext cx="1333507" cy="373628"/>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2031"/>
              <a:buFont typeface="Arial"/>
              <a:buNone/>
            </a:pPr>
            <a:r>
              <a:rPr lang="en-GB" sz="2031" b="0" i="0" u="none" strike="noStrike" cap="none">
                <a:solidFill>
                  <a:srgbClr val="000000"/>
                </a:solidFill>
                <a:latin typeface="Calibri"/>
                <a:ea typeface="Calibri"/>
                <a:cs typeface="Calibri"/>
                <a:sym typeface="Calibri"/>
              </a:rPr>
              <a:t>Psychology</a:t>
            </a:r>
            <a:endParaRPr sz="1400" b="0" i="0" u="none" strike="noStrike" cap="none">
              <a:solidFill>
                <a:srgbClr val="000000"/>
              </a:solidFill>
              <a:latin typeface="Arial"/>
              <a:ea typeface="Arial"/>
              <a:cs typeface="Arial"/>
              <a:sym typeface="Arial"/>
            </a:endParaRPr>
          </a:p>
        </p:txBody>
      </p:sp>
      <p:sp>
        <p:nvSpPr>
          <p:cNvPr id="555" name="Google Shape;555;p12"/>
          <p:cNvSpPr/>
          <p:nvPr/>
        </p:nvSpPr>
        <p:spPr>
          <a:xfrm>
            <a:off x="5053369" y="2593801"/>
            <a:ext cx="2312941" cy="36933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2000"/>
              <a:buFont typeface="Arial"/>
              <a:buNone/>
            </a:pPr>
            <a:r>
              <a:rPr lang="en-GB" sz="2000" b="0" i="0" u="none" strike="noStrike" cap="none">
                <a:solidFill>
                  <a:srgbClr val="000000"/>
                </a:solidFill>
                <a:latin typeface="Calibri"/>
                <a:ea typeface="Calibri"/>
                <a:cs typeface="Calibri"/>
                <a:sym typeface="Calibri"/>
              </a:rPr>
              <a:t>Workforce Planning  </a:t>
            </a:r>
            <a:endParaRPr sz="1400" b="0" i="0" u="none" strike="noStrike" cap="none">
              <a:solidFill>
                <a:srgbClr val="000000"/>
              </a:solidFill>
              <a:latin typeface="Arial"/>
              <a:ea typeface="Arial"/>
              <a:cs typeface="Arial"/>
              <a:sym typeface="Arial"/>
            </a:endParaRPr>
          </a:p>
        </p:txBody>
      </p:sp>
      <p:sp>
        <p:nvSpPr>
          <p:cNvPr id="556" name="Google Shape;556;p12"/>
          <p:cNvSpPr/>
          <p:nvPr/>
        </p:nvSpPr>
        <p:spPr>
          <a:xfrm>
            <a:off x="4565167" y="2199642"/>
            <a:ext cx="2173672" cy="373628"/>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2000"/>
              <a:buFont typeface="Arial"/>
              <a:buNone/>
            </a:pPr>
            <a:r>
              <a:rPr lang="en-GB" sz="2000" b="0" i="0" u="none" strike="noStrike" cap="none">
                <a:solidFill>
                  <a:srgbClr val="000000"/>
                </a:solidFill>
                <a:latin typeface="Calibri"/>
                <a:ea typeface="Calibri"/>
                <a:cs typeface="Calibri"/>
                <a:sym typeface="Calibri"/>
              </a:rPr>
              <a:t>Education Scotland</a:t>
            </a:r>
            <a:endParaRPr sz="1400" b="0" i="0" u="none" strike="noStrike" cap="none">
              <a:solidFill>
                <a:srgbClr val="000000"/>
              </a:solidFill>
              <a:latin typeface="Arial"/>
              <a:ea typeface="Arial"/>
              <a:cs typeface="Arial"/>
              <a:sym typeface="Arial"/>
            </a:endParaRPr>
          </a:p>
        </p:txBody>
      </p:sp>
      <p:sp>
        <p:nvSpPr>
          <p:cNvPr id="557" name="Google Shape;557;p12"/>
          <p:cNvSpPr/>
          <p:nvPr/>
        </p:nvSpPr>
        <p:spPr>
          <a:xfrm>
            <a:off x="4523417" y="2931545"/>
            <a:ext cx="2070182" cy="31393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Digital Health and Care</a:t>
            </a:r>
            <a:endParaRPr sz="1400" b="0" i="0" u="none" strike="noStrike" cap="none">
              <a:solidFill>
                <a:srgbClr val="000000"/>
              </a:solidFill>
              <a:latin typeface="Arial"/>
              <a:ea typeface="Arial"/>
              <a:cs typeface="Arial"/>
              <a:sym typeface="Arial"/>
            </a:endParaRPr>
          </a:p>
        </p:txBody>
      </p:sp>
      <p:sp>
        <p:nvSpPr>
          <p:cNvPr id="558" name="Google Shape;558;p12"/>
          <p:cNvSpPr/>
          <p:nvPr/>
        </p:nvSpPr>
        <p:spPr>
          <a:xfrm>
            <a:off x="5117613" y="3201156"/>
            <a:ext cx="2369046" cy="373628"/>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2031"/>
              <a:buFont typeface="Arial"/>
              <a:buNone/>
            </a:pPr>
            <a:r>
              <a:rPr lang="en-GB" sz="2031" b="0" i="0" u="none" strike="noStrike" cap="none">
                <a:solidFill>
                  <a:srgbClr val="000000"/>
                </a:solidFill>
                <a:latin typeface="Calibri"/>
                <a:ea typeface="Calibri"/>
                <a:cs typeface="Calibri"/>
                <a:sym typeface="Calibri"/>
              </a:rPr>
              <a:t>Commercial Partners</a:t>
            </a:r>
            <a:endParaRPr sz="1400" b="0" i="0" u="none" strike="noStrike" cap="none">
              <a:solidFill>
                <a:srgbClr val="000000"/>
              </a:solidFill>
              <a:latin typeface="Arial"/>
              <a:ea typeface="Arial"/>
              <a:cs typeface="Arial"/>
              <a:sym typeface="Arial"/>
            </a:endParaRPr>
          </a:p>
        </p:txBody>
      </p:sp>
      <p:pic>
        <p:nvPicPr>
          <p:cNvPr id="559" name="Google Shape;559;p12"/>
          <p:cNvPicPr preferRelativeResize="0"/>
          <p:nvPr/>
        </p:nvPicPr>
        <p:blipFill rotWithShape="1">
          <a:blip r:embed="rId4">
            <a:alphaModFix/>
          </a:blip>
          <a:srcRect/>
          <a:stretch/>
        </p:blipFill>
        <p:spPr>
          <a:xfrm>
            <a:off x="2602062" y="2762478"/>
            <a:ext cx="453675" cy="752437"/>
          </a:xfrm>
          <a:prstGeom prst="rect">
            <a:avLst/>
          </a:prstGeom>
          <a:noFill/>
          <a:ln>
            <a:noFill/>
          </a:ln>
        </p:spPr>
      </p:pic>
      <p:pic>
        <p:nvPicPr>
          <p:cNvPr id="560" name="Google Shape;560;p12"/>
          <p:cNvPicPr preferRelativeResize="0"/>
          <p:nvPr/>
        </p:nvPicPr>
        <p:blipFill rotWithShape="1">
          <a:blip r:embed="rId4">
            <a:alphaModFix/>
          </a:blip>
          <a:srcRect/>
          <a:stretch/>
        </p:blipFill>
        <p:spPr>
          <a:xfrm>
            <a:off x="8034339" y="1860951"/>
            <a:ext cx="453675" cy="752437"/>
          </a:xfrm>
          <a:prstGeom prst="rect">
            <a:avLst/>
          </a:prstGeom>
          <a:noFill/>
          <a:ln>
            <a:noFill/>
          </a:ln>
        </p:spPr>
      </p:pic>
      <p:pic>
        <p:nvPicPr>
          <p:cNvPr id="561" name="Google Shape;561;p12"/>
          <p:cNvPicPr preferRelativeResize="0"/>
          <p:nvPr/>
        </p:nvPicPr>
        <p:blipFill rotWithShape="1">
          <a:blip r:embed="rId4">
            <a:alphaModFix/>
          </a:blip>
          <a:srcRect/>
          <a:stretch/>
        </p:blipFill>
        <p:spPr>
          <a:xfrm>
            <a:off x="7524631" y="1099357"/>
            <a:ext cx="453675" cy="752437"/>
          </a:xfrm>
          <a:prstGeom prst="rect">
            <a:avLst/>
          </a:prstGeom>
          <a:noFill/>
          <a:ln>
            <a:noFill/>
          </a:ln>
        </p:spPr>
      </p:pic>
      <p:pic>
        <p:nvPicPr>
          <p:cNvPr id="562" name="Google Shape;562;p12"/>
          <p:cNvPicPr preferRelativeResize="0"/>
          <p:nvPr/>
        </p:nvPicPr>
        <p:blipFill rotWithShape="1">
          <a:blip r:embed="rId4">
            <a:alphaModFix/>
          </a:blip>
          <a:srcRect/>
          <a:stretch/>
        </p:blipFill>
        <p:spPr>
          <a:xfrm>
            <a:off x="8583159" y="2713112"/>
            <a:ext cx="453675" cy="752437"/>
          </a:xfrm>
          <a:prstGeom prst="rect">
            <a:avLst/>
          </a:prstGeom>
          <a:noFill/>
          <a:ln>
            <a:noFill/>
          </a:ln>
        </p:spPr>
      </p:pic>
      <p:sp>
        <p:nvSpPr>
          <p:cNvPr id="563" name="Google Shape;563;p12"/>
          <p:cNvSpPr/>
          <p:nvPr/>
        </p:nvSpPr>
        <p:spPr>
          <a:xfrm>
            <a:off x="4488159" y="3925658"/>
            <a:ext cx="1526700" cy="42473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Social Care</a:t>
            </a:r>
            <a:endParaRPr sz="1400" b="0" i="0" u="none" strike="noStrike" cap="none">
              <a:solidFill>
                <a:srgbClr val="000000"/>
              </a:solidFill>
              <a:latin typeface="Arial"/>
              <a:ea typeface="Arial"/>
              <a:cs typeface="Arial"/>
              <a:sym typeface="Arial"/>
            </a:endParaRPr>
          </a:p>
        </p:txBody>
      </p:sp>
      <p:sp>
        <p:nvSpPr>
          <p:cNvPr id="564" name="Google Shape;564;p12"/>
          <p:cNvSpPr/>
          <p:nvPr/>
        </p:nvSpPr>
        <p:spPr>
          <a:xfrm>
            <a:off x="6516581" y="3590926"/>
            <a:ext cx="1364733" cy="31393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Trauma Teams</a:t>
            </a:r>
            <a:endParaRPr sz="1400" b="0" i="0" u="none" strike="noStrike" cap="none">
              <a:solidFill>
                <a:srgbClr val="000000"/>
              </a:solidFill>
              <a:latin typeface="Arial"/>
              <a:ea typeface="Arial"/>
              <a:cs typeface="Arial"/>
              <a:sym typeface="Arial"/>
            </a:endParaRPr>
          </a:p>
        </p:txBody>
      </p:sp>
      <p:sp>
        <p:nvSpPr>
          <p:cNvPr id="565" name="Google Shape;565;p12"/>
          <p:cNvSpPr/>
          <p:nvPr/>
        </p:nvSpPr>
        <p:spPr>
          <a:xfrm>
            <a:off x="4135286" y="3245394"/>
            <a:ext cx="989438" cy="35548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1900"/>
              <a:buFont typeface="Arial"/>
              <a:buNone/>
            </a:pPr>
            <a:r>
              <a:rPr lang="en-GB" sz="1900" b="0" i="0" u="none" strike="noStrike" cap="none">
                <a:solidFill>
                  <a:srgbClr val="000000"/>
                </a:solidFill>
                <a:latin typeface="Calibri"/>
                <a:ea typeface="Calibri"/>
                <a:cs typeface="Calibri"/>
                <a:sym typeface="Calibri"/>
              </a:rPr>
              <a:t>Nursing </a:t>
            </a:r>
            <a:endParaRPr sz="1400" b="0" i="0" u="none" strike="noStrike" cap="none">
              <a:solidFill>
                <a:srgbClr val="000000"/>
              </a:solidFill>
              <a:latin typeface="Arial"/>
              <a:ea typeface="Arial"/>
              <a:cs typeface="Arial"/>
              <a:sym typeface="Arial"/>
            </a:endParaRPr>
          </a:p>
        </p:txBody>
      </p:sp>
      <p:sp>
        <p:nvSpPr>
          <p:cNvPr id="566" name="Google Shape;566;p12"/>
          <p:cNvSpPr/>
          <p:nvPr/>
        </p:nvSpPr>
        <p:spPr>
          <a:xfrm>
            <a:off x="6014859" y="3896063"/>
            <a:ext cx="1532471" cy="373628"/>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2031"/>
              <a:buFont typeface="Arial"/>
              <a:buNone/>
            </a:pPr>
            <a:r>
              <a:rPr lang="en-GB" sz="2031" b="0" i="0" u="none" strike="noStrike" cap="none">
                <a:solidFill>
                  <a:srgbClr val="000000"/>
                </a:solidFill>
                <a:latin typeface="Calibri"/>
                <a:ea typeface="Calibri"/>
                <a:cs typeface="Calibri"/>
                <a:sym typeface="Calibri"/>
              </a:rPr>
              <a:t>Primary Care</a:t>
            </a:r>
            <a:endParaRPr sz="1400" b="0" i="0" u="none" strike="noStrike" cap="none">
              <a:solidFill>
                <a:srgbClr val="000000"/>
              </a:solidFill>
              <a:latin typeface="Arial"/>
              <a:ea typeface="Arial"/>
              <a:cs typeface="Arial"/>
              <a:sym typeface="Arial"/>
            </a:endParaRPr>
          </a:p>
        </p:txBody>
      </p:sp>
      <p:sp>
        <p:nvSpPr>
          <p:cNvPr id="567" name="Google Shape;567;p12"/>
          <p:cNvSpPr/>
          <p:nvPr/>
        </p:nvSpPr>
        <p:spPr>
          <a:xfrm>
            <a:off x="5245455" y="4328377"/>
            <a:ext cx="1309782" cy="34163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1800"/>
              <a:buFont typeface="Arial"/>
              <a:buNone/>
            </a:pPr>
            <a:r>
              <a:rPr lang="en-GB" sz="1800" b="0" i="0" u="none" strike="noStrike" cap="none">
                <a:solidFill>
                  <a:srgbClr val="000000"/>
                </a:solidFill>
                <a:latin typeface="Calibri"/>
                <a:ea typeface="Calibri"/>
                <a:cs typeface="Calibri"/>
                <a:sym typeface="Calibri"/>
              </a:rPr>
              <a:t>Care Homes</a:t>
            </a:r>
            <a:endParaRPr sz="1400" b="0" i="0" u="none" strike="noStrike" cap="none">
              <a:solidFill>
                <a:srgbClr val="000000"/>
              </a:solidFill>
              <a:latin typeface="Arial"/>
              <a:ea typeface="Arial"/>
              <a:cs typeface="Arial"/>
              <a:sym typeface="Arial"/>
            </a:endParaRPr>
          </a:p>
        </p:txBody>
      </p:sp>
      <p:sp>
        <p:nvSpPr>
          <p:cNvPr id="568" name="Google Shape;568;p12"/>
          <p:cNvSpPr/>
          <p:nvPr/>
        </p:nvSpPr>
        <p:spPr>
          <a:xfrm>
            <a:off x="5093837" y="3549520"/>
            <a:ext cx="1443729" cy="373628"/>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2031"/>
              <a:buFont typeface="Arial"/>
              <a:buNone/>
            </a:pPr>
            <a:r>
              <a:rPr lang="en-GB" sz="2031" b="0" i="0" u="none" strike="noStrike" cap="none">
                <a:solidFill>
                  <a:srgbClr val="000000"/>
                </a:solidFill>
                <a:latin typeface="Calibri"/>
                <a:ea typeface="Calibri"/>
                <a:cs typeface="Calibri"/>
                <a:sym typeface="Calibri"/>
              </a:rPr>
              <a:t>Policy Leads</a:t>
            </a:r>
            <a:endParaRPr sz="1400" b="0" i="0" u="none" strike="noStrike" cap="none">
              <a:solidFill>
                <a:srgbClr val="000000"/>
              </a:solidFill>
              <a:latin typeface="Arial"/>
              <a:ea typeface="Arial"/>
              <a:cs typeface="Arial"/>
              <a:sym typeface="Arial"/>
            </a:endParaRPr>
          </a:p>
        </p:txBody>
      </p:sp>
      <p:sp>
        <p:nvSpPr>
          <p:cNvPr id="569" name="Google Shape;569;p12"/>
          <p:cNvSpPr/>
          <p:nvPr/>
        </p:nvSpPr>
        <p:spPr>
          <a:xfrm>
            <a:off x="4032758" y="3567542"/>
            <a:ext cx="1091966" cy="373628"/>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2031"/>
              <a:buFont typeface="Arial"/>
              <a:buNone/>
            </a:pPr>
            <a:r>
              <a:rPr lang="en-GB" sz="2031" b="0" i="0" u="none" strike="noStrike" cap="none">
                <a:solidFill>
                  <a:srgbClr val="000000"/>
                </a:solidFill>
                <a:latin typeface="Calibri"/>
                <a:ea typeface="Calibri"/>
                <a:cs typeface="Calibri"/>
                <a:sym typeface="Calibri"/>
              </a:rPr>
              <a:t>Housing </a:t>
            </a:r>
            <a:endParaRPr sz="1400" b="0" i="0" u="none" strike="noStrike" cap="none">
              <a:solidFill>
                <a:srgbClr val="000000"/>
              </a:solidFill>
              <a:latin typeface="Arial"/>
              <a:ea typeface="Arial"/>
              <a:cs typeface="Arial"/>
              <a:sym typeface="Arial"/>
            </a:endParaRPr>
          </a:p>
        </p:txBody>
      </p:sp>
      <p:sp>
        <p:nvSpPr>
          <p:cNvPr id="570" name="Google Shape;570;p12"/>
          <p:cNvSpPr/>
          <p:nvPr/>
        </p:nvSpPr>
        <p:spPr>
          <a:xfrm rot="-9768637">
            <a:off x="3254226" y="3118904"/>
            <a:ext cx="604465" cy="587867"/>
          </a:xfrm>
          <a:prstGeom prst="leftArrow">
            <a:avLst>
              <a:gd name="adj1" fmla="val 50000"/>
              <a:gd name="adj2" fmla="val 50000"/>
            </a:avLst>
          </a:prstGeom>
          <a:solidFill>
            <a:schemeClr val="lt1"/>
          </a:solidFill>
          <a:ln w="9525" cap="flat" cmpd="sng">
            <a:solidFill>
              <a:srgbClr val="57B596"/>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77"/>
              <a:buFont typeface="Arial"/>
              <a:buNone/>
            </a:pPr>
            <a:endParaRPr sz="1477" b="0" i="0" u="none" strike="noStrike" cap="none">
              <a:solidFill>
                <a:schemeClr val="dk1"/>
              </a:solidFill>
              <a:latin typeface="Calibri"/>
              <a:ea typeface="Calibri"/>
              <a:cs typeface="Calibri"/>
              <a:sym typeface="Calibri"/>
            </a:endParaRPr>
          </a:p>
        </p:txBody>
      </p:sp>
      <p:sp>
        <p:nvSpPr>
          <p:cNvPr id="571" name="Google Shape;571;p12"/>
          <p:cNvSpPr/>
          <p:nvPr/>
        </p:nvSpPr>
        <p:spPr>
          <a:xfrm rot="9768637" flipH="1">
            <a:off x="7776918" y="3073569"/>
            <a:ext cx="604465" cy="587866"/>
          </a:xfrm>
          <a:prstGeom prst="leftArrow">
            <a:avLst>
              <a:gd name="adj1" fmla="val 50000"/>
              <a:gd name="adj2" fmla="val 50000"/>
            </a:avLst>
          </a:prstGeom>
          <a:solidFill>
            <a:schemeClr val="lt1"/>
          </a:solidFill>
          <a:ln w="9525" cap="flat" cmpd="sng">
            <a:solidFill>
              <a:srgbClr val="57B596"/>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77"/>
              <a:buFont typeface="Arial"/>
              <a:buNone/>
            </a:pPr>
            <a:endParaRPr sz="1477" b="0" i="0" u="none" strike="noStrike" cap="none">
              <a:solidFill>
                <a:schemeClr val="dk1"/>
              </a:solidFill>
              <a:latin typeface="Calibri"/>
              <a:ea typeface="Calibri"/>
              <a:cs typeface="Calibri"/>
              <a:sym typeface="Calibri"/>
            </a:endParaRPr>
          </a:p>
        </p:txBody>
      </p:sp>
      <p:pic>
        <p:nvPicPr>
          <p:cNvPr id="572" name="Google Shape;572;p12"/>
          <p:cNvPicPr preferRelativeResize="0"/>
          <p:nvPr/>
        </p:nvPicPr>
        <p:blipFill rotWithShape="1">
          <a:blip r:embed="rId4">
            <a:alphaModFix/>
          </a:blip>
          <a:srcRect/>
          <a:stretch/>
        </p:blipFill>
        <p:spPr>
          <a:xfrm>
            <a:off x="3045630" y="1908136"/>
            <a:ext cx="453675" cy="752437"/>
          </a:xfrm>
          <a:prstGeom prst="rect">
            <a:avLst/>
          </a:prstGeom>
          <a:noFill/>
          <a:ln>
            <a:noFill/>
          </a:ln>
        </p:spPr>
      </p:pic>
      <p:pic>
        <p:nvPicPr>
          <p:cNvPr id="573" name="Google Shape;573;p12"/>
          <p:cNvPicPr preferRelativeResize="0"/>
          <p:nvPr/>
        </p:nvPicPr>
        <p:blipFill rotWithShape="1">
          <a:blip r:embed="rId4">
            <a:alphaModFix/>
          </a:blip>
          <a:srcRect/>
          <a:stretch/>
        </p:blipFill>
        <p:spPr>
          <a:xfrm>
            <a:off x="3546252" y="1119170"/>
            <a:ext cx="453675" cy="752437"/>
          </a:xfrm>
          <a:prstGeom prst="rect">
            <a:avLst/>
          </a:prstGeom>
          <a:noFill/>
          <a:ln>
            <a:noFill/>
          </a:ln>
        </p:spPr>
      </p:pic>
      <p:sp>
        <p:nvSpPr>
          <p:cNvPr id="574" name="Google Shape;574;p12"/>
          <p:cNvSpPr/>
          <p:nvPr/>
        </p:nvSpPr>
        <p:spPr>
          <a:xfrm rot="-2891115">
            <a:off x="4165571" y="4464306"/>
            <a:ext cx="531751" cy="634951"/>
          </a:xfrm>
          <a:prstGeom prst="leftArrow">
            <a:avLst>
              <a:gd name="adj1" fmla="val 50000"/>
              <a:gd name="adj2" fmla="val 50000"/>
            </a:avLst>
          </a:prstGeom>
          <a:solidFill>
            <a:srgbClr val="CCFFCC"/>
          </a:solidFill>
          <a:ln w="9525" cap="flat" cmpd="sng">
            <a:solidFill>
              <a:srgbClr val="57B596"/>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77"/>
              <a:buFont typeface="Arial"/>
              <a:buNone/>
            </a:pPr>
            <a:endParaRPr sz="1477" b="0" i="0" u="none" strike="noStrike" cap="none">
              <a:solidFill>
                <a:schemeClr val="dk1"/>
              </a:solidFill>
              <a:latin typeface="Calibri"/>
              <a:ea typeface="Calibri"/>
              <a:cs typeface="Calibri"/>
              <a:sym typeface="Calibri"/>
            </a:endParaRPr>
          </a:p>
        </p:txBody>
      </p:sp>
      <p:sp>
        <p:nvSpPr>
          <p:cNvPr id="575" name="Google Shape;575;p12"/>
          <p:cNvSpPr/>
          <p:nvPr/>
        </p:nvSpPr>
        <p:spPr>
          <a:xfrm rot="-5400000">
            <a:off x="5578040" y="4879799"/>
            <a:ext cx="707920" cy="634951"/>
          </a:xfrm>
          <a:prstGeom prst="leftArrow">
            <a:avLst>
              <a:gd name="adj1" fmla="val 50000"/>
              <a:gd name="adj2" fmla="val 50000"/>
            </a:avLst>
          </a:prstGeom>
          <a:solidFill>
            <a:srgbClr val="CCFFCC"/>
          </a:solidFill>
          <a:ln w="9525" cap="flat" cmpd="sng">
            <a:solidFill>
              <a:srgbClr val="57B596"/>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77"/>
              <a:buFont typeface="Arial"/>
              <a:buNone/>
            </a:pPr>
            <a:endParaRPr sz="1477" b="0" i="0" u="none" strike="noStrike" cap="none">
              <a:solidFill>
                <a:schemeClr val="dk1"/>
              </a:solidFill>
              <a:latin typeface="Calibri"/>
              <a:ea typeface="Calibri"/>
              <a:cs typeface="Calibri"/>
              <a:sym typeface="Calibri"/>
            </a:endParaRPr>
          </a:p>
        </p:txBody>
      </p:sp>
      <p:sp>
        <p:nvSpPr>
          <p:cNvPr id="576" name="Google Shape;576;p12"/>
          <p:cNvSpPr/>
          <p:nvPr/>
        </p:nvSpPr>
        <p:spPr>
          <a:xfrm rot="-8291115">
            <a:off x="7120813" y="4350884"/>
            <a:ext cx="531751" cy="634951"/>
          </a:xfrm>
          <a:prstGeom prst="leftArrow">
            <a:avLst>
              <a:gd name="adj1" fmla="val 50000"/>
              <a:gd name="adj2" fmla="val 50000"/>
            </a:avLst>
          </a:prstGeom>
          <a:solidFill>
            <a:srgbClr val="CCFFCC"/>
          </a:solidFill>
          <a:ln w="9525" cap="flat" cmpd="sng">
            <a:solidFill>
              <a:srgbClr val="57B596"/>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77"/>
              <a:buFont typeface="Arial"/>
              <a:buNone/>
            </a:pPr>
            <a:endParaRPr sz="1477" b="0" i="0" u="none" strike="noStrike" cap="none">
              <a:solidFill>
                <a:schemeClr val="dk1"/>
              </a:solidFill>
              <a:latin typeface="Calibri"/>
              <a:ea typeface="Calibri"/>
              <a:cs typeface="Calibri"/>
              <a:sym typeface="Calibri"/>
            </a:endParaRPr>
          </a:p>
        </p:txBody>
      </p:sp>
      <p:sp>
        <p:nvSpPr>
          <p:cNvPr id="577" name="Google Shape;577;p12"/>
          <p:cNvSpPr/>
          <p:nvPr/>
        </p:nvSpPr>
        <p:spPr>
          <a:xfrm>
            <a:off x="4690278" y="5665292"/>
            <a:ext cx="2483443"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Common Goals</a:t>
            </a:r>
            <a:endParaRPr sz="1400" b="0" i="0" u="none" strike="noStrike" cap="none">
              <a:solidFill>
                <a:srgbClr val="000000"/>
              </a:solidFill>
              <a:latin typeface="Arial"/>
              <a:ea typeface="Arial"/>
              <a:cs typeface="Arial"/>
              <a:sym typeface="Arial"/>
            </a:endParaRPr>
          </a:p>
        </p:txBody>
      </p:sp>
      <p:sp>
        <p:nvSpPr>
          <p:cNvPr id="578" name="Google Shape;578;p12"/>
          <p:cNvSpPr/>
          <p:nvPr/>
        </p:nvSpPr>
        <p:spPr>
          <a:xfrm>
            <a:off x="980636" y="1391076"/>
            <a:ext cx="1861535" cy="1477328"/>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2000"/>
              <a:buFont typeface="Arial"/>
              <a:buNone/>
            </a:pPr>
            <a:r>
              <a:rPr lang="en-GB" sz="2000" b="0" i="0" u="none" strike="noStrike" cap="none">
                <a:solidFill>
                  <a:srgbClr val="000000"/>
                </a:solidFill>
                <a:latin typeface="Calibri"/>
                <a:ea typeface="Calibri"/>
                <a:cs typeface="Calibri"/>
                <a:sym typeface="Calibri"/>
              </a:rPr>
              <a:t>Clinical</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2000"/>
              <a:buFont typeface="Arial"/>
              <a:buNone/>
            </a:pPr>
            <a:r>
              <a:rPr lang="en-GB" sz="2000" b="0" i="0" u="none" strike="noStrike" cap="none">
                <a:solidFill>
                  <a:srgbClr val="000000"/>
                </a:solidFill>
                <a:latin typeface="Calibri"/>
                <a:ea typeface="Calibri"/>
                <a:cs typeface="Calibri"/>
                <a:sym typeface="Calibri"/>
              </a:rPr>
              <a:t>Implementation</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2000"/>
              <a:buFont typeface="Arial"/>
              <a:buNone/>
            </a:pPr>
            <a:r>
              <a:rPr lang="en-GB" sz="2000" b="0" i="0" u="none" strike="noStrike" cap="none">
                <a:solidFill>
                  <a:srgbClr val="000000"/>
                </a:solidFill>
                <a:latin typeface="Calibri"/>
                <a:ea typeface="Calibri"/>
                <a:cs typeface="Calibri"/>
                <a:sym typeface="Calibri"/>
              </a:rPr>
              <a:t>Service Delivery</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2000"/>
              <a:buFont typeface="Arial"/>
              <a:buNone/>
            </a:pPr>
            <a:r>
              <a:rPr lang="en-GB" sz="2000" b="0" i="0" u="none" strike="noStrike" cap="none">
                <a:solidFill>
                  <a:srgbClr val="000000"/>
                </a:solidFill>
                <a:latin typeface="Calibri"/>
                <a:ea typeface="Calibri"/>
                <a:cs typeface="Calibri"/>
                <a:sym typeface="Calibri"/>
              </a:rPr>
              <a:t>Technical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2000"/>
              <a:buFont typeface="Arial"/>
              <a:buNone/>
            </a:pPr>
            <a:r>
              <a:rPr lang="en-GB" sz="2000" b="0" i="0" u="none" strike="noStrike" cap="none">
                <a:solidFill>
                  <a:srgbClr val="000000"/>
                </a:solidFill>
                <a:latin typeface="Calibri"/>
                <a:ea typeface="Calibri"/>
                <a:cs typeface="Calibri"/>
                <a:sym typeface="Calibri"/>
              </a:rPr>
              <a:t>Policy</a:t>
            </a:r>
            <a:endParaRPr sz="1400" b="0" i="0" u="none" strike="noStrike" cap="none">
              <a:solidFill>
                <a:srgbClr val="000000"/>
              </a:solidFill>
              <a:latin typeface="Arial"/>
              <a:ea typeface="Arial"/>
              <a:cs typeface="Arial"/>
              <a:sym typeface="Arial"/>
            </a:endParaRPr>
          </a:p>
        </p:txBody>
      </p:sp>
      <p:sp>
        <p:nvSpPr>
          <p:cNvPr id="579" name="Google Shape;579;p12"/>
          <p:cNvSpPr/>
          <p:nvPr/>
        </p:nvSpPr>
        <p:spPr>
          <a:xfrm>
            <a:off x="8618158" y="1475575"/>
            <a:ext cx="2354642" cy="1015663"/>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GB" sz="2000" b="0" i="0" u="none" strike="noStrike" cap="none">
                <a:solidFill>
                  <a:srgbClr val="1F3864"/>
                </a:solidFill>
                <a:latin typeface="Calibri"/>
                <a:ea typeface="Calibri"/>
                <a:cs typeface="Calibri"/>
                <a:sym typeface="Calibri"/>
              </a:rPr>
              <a:t>Partners from all regional health and care territories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583"/>
        <p:cNvGrpSpPr/>
        <p:nvPr/>
      </p:nvGrpSpPr>
      <p:grpSpPr>
        <a:xfrm>
          <a:off x="0" y="0"/>
          <a:ext cx="0" cy="0"/>
          <a:chOff x="0" y="0"/>
          <a:chExt cx="0" cy="0"/>
        </a:xfrm>
      </p:grpSpPr>
      <p:pic>
        <p:nvPicPr>
          <p:cNvPr id="584" name="Google Shape;584;p1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sp>
        <p:nvSpPr>
          <p:cNvPr id="585" name="Google Shape;585;p13"/>
          <p:cNvSpPr txBox="1"/>
          <p:nvPr/>
        </p:nvSpPr>
        <p:spPr>
          <a:xfrm>
            <a:off x="2161087" y="1474118"/>
            <a:ext cx="1716191" cy="523220"/>
          </a:xfrm>
          <a:prstGeom prst="rect">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rgbClr val="F2F2F2"/>
                </a:solidFill>
                <a:latin typeface="Calibri"/>
                <a:ea typeface="Calibri"/>
                <a:cs typeface="Calibri"/>
                <a:sym typeface="Calibri"/>
              </a:rPr>
              <a:t> Strategic</a:t>
            </a:r>
            <a:endParaRPr sz="1400" b="0" i="0" u="none" strike="noStrike" cap="none">
              <a:solidFill>
                <a:srgbClr val="000000"/>
              </a:solidFill>
              <a:latin typeface="Arial"/>
              <a:ea typeface="Arial"/>
              <a:cs typeface="Arial"/>
              <a:sym typeface="Arial"/>
            </a:endParaRPr>
          </a:p>
        </p:txBody>
      </p:sp>
      <p:sp>
        <p:nvSpPr>
          <p:cNvPr id="586" name="Google Shape;586;p13"/>
          <p:cNvSpPr txBox="1"/>
          <p:nvPr/>
        </p:nvSpPr>
        <p:spPr>
          <a:xfrm>
            <a:off x="4033294" y="1474118"/>
            <a:ext cx="3432381" cy="523220"/>
          </a:xfrm>
          <a:prstGeom prst="rect">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rgbClr val="F2F2F2"/>
                </a:solidFill>
                <a:latin typeface="Calibri"/>
                <a:ea typeface="Calibri"/>
                <a:cs typeface="Calibri"/>
                <a:sym typeface="Calibri"/>
              </a:rPr>
              <a:t>Technical Expertise</a:t>
            </a:r>
            <a:endParaRPr sz="1400" b="0" i="0" u="none" strike="noStrike" cap="none">
              <a:solidFill>
                <a:srgbClr val="000000"/>
              </a:solidFill>
              <a:latin typeface="Arial"/>
              <a:ea typeface="Arial"/>
              <a:cs typeface="Arial"/>
              <a:sym typeface="Arial"/>
            </a:endParaRPr>
          </a:p>
        </p:txBody>
      </p:sp>
      <p:sp>
        <p:nvSpPr>
          <p:cNvPr id="587" name="Google Shape;587;p13"/>
          <p:cNvSpPr txBox="1"/>
          <p:nvPr/>
        </p:nvSpPr>
        <p:spPr>
          <a:xfrm>
            <a:off x="7621692" y="1474118"/>
            <a:ext cx="2184243" cy="523220"/>
          </a:xfrm>
          <a:prstGeom prst="rect">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rgbClr val="F2F2F2"/>
                </a:solidFill>
                <a:latin typeface="Calibri"/>
                <a:ea typeface="Calibri"/>
                <a:cs typeface="Calibri"/>
                <a:sym typeface="Calibri"/>
              </a:rPr>
              <a:t>Clinical </a:t>
            </a:r>
            <a:endParaRPr sz="1400" b="0" i="0" u="none" strike="noStrike" cap="none">
              <a:solidFill>
                <a:srgbClr val="000000"/>
              </a:solidFill>
              <a:latin typeface="Arial"/>
              <a:ea typeface="Arial"/>
              <a:cs typeface="Arial"/>
              <a:sym typeface="Arial"/>
            </a:endParaRPr>
          </a:p>
        </p:txBody>
      </p:sp>
      <p:sp>
        <p:nvSpPr>
          <p:cNvPr id="588" name="Google Shape;588;p13"/>
          <p:cNvSpPr txBox="1"/>
          <p:nvPr/>
        </p:nvSpPr>
        <p:spPr>
          <a:xfrm>
            <a:off x="2161087" y="2122190"/>
            <a:ext cx="4290477" cy="523220"/>
          </a:xfrm>
          <a:prstGeom prst="rect">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rgbClr val="F2F2F2"/>
                </a:solidFill>
                <a:latin typeface="Calibri"/>
                <a:ea typeface="Calibri"/>
                <a:cs typeface="Calibri"/>
                <a:sym typeface="Calibri"/>
              </a:rPr>
              <a:t>Information Governance</a:t>
            </a:r>
            <a:endParaRPr sz="1400" b="0" i="0" u="none" strike="noStrike" cap="none">
              <a:solidFill>
                <a:srgbClr val="000000"/>
              </a:solidFill>
              <a:latin typeface="Arial"/>
              <a:ea typeface="Arial"/>
              <a:cs typeface="Arial"/>
              <a:sym typeface="Arial"/>
            </a:endParaRPr>
          </a:p>
        </p:txBody>
      </p:sp>
      <p:sp>
        <p:nvSpPr>
          <p:cNvPr id="589" name="Google Shape;589;p13"/>
          <p:cNvSpPr txBox="1"/>
          <p:nvPr/>
        </p:nvSpPr>
        <p:spPr>
          <a:xfrm>
            <a:off x="6607580" y="2122190"/>
            <a:ext cx="3198355" cy="523220"/>
          </a:xfrm>
          <a:prstGeom prst="rect">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rgbClr val="F2F2F2"/>
                </a:solidFill>
                <a:latin typeface="Calibri"/>
                <a:ea typeface="Calibri"/>
                <a:cs typeface="Calibri"/>
                <a:sym typeface="Calibri"/>
              </a:rPr>
              <a:t>Development</a:t>
            </a:r>
            <a:endParaRPr sz="1400" b="0" i="0" u="none" strike="noStrike" cap="none">
              <a:solidFill>
                <a:srgbClr val="000000"/>
              </a:solidFill>
              <a:latin typeface="Arial"/>
              <a:ea typeface="Arial"/>
              <a:cs typeface="Arial"/>
              <a:sym typeface="Arial"/>
            </a:endParaRPr>
          </a:p>
        </p:txBody>
      </p:sp>
      <p:sp>
        <p:nvSpPr>
          <p:cNvPr id="590" name="Google Shape;590;p13"/>
          <p:cNvSpPr txBox="1"/>
          <p:nvPr/>
        </p:nvSpPr>
        <p:spPr>
          <a:xfrm>
            <a:off x="2161086" y="2789426"/>
            <a:ext cx="2730303" cy="523220"/>
          </a:xfrm>
          <a:prstGeom prst="rect">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rgbClr val="F2F2F2"/>
                </a:solidFill>
                <a:latin typeface="Calibri"/>
                <a:ea typeface="Calibri"/>
                <a:cs typeface="Calibri"/>
                <a:sym typeface="Calibri"/>
              </a:rPr>
              <a:t>Marketing</a:t>
            </a:r>
            <a:endParaRPr sz="1400" b="0" i="0" u="none" strike="noStrike" cap="none">
              <a:solidFill>
                <a:srgbClr val="000000"/>
              </a:solidFill>
              <a:latin typeface="Arial"/>
              <a:ea typeface="Arial"/>
              <a:cs typeface="Arial"/>
              <a:sym typeface="Arial"/>
            </a:endParaRPr>
          </a:p>
        </p:txBody>
      </p:sp>
      <p:sp>
        <p:nvSpPr>
          <p:cNvPr id="591" name="Google Shape;591;p13"/>
          <p:cNvSpPr txBox="1"/>
          <p:nvPr/>
        </p:nvSpPr>
        <p:spPr>
          <a:xfrm>
            <a:off x="5047408" y="2789426"/>
            <a:ext cx="2496277" cy="523220"/>
          </a:xfrm>
          <a:prstGeom prst="rect">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rgbClr val="F2F2F2"/>
                </a:solidFill>
                <a:latin typeface="Calibri"/>
                <a:ea typeface="Calibri"/>
                <a:cs typeface="Calibri"/>
                <a:sym typeface="Calibri"/>
              </a:rPr>
              <a:t>Evaluation</a:t>
            </a:r>
            <a:endParaRPr sz="1400" b="0" i="0" u="none" strike="noStrike" cap="none">
              <a:solidFill>
                <a:srgbClr val="000000"/>
              </a:solidFill>
              <a:latin typeface="Arial"/>
              <a:ea typeface="Arial"/>
              <a:cs typeface="Arial"/>
              <a:sym typeface="Arial"/>
            </a:endParaRPr>
          </a:p>
        </p:txBody>
      </p:sp>
      <p:sp>
        <p:nvSpPr>
          <p:cNvPr id="592" name="Google Shape;592;p13"/>
          <p:cNvSpPr txBox="1"/>
          <p:nvPr/>
        </p:nvSpPr>
        <p:spPr>
          <a:xfrm>
            <a:off x="7699699" y="2789426"/>
            <a:ext cx="2106234" cy="523220"/>
          </a:xfrm>
          <a:prstGeom prst="rect">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rgbClr val="F2F2F2"/>
                </a:solidFill>
                <a:latin typeface="Calibri"/>
                <a:ea typeface="Calibri"/>
                <a:cs typeface="Calibri"/>
                <a:sym typeface="Calibri"/>
              </a:rPr>
              <a:t>Policy</a:t>
            </a:r>
            <a:endParaRPr sz="1400" b="0" i="0" u="none" strike="noStrike" cap="none">
              <a:solidFill>
                <a:srgbClr val="000000"/>
              </a:solidFill>
              <a:latin typeface="Arial"/>
              <a:ea typeface="Arial"/>
              <a:cs typeface="Arial"/>
              <a:sym typeface="Arial"/>
            </a:endParaRPr>
          </a:p>
        </p:txBody>
      </p:sp>
      <p:sp>
        <p:nvSpPr>
          <p:cNvPr id="593" name="Google Shape;593;p13"/>
          <p:cNvSpPr txBox="1"/>
          <p:nvPr/>
        </p:nvSpPr>
        <p:spPr>
          <a:xfrm>
            <a:off x="2161084" y="3437498"/>
            <a:ext cx="2574286" cy="523220"/>
          </a:xfrm>
          <a:prstGeom prst="rect">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rgbClr val="F2F2F2"/>
                </a:solidFill>
                <a:latin typeface="Calibri"/>
                <a:ea typeface="Calibri"/>
                <a:cs typeface="Calibri"/>
                <a:sym typeface="Calibri"/>
              </a:rPr>
              <a:t>Achievement  </a:t>
            </a:r>
            <a:endParaRPr sz="1400" b="0" i="0" u="none" strike="noStrike" cap="none">
              <a:solidFill>
                <a:srgbClr val="000000"/>
              </a:solidFill>
              <a:latin typeface="Arial"/>
              <a:ea typeface="Arial"/>
              <a:cs typeface="Arial"/>
              <a:sym typeface="Arial"/>
            </a:endParaRPr>
          </a:p>
        </p:txBody>
      </p:sp>
      <p:sp>
        <p:nvSpPr>
          <p:cNvPr id="594" name="Google Shape;594;p13"/>
          <p:cNvSpPr txBox="1"/>
          <p:nvPr/>
        </p:nvSpPr>
        <p:spPr>
          <a:xfrm>
            <a:off x="4891387" y="3437498"/>
            <a:ext cx="4914546" cy="523220"/>
          </a:xfrm>
          <a:prstGeom prst="rect">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rgbClr val="F2F2F2"/>
                </a:solidFill>
                <a:latin typeface="Calibri"/>
                <a:ea typeface="Calibri"/>
                <a:cs typeface="Calibri"/>
                <a:sym typeface="Calibri"/>
              </a:rPr>
              <a:t>Drive and Commitment</a:t>
            </a:r>
            <a:endParaRPr sz="1400" b="0" i="0" u="none" strike="noStrike" cap="none">
              <a:solidFill>
                <a:srgbClr val="000000"/>
              </a:solidFill>
              <a:latin typeface="Arial"/>
              <a:ea typeface="Arial"/>
              <a:cs typeface="Arial"/>
              <a:sym typeface="Arial"/>
            </a:endParaRPr>
          </a:p>
        </p:txBody>
      </p:sp>
      <p:sp>
        <p:nvSpPr>
          <p:cNvPr id="595" name="Google Shape;595;p13"/>
          <p:cNvSpPr/>
          <p:nvPr/>
        </p:nvSpPr>
        <p:spPr>
          <a:xfrm rot="10800000" flipH="1">
            <a:off x="5125413" y="4210422"/>
            <a:ext cx="1872208" cy="720080"/>
          </a:xfrm>
          <a:prstGeom prst="triangle">
            <a:avLst>
              <a:gd name="adj" fmla="val 50000"/>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96" name="Google Shape;596;p13"/>
          <p:cNvSpPr/>
          <p:nvPr/>
        </p:nvSpPr>
        <p:spPr>
          <a:xfrm>
            <a:off x="2419136" y="5059530"/>
            <a:ext cx="7272808" cy="919401"/>
          </a:xfrm>
          <a:prstGeom prst="roundRect">
            <a:avLst>
              <a:gd name="adj" fmla="val 16667"/>
            </a:avLst>
          </a:prstGeom>
          <a:solidFill>
            <a:schemeClr val="lt1"/>
          </a:solidFill>
          <a:ln w="9525" cap="flat" cmpd="sng">
            <a:solidFill>
              <a:srgbClr val="42719B"/>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chemeClr val="dk1"/>
                </a:solidFill>
                <a:latin typeface="Calibri"/>
                <a:ea typeface="Calibri"/>
                <a:cs typeface="Calibri"/>
                <a:sym typeface="Calibri"/>
              </a:rPr>
              <a:t>Maximise impact of partnership through the application of skill, expertise and experience in the right areas</a:t>
            </a:r>
            <a:endParaRPr sz="1400" b="0" i="0" u="none" strike="noStrike" cap="none">
              <a:solidFill>
                <a:srgbClr val="000000"/>
              </a:solidFill>
              <a:latin typeface="Arial"/>
              <a:ea typeface="Arial"/>
              <a:cs typeface="Arial"/>
              <a:sym typeface="Arial"/>
            </a:endParaRPr>
          </a:p>
        </p:txBody>
      </p:sp>
      <p:cxnSp>
        <p:nvCxnSpPr>
          <p:cNvPr id="597" name="Google Shape;597;p13"/>
          <p:cNvCxnSpPr/>
          <p:nvPr/>
        </p:nvCxnSpPr>
        <p:spPr>
          <a:xfrm rot="10800000" flipH="1">
            <a:off x="-100584" y="670560"/>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598" name="Google Shape;598;p13"/>
          <p:cNvSpPr txBox="1"/>
          <p:nvPr/>
        </p:nvSpPr>
        <p:spPr>
          <a:xfrm>
            <a:off x="0" y="167640"/>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chemeClr val="dk1"/>
              </a:buClr>
              <a:buSzPts val="3600"/>
              <a:buFont typeface="Calibri"/>
              <a:buNone/>
            </a:pPr>
            <a:r>
              <a:rPr lang="en-GB" sz="3600" b="0" i="0" u="none" strike="noStrike" cap="none">
                <a:solidFill>
                  <a:schemeClr val="dk1"/>
                </a:solidFill>
                <a:latin typeface="Calibri"/>
                <a:ea typeface="Calibri"/>
                <a:cs typeface="Calibri"/>
                <a:sym typeface="Calibri"/>
              </a:rPr>
              <a:t>Shared Responsibilities </a:t>
            </a:r>
            <a:endParaRPr sz="36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602"/>
        <p:cNvGrpSpPr/>
        <p:nvPr/>
      </p:nvGrpSpPr>
      <p:grpSpPr>
        <a:xfrm>
          <a:off x="0" y="0"/>
          <a:ext cx="0" cy="0"/>
          <a:chOff x="0" y="0"/>
          <a:chExt cx="0" cy="0"/>
        </a:xfrm>
      </p:grpSpPr>
      <p:pic>
        <p:nvPicPr>
          <p:cNvPr id="603" name="Google Shape;603;p1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604" name="Google Shape;604;p14"/>
          <p:cNvCxnSpPr/>
          <p:nvPr/>
        </p:nvCxnSpPr>
        <p:spPr>
          <a:xfrm rot="10800000" flipH="1">
            <a:off x="-100584" y="680085"/>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605" name="Google Shape;605;p14"/>
          <p:cNvSpPr txBox="1"/>
          <p:nvPr/>
        </p:nvSpPr>
        <p:spPr>
          <a:xfrm>
            <a:off x="0" y="177165"/>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chemeClr val="dk1"/>
              </a:buClr>
              <a:buSzPts val="3600"/>
              <a:buFont typeface="Calibri"/>
              <a:buNone/>
            </a:pPr>
            <a:r>
              <a:rPr lang="en-GB" sz="3600" b="0" i="0" u="none" strike="noStrike" cap="none">
                <a:solidFill>
                  <a:schemeClr val="dk1"/>
                </a:solidFill>
                <a:latin typeface="Calibri"/>
                <a:ea typeface="Calibri"/>
                <a:cs typeface="Calibri"/>
                <a:sym typeface="Calibri"/>
              </a:rPr>
              <a:t>Built on Trust and Acceptance</a:t>
            </a:r>
            <a:endParaRPr sz="3600" b="0" i="0" u="none" strike="noStrike" cap="none">
              <a:solidFill>
                <a:schemeClr val="dk1"/>
              </a:solidFill>
              <a:latin typeface="Calibri"/>
              <a:ea typeface="Calibri"/>
              <a:cs typeface="Calibri"/>
              <a:sym typeface="Calibri"/>
            </a:endParaRPr>
          </a:p>
        </p:txBody>
      </p:sp>
      <p:sp>
        <p:nvSpPr>
          <p:cNvPr id="606" name="Google Shape;606;p14"/>
          <p:cNvSpPr/>
          <p:nvPr/>
        </p:nvSpPr>
        <p:spPr>
          <a:xfrm>
            <a:off x="2963458" y="3780526"/>
            <a:ext cx="2736305" cy="510778"/>
          </a:xfrm>
          <a:prstGeom prst="roundRect">
            <a:avLst>
              <a:gd name="adj" fmla="val 16667"/>
            </a:avLst>
          </a:prstGeom>
          <a:solidFill>
            <a:schemeClr val="lt1"/>
          </a:solidFill>
          <a:ln w="9525" cap="flat" cmpd="sng">
            <a:solidFill>
              <a:srgbClr val="42719B"/>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Calibri"/>
              <a:buNone/>
            </a:pPr>
            <a:r>
              <a:rPr lang="en-GB" sz="2400" b="0" i="0" u="none" strike="noStrike" cap="none">
                <a:solidFill>
                  <a:srgbClr val="000000"/>
                </a:solidFill>
                <a:latin typeface="Calibri"/>
                <a:ea typeface="Calibri"/>
                <a:cs typeface="Calibri"/>
                <a:sym typeface="Calibri"/>
              </a:rPr>
              <a:t>Respond and react</a:t>
            </a:r>
            <a:endParaRPr sz="1400" b="0" i="0" u="none" strike="noStrike" cap="none">
              <a:solidFill>
                <a:srgbClr val="000000"/>
              </a:solidFill>
              <a:latin typeface="Arial"/>
              <a:ea typeface="Arial"/>
              <a:cs typeface="Arial"/>
              <a:sym typeface="Arial"/>
            </a:endParaRPr>
          </a:p>
        </p:txBody>
      </p:sp>
      <p:sp>
        <p:nvSpPr>
          <p:cNvPr id="607" name="Google Shape;607;p14"/>
          <p:cNvSpPr/>
          <p:nvPr/>
        </p:nvSpPr>
        <p:spPr>
          <a:xfrm>
            <a:off x="5237859" y="2538477"/>
            <a:ext cx="4722218" cy="442674"/>
          </a:xfrm>
          <a:prstGeom prst="roundRect">
            <a:avLst>
              <a:gd name="adj" fmla="val 16667"/>
            </a:avLst>
          </a:prstGeom>
          <a:solidFill>
            <a:schemeClr val="lt1"/>
          </a:solidFill>
          <a:ln w="9525" cap="flat" cmpd="sng">
            <a:solidFill>
              <a:srgbClr val="42719B"/>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Developed a clear understanding of need</a:t>
            </a:r>
            <a:endParaRPr sz="1400" b="0" i="0" u="none" strike="noStrike" cap="none">
              <a:solidFill>
                <a:srgbClr val="000000"/>
              </a:solidFill>
              <a:latin typeface="Arial"/>
              <a:ea typeface="Arial"/>
              <a:cs typeface="Arial"/>
              <a:sym typeface="Arial"/>
            </a:endParaRPr>
          </a:p>
        </p:txBody>
      </p:sp>
      <p:sp>
        <p:nvSpPr>
          <p:cNvPr id="608" name="Google Shape;608;p14"/>
          <p:cNvSpPr/>
          <p:nvPr/>
        </p:nvSpPr>
        <p:spPr>
          <a:xfrm>
            <a:off x="1986919" y="1037376"/>
            <a:ext cx="5485597" cy="612934"/>
          </a:xfrm>
          <a:prstGeom prst="roundRect">
            <a:avLst>
              <a:gd name="adj" fmla="val 16667"/>
            </a:avLst>
          </a:prstGeom>
          <a:solidFill>
            <a:schemeClr val="lt1"/>
          </a:solidFill>
          <a:ln w="9525" cap="flat" cmpd="sng">
            <a:solidFill>
              <a:srgbClr val="42719B"/>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000"/>
              <a:buFont typeface="Calibri"/>
              <a:buNone/>
            </a:pPr>
            <a:r>
              <a:rPr lang="en-GB" sz="3000" b="0" i="0" u="none" strike="noStrike" cap="none">
                <a:solidFill>
                  <a:srgbClr val="000000"/>
                </a:solidFill>
                <a:latin typeface="Calibri"/>
                <a:ea typeface="Calibri"/>
                <a:cs typeface="Calibri"/>
                <a:sym typeface="Calibri"/>
              </a:rPr>
              <a:t>Building common goals and aims</a:t>
            </a:r>
            <a:endParaRPr sz="1400" b="0" i="0" u="none" strike="noStrike" cap="none">
              <a:solidFill>
                <a:srgbClr val="000000"/>
              </a:solidFill>
              <a:latin typeface="Arial"/>
              <a:ea typeface="Arial"/>
              <a:cs typeface="Arial"/>
              <a:sym typeface="Arial"/>
            </a:endParaRPr>
          </a:p>
        </p:txBody>
      </p:sp>
      <p:sp>
        <p:nvSpPr>
          <p:cNvPr id="609" name="Google Shape;609;p14"/>
          <p:cNvSpPr/>
          <p:nvPr/>
        </p:nvSpPr>
        <p:spPr>
          <a:xfrm>
            <a:off x="4205817" y="3162200"/>
            <a:ext cx="4742110" cy="442674"/>
          </a:xfrm>
          <a:prstGeom prst="roundRect">
            <a:avLst>
              <a:gd name="adj" fmla="val 16667"/>
            </a:avLst>
          </a:prstGeom>
          <a:solidFill>
            <a:schemeClr val="lt1"/>
          </a:solidFill>
          <a:ln w="9525" cap="flat" cmpd="sng">
            <a:solidFill>
              <a:srgbClr val="42719B"/>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Continue to Communication and Inform</a:t>
            </a:r>
            <a:endParaRPr sz="2000" b="0" i="0" u="none" strike="noStrike" cap="none">
              <a:solidFill>
                <a:srgbClr val="000000"/>
              </a:solidFill>
              <a:latin typeface="Calibri"/>
              <a:ea typeface="Calibri"/>
              <a:cs typeface="Calibri"/>
              <a:sym typeface="Calibri"/>
            </a:endParaRPr>
          </a:p>
        </p:txBody>
      </p:sp>
      <p:sp>
        <p:nvSpPr>
          <p:cNvPr id="610" name="Google Shape;610;p14"/>
          <p:cNvSpPr/>
          <p:nvPr/>
        </p:nvSpPr>
        <p:spPr>
          <a:xfrm>
            <a:off x="2601891" y="5248681"/>
            <a:ext cx="5558883" cy="578882"/>
          </a:xfrm>
          <a:prstGeom prst="roundRect">
            <a:avLst>
              <a:gd name="adj" fmla="val 16667"/>
            </a:avLst>
          </a:prstGeom>
          <a:solidFill>
            <a:schemeClr val="lt1"/>
          </a:solidFill>
          <a:ln w="9525" cap="flat" cmpd="sng">
            <a:solidFill>
              <a:srgbClr val="42719B"/>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Calibri"/>
              <a:buNone/>
            </a:pPr>
            <a:r>
              <a:rPr lang="en-GB" sz="2800" b="0" i="0" u="none" strike="noStrike" cap="none">
                <a:solidFill>
                  <a:srgbClr val="000000"/>
                </a:solidFill>
                <a:latin typeface="Calibri"/>
                <a:ea typeface="Calibri"/>
                <a:cs typeface="Calibri"/>
                <a:sym typeface="Calibri"/>
              </a:rPr>
              <a:t>Shared knowledge, learned together </a:t>
            </a:r>
            <a:endParaRPr sz="1400" b="0" i="0" u="none" strike="noStrike" cap="none">
              <a:solidFill>
                <a:srgbClr val="000000"/>
              </a:solidFill>
              <a:latin typeface="Arial"/>
              <a:ea typeface="Arial"/>
              <a:cs typeface="Arial"/>
              <a:sym typeface="Arial"/>
            </a:endParaRPr>
          </a:p>
        </p:txBody>
      </p:sp>
      <p:sp>
        <p:nvSpPr>
          <p:cNvPr id="611" name="Google Shape;611;p14"/>
          <p:cNvSpPr/>
          <p:nvPr/>
        </p:nvSpPr>
        <p:spPr>
          <a:xfrm>
            <a:off x="4748320" y="4486071"/>
            <a:ext cx="5092566" cy="544830"/>
          </a:xfrm>
          <a:prstGeom prst="roundRect">
            <a:avLst>
              <a:gd name="adj" fmla="val 16667"/>
            </a:avLst>
          </a:prstGeom>
          <a:solidFill>
            <a:schemeClr val="lt1"/>
          </a:solidFill>
          <a:ln w="9525" cap="flat" cmpd="sng">
            <a:solidFill>
              <a:srgbClr val="42719B"/>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600"/>
              <a:buFont typeface="Calibri"/>
              <a:buNone/>
            </a:pPr>
            <a:r>
              <a:rPr lang="en-GB" sz="2600" b="0" i="0" u="none" strike="noStrike" cap="none">
                <a:solidFill>
                  <a:srgbClr val="000000"/>
                </a:solidFill>
                <a:latin typeface="Calibri"/>
                <a:ea typeface="Calibri"/>
                <a:cs typeface="Calibri"/>
                <a:sym typeface="Calibri"/>
              </a:rPr>
              <a:t>Built trust through transparency </a:t>
            </a:r>
            <a:endParaRPr sz="1400" b="0" i="0" u="none" strike="noStrike" cap="none">
              <a:solidFill>
                <a:srgbClr val="000000"/>
              </a:solidFill>
              <a:latin typeface="Arial"/>
              <a:ea typeface="Arial"/>
              <a:cs typeface="Arial"/>
              <a:sym typeface="Arial"/>
            </a:endParaRPr>
          </a:p>
        </p:txBody>
      </p:sp>
      <p:sp>
        <p:nvSpPr>
          <p:cNvPr id="612" name="Google Shape;612;p14"/>
          <p:cNvSpPr/>
          <p:nvPr/>
        </p:nvSpPr>
        <p:spPr>
          <a:xfrm>
            <a:off x="4532671" y="1811593"/>
            <a:ext cx="4592287" cy="544830"/>
          </a:xfrm>
          <a:prstGeom prst="roundRect">
            <a:avLst>
              <a:gd name="adj" fmla="val 16667"/>
            </a:avLst>
          </a:prstGeom>
          <a:solidFill>
            <a:schemeClr val="lt1"/>
          </a:solidFill>
          <a:ln w="9525" cap="flat" cmpd="sng">
            <a:solidFill>
              <a:srgbClr val="42719B"/>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600"/>
              <a:buFont typeface="Calibri"/>
              <a:buNone/>
            </a:pPr>
            <a:r>
              <a:rPr lang="en-GB" sz="2600" b="0" i="0" u="none" strike="noStrike" cap="none">
                <a:solidFill>
                  <a:srgbClr val="000000"/>
                </a:solidFill>
                <a:latin typeface="Calibri"/>
                <a:ea typeface="Calibri"/>
                <a:cs typeface="Calibri"/>
                <a:sym typeface="Calibri"/>
              </a:rPr>
              <a:t>Learning about our partners</a:t>
            </a:r>
            <a:endParaRPr sz="1400" b="0" i="0" u="none" strike="noStrike" cap="none">
              <a:solidFill>
                <a:srgbClr val="000000"/>
              </a:solidFill>
              <a:latin typeface="Arial"/>
              <a:ea typeface="Arial"/>
              <a:cs typeface="Arial"/>
              <a:sym typeface="Arial"/>
            </a:endParaRPr>
          </a:p>
        </p:txBody>
      </p:sp>
      <p:sp>
        <p:nvSpPr>
          <p:cNvPr id="613" name="Google Shape;613;p14"/>
          <p:cNvSpPr/>
          <p:nvPr/>
        </p:nvSpPr>
        <p:spPr>
          <a:xfrm>
            <a:off x="3824817" y="5954834"/>
            <a:ext cx="6278033" cy="510778"/>
          </a:xfrm>
          <a:prstGeom prst="roundRect">
            <a:avLst>
              <a:gd name="adj" fmla="val 16667"/>
            </a:avLst>
          </a:prstGeom>
          <a:solidFill>
            <a:schemeClr val="lt1"/>
          </a:solidFill>
          <a:ln w="9525" cap="flat" cmpd="sng">
            <a:solidFill>
              <a:srgbClr val="42719B"/>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Calibri"/>
              <a:buNone/>
            </a:pPr>
            <a:r>
              <a:rPr lang="en-GB" sz="2400" b="0" i="0" u="none" strike="noStrike" cap="none">
                <a:solidFill>
                  <a:srgbClr val="000000"/>
                </a:solidFill>
                <a:latin typeface="Calibri"/>
                <a:ea typeface="Calibri"/>
                <a:cs typeface="Calibri"/>
                <a:sym typeface="Calibri"/>
              </a:rPr>
              <a:t>Ensured strategic alignment with national profile</a:t>
            </a:r>
            <a:endParaRPr sz="2400" b="0" i="0" u="none" strike="noStrike" cap="non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617"/>
        <p:cNvGrpSpPr/>
        <p:nvPr/>
      </p:nvGrpSpPr>
      <p:grpSpPr>
        <a:xfrm>
          <a:off x="0" y="0"/>
          <a:ext cx="0" cy="0"/>
          <a:chOff x="0" y="0"/>
          <a:chExt cx="0" cy="0"/>
        </a:xfrm>
      </p:grpSpPr>
      <p:pic>
        <p:nvPicPr>
          <p:cNvPr id="618" name="Google Shape;618;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619" name="Google Shape;619;p15"/>
          <p:cNvCxnSpPr/>
          <p:nvPr/>
        </p:nvCxnSpPr>
        <p:spPr>
          <a:xfrm rot="10800000" flipH="1">
            <a:off x="2354027" y="1136904"/>
            <a:ext cx="3152254" cy="4565198"/>
          </a:xfrm>
          <a:prstGeom prst="straightConnector1">
            <a:avLst/>
          </a:prstGeom>
          <a:noFill/>
          <a:ln w="22225" cap="flat" cmpd="sng">
            <a:solidFill>
              <a:schemeClr val="accent1"/>
            </a:solidFill>
            <a:prstDash val="solid"/>
            <a:miter lim="800000"/>
            <a:headEnd type="triangle" w="med" len="med"/>
            <a:tailEnd type="triangle" w="med" len="med"/>
          </a:ln>
        </p:spPr>
      </p:cxnSp>
      <p:pic>
        <p:nvPicPr>
          <p:cNvPr id="620" name="Google Shape;620;p1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328627" y="911756"/>
            <a:ext cx="7392767" cy="5802064"/>
          </a:xfrm>
          <a:prstGeom prst="rect">
            <a:avLst/>
          </a:prstGeom>
          <a:noFill/>
          <a:ln>
            <a:noFill/>
          </a:ln>
        </p:spPr>
      </p:pic>
      <p:cxnSp>
        <p:nvCxnSpPr>
          <p:cNvPr id="621" name="Google Shape;621;p15"/>
          <p:cNvCxnSpPr/>
          <p:nvPr/>
        </p:nvCxnSpPr>
        <p:spPr>
          <a:xfrm>
            <a:off x="6900648" y="1713478"/>
            <a:ext cx="1975104" cy="2962154"/>
          </a:xfrm>
          <a:prstGeom prst="straightConnector1">
            <a:avLst/>
          </a:prstGeom>
          <a:noFill/>
          <a:ln w="22225" cap="flat" cmpd="sng">
            <a:solidFill>
              <a:schemeClr val="accent1"/>
            </a:solidFill>
            <a:prstDash val="solid"/>
            <a:miter lim="800000"/>
            <a:headEnd type="triangle" w="med" len="med"/>
            <a:tailEnd type="triangle" w="med" len="med"/>
          </a:ln>
        </p:spPr>
      </p:cxnSp>
      <p:cxnSp>
        <p:nvCxnSpPr>
          <p:cNvPr id="622" name="Google Shape;622;p15"/>
          <p:cNvCxnSpPr/>
          <p:nvPr/>
        </p:nvCxnSpPr>
        <p:spPr>
          <a:xfrm rot="10800000" flipH="1">
            <a:off x="-100584" y="670560"/>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623" name="Google Shape;623;p15"/>
          <p:cNvSpPr txBox="1"/>
          <p:nvPr/>
        </p:nvSpPr>
        <p:spPr>
          <a:xfrm>
            <a:off x="0" y="167640"/>
            <a:ext cx="9144000" cy="663758"/>
          </a:xfrm>
          <a:prstGeom prst="rect">
            <a:avLst/>
          </a:prstGeom>
          <a:noFill/>
          <a:ln>
            <a:noFill/>
          </a:ln>
          <a:effectLst>
            <a:outerShdw blurRad="50800" dist="25400" dir="2700000" algn="tl" rotWithShape="0">
              <a:srgbClr val="BFBFBF">
                <a:alpha val="40000"/>
              </a:srgbClr>
            </a:outerShdw>
          </a:effectLst>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400"/>
              <a:buFont typeface="Calibri"/>
              <a:buNone/>
            </a:pPr>
            <a:r>
              <a:rPr lang="en-GB" sz="3400" b="0" i="0" u="none" strike="noStrike" cap="none">
                <a:solidFill>
                  <a:srgbClr val="000000"/>
                </a:solidFill>
                <a:latin typeface="Calibri"/>
                <a:ea typeface="Calibri"/>
                <a:cs typeface="Calibri"/>
                <a:sym typeface="Calibri"/>
              </a:rPr>
              <a:t>Integration into Clinical Models</a:t>
            </a:r>
            <a:endParaRPr sz="3400" b="0" i="0" u="none" strike="noStrike" cap="none">
              <a:solidFill>
                <a:srgbClr val="000000"/>
              </a:solidFill>
              <a:latin typeface="Calibri"/>
              <a:ea typeface="Calibri"/>
              <a:cs typeface="Calibri"/>
              <a:sym typeface="Calibri"/>
            </a:endParaRPr>
          </a:p>
        </p:txBody>
      </p:sp>
      <p:sp>
        <p:nvSpPr>
          <p:cNvPr id="624" name="Google Shape;624;p15"/>
          <p:cNvSpPr/>
          <p:nvPr/>
        </p:nvSpPr>
        <p:spPr>
          <a:xfrm>
            <a:off x="8701548" y="1334318"/>
            <a:ext cx="3170031"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Multiple digital services embedded in stepped care delivered at national and local levels</a:t>
            </a:r>
            <a:endParaRPr sz="1400" b="0" i="0" u="none" strike="noStrike" cap="none">
              <a:solidFill>
                <a:srgbClr val="000000"/>
              </a:solidFill>
              <a:latin typeface="Arial"/>
              <a:ea typeface="Arial"/>
              <a:cs typeface="Arial"/>
              <a:sym typeface="Arial"/>
            </a:endParaRPr>
          </a:p>
        </p:txBody>
      </p:sp>
      <p:pic>
        <p:nvPicPr>
          <p:cNvPr id="625" name="Google Shape;625;p1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673848" y="2366555"/>
            <a:ext cx="1694640" cy="82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629"/>
        <p:cNvGrpSpPr/>
        <p:nvPr/>
      </p:nvGrpSpPr>
      <p:grpSpPr>
        <a:xfrm>
          <a:off x="0" y="0"/>
          <a:ext cx="0" cy="0"/>
          <a:chOff x="0" y="0"/>
          <a:chExt cx="0" cy="0"/>
        </a:xfrm>
      </p:grpSpPr>
      <p:pic>
        <p:nvPicPr>
          <p:cNvPr id="630" name="Google Shape;630;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631" name="Google Shape;631;p16"/>
          <p:cNvGrpSpPr/>
          <p:nvPr/>
        </p:nvGrpSpPr>
        <p:grpSpPr>
          <a:xfrm>
            <a:off x="-100584" y="205740"/>
            <a:ext cx="9518904" cy="663758"/>
            <a:chOff x="-100584" y="91440"/>
            <a:chExt cx="9518904" cy="663758"/>
          </a:xfrm>
        </p:grpSpPr>
        <p:cxnSp>
          <p:nvCxnSpPr>
            <p:cNvPr id="632" name="Google Shape;632;p16"/>
            <p:cNvCxnSpPr/>
            <p:nvPr/>
          </p:nvCxnSpPr>
          <p:spPr>
            <a:xfrm rot="10800000" flipH="1">
              <a:off x="-100584" y="594360"/>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633" name="Google Shape;633;p16"/>
            <p:cNvSpPr txBox="1"/>
            <p:nvPr/>
          </p:nvSpPr>
          <p:spPr>
            <a:xfrm>
              <a:off x="0" y="91440"/>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chemeClr val="dk1"/>
                </a:buClr>
                <a:buSzPts val="3600"/>
                <a:buFont typeface="Calibri"/>
                <a:buNone/>
              </a:pPr>
              <a:r>
                <a:rPr lang="en-GB" sz="3600" b="0" i="0" u="none" strike="noStrike" cap="none">
                  <a:solidFill>
                    <a:schemeClr val="dk1"/>
                  </a:solidFill>
                  <a:latin typeface="Calibri"/>
                  <a:ea typeface="Calibri"/>
                  <a:cs typeface="Calibri"/>
                  <a:sym typeface="Calibri"/>
                </a:rPr>
                <a:t>Established Models and Approaches </a:t>
              </a:r>
              <a:endParaRPr sz="3600" b="0" i="0" u="none" strike="noStrike" cap="none">
                <a:solidFill>
                  <a:schemeClr val="dk1"/>
                </a:solidFill>
                <a:latin typeface="Calibri"/>
                <a:ea typeface="Calibri"/>
                <a:cs typeface="Calibri"/>
                <a:sym typeface="Calibri"/>
              </a:endParaRPr>
            </a:p>
          </p:txBody>
        </p:sp>
      </p:grpSp>
      <p:pic>
        <p:nvPicPr>
          <p:cNvPr id="634" name="Google Shape;634;p1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675566" y="3056451"/>
            <a:ext cx="3430114" cy="3439081"/>
          </a:xfrm>
          <a:prstGeom prst="rect">
            <a:avLst/>
          </a:prstGeom>
          <a:noFill/>
          <a:ln>
            <a:noFill/>
          </a:ln>
        </p:spPr>
      </p:pic>
      <p:pic>
        <p:nvPicPr>
          <p:cNvPr id="635" name="Google Shape;635;p1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06501" y="1024926"/>
            <a:ext cx="3703085" cy="3856555"/>
          </a:xfrm>
          <a:prstGeom prst="rect">
            <a:avLst/>
          </a:prstGeom>
          <a:noFill/>
          <a:ln>
            <a:noFill/>
          </a:ln>
        </p:spPr>
      </p:pic>
      <p:cxnSp>
        <p:nvCxnSpPr>
          <p:cNvPr id="636" name="Google Shape;636;p16"/>
          <p:cNvCxnSpPr/>
          <p:nvPr/>
        </p:nvCxnSpPr>
        <p:spPr>
          <a:xfrm rot="10800000" flipH="1">
            <a:off x="-171450" y="754380"/>
            <a:ext cx="11957302" cy="6179820"/>
          </a:xfrm>
          <a:prstGeom prst="straightConnector1">
            <a:avLst/>
          </a:prstGeom>
          <a:noFill/>
          <a:ln w="9525" cap="flat" cmpd="sng">
            <a:solidFill>
              <a:schemeClr val="accent1"/>
            </a:solidFill>
            <a:prstDash val="solid"/>
            <a:miter lim="800000"/>
            <a:headEnd type="none" w="sm" len="sm"/>
            <a:tailEnd type="none" w="sm" len="sm"/>
          </a:ln>
        </p:spPr>
      </p:cxnSp>
      <p:sp>
        <p:nvSpPr>
          <p:cNvPr id="637" name="Google Shape;637;p16"/>
          <p:cNvSpPr/>
          <p:nvPr/>
        </p:nvSpPr>
        <p:spPr>
          <a:xfrm>
            <a:off x="5874067" y="1401405"/>
            <a:ext cx="4749466" cy="1216378"/>
          </a:xfrm>
          <a:prstGeom prst="roundRect">
            <a:avLst>
              <a:gd name="adj" fmla="val 16667"/>
            </a:avLst>
          </a:prstGeom>
          <a:solidFill>
            <a:schemeClr val="lt1"/>
          </a:solidFill>
          <a:ln w="9525" cap="flat" cmpd="sng">
            <a:solidFill>
              <a:schemeClr val="accen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82925" tIns="41450" rIns="82925" bIns="4145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GB" sz="2200" b="0" i="0" u="none" strike="noStrike" cap="none">
                <a:solidFill>
                  <a:srgbClr val="000000"/>
                </a:solidFill>
                <a:latin typeface="Calibri"/>
                <a:ea typeface="Calibri"/>
                <a:cs typeface="Calibri"/>
                <a:sym typeface="Calibri"/>
              </a:rPr>
              <a:t>Service model and implementation approaches designed to overcome a number of barriers</a:t>
            </a:r>
            <a:r>
              <a:rPr lang="en-GB" sz="2200" b="1" i="0"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638" name="Google Shape;638;p16"/>
          <p:cNvSpPr/>
          <p:nvPr/>
        </p:nvSpPr>
        <p:spPr>
          <a:xfrm>
            <a:off x="957061" y="5156123"/>
            <a:ext cx="4936671" cy="1216378"/>
          </a:xfrm>
          <a:prstGeom prst="roundRect">
            <a:avLst>
              <a:gd name="adj" fmla="val 16667"/>
            </a:avLst>
          </a:prstGeom>
          <a:solidFill>
            <a:schemeClr val="lt1"/>
          </a:solidFill>
          <a:ln w="9525" cap="flat" cmpd="sng">
            <a:solidFill>
              <a:schemeClr val="accen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82925" tIns="41450" rIns="82925" bIns="4145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GB" sz="2200" b="0" i="0" u="none" strike="noStrike" cap="none">
                <a:solidFill>
                  <a:srgbClr val="000000"/>
                </a:solidFill>
                <a:latin typeface="Calibri"/>
                <a:ea typeface="Calibri"/>
                <a:cs typeface="Calibri"/>
                <a:sym typeface="Calibri"/>
              </a:rPr>
              <a:t>Considerations should be given to the sustained service model and ability to move beyond current aspirations </a:t>
            </a:r>
            <a:endParaRPr sz="2200" b="1" i="0" u="none" strike="noStrike" cap="non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642"/>
        <p:cNvGrpSpPr/>
        <p:nvPr/>
      </p:nvGrpSpPr>
      <p:grpSpPr>
        <a:xfrm>
          <a:off x="0" y="0"/>
          <a:ext cx="0" cy="0"/>
          <a:chOff x="0" y="0"/>
          <a:chExt cx="0" cy="0"/>
        </a:xfrm>
      </p:grpSpPr>
      <p:pic>
        <p:nvPicPr>
          <p:cNvPr id="643" name="Google Shape;643;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644" name="Google Shape;644;p17"/>
          <p:cNvCxnSpPr/>
          <p:nvPr/>
        </p:nvCxnSpPr>
        <p:spPr>
          <a:xfrm rot="10800000" flipH="1">
            <a:off x="-100584" y="680085"/>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645" name="Google Shape;645;p17"/>
          <p:cNvSpPr txBox="1"/>
          <p:nvPr/>
        </p:nvSpPr>
        <p:spPr>
          <a:xfrm>
            <a:off x="0" y="177165"/>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600"/>
              <a:buFont typeface="Arial"/>
              <a:buNone/>
            </a:pPr>
            <a:r>
              <a:rPr lang="en-GB" sz="3600" b="0" i="0" u="none" strike="noStrike" cap="none">
                <a:solidFill>
                  <a:schemeClr val="dk1"/>
                </a:solidFill>
                <a:latin typeface="Calibri"/>
                <a:ea typeface="Calibri"/>
                <a:cs typeface="Calibri"/>
                <a:sym typeface="Calibri"/>
              </a:rPr>
              <a:t>Service Platforms for Delivery </a:t>
            </a:r>
            <a:endParaRPr sz="1400" b="0" i="0" u="none" strike="noStrike" cap="none">
              <a:solidFill>
                <a:srgbClr val="000000"/>
              </a:solidFill>
              <a:latin typeface="Arial"/>
              <a:ea typeface="Arial"/>
              <a:cs typeface="Arial"/>
              <a:sym typeface="Arial"/>
            </a:endParaRPr>
          </a:p>
        </p:txBody>
      </p:sp>
      <p:pic>
        <p:nvPicPr>
          <p:cNvPr id="646" name="Google Shape;646;p1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069802" y="961593"/>
            <a:ext cx="7347544" cy="5703339"/>
          </a:xfrm>
          <a:prstGeom prst="rect">
            <a:avLst/>
          </a:prstGeom>
          <a:noFill/>
          <a:ln>
            <a:noFill/>
          </a:ln>
        </p:spPr>
      </p:pic>
      <p:sp>
        <p:nvSpPr>
          <p:cNvPr id="647" name="Google Shape;647;p17"/>
          <p:cNvSpPr txBox="1"/>
          <p:nvPr/>
        </p:nvSpPr>
        <p:spPr>
          <a:xfrm>
            <a:off x="422787" y="3143747"/>
            <a:ext cx="3275932"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Calibri"/>
              <a:buNone/>
            </a:pPr>
            <a:r>
              <a:rPr lang="en-GB" sz="1800" b="0" i="0" u="none" strike="noStrike" cap="none">
                <a:solidFill>
                  <a:srgbClr val="000000"/>
                </a:solidFill>
                <a:latin typeface="Calibri"/>
                <a:ea typeface="Calibri"/>
                <a:cs typeface="Calibri"/>
                <a:sym typeface="Calibri"/>
              </a:rPr>
              <a:t>Range of digital services offered through single services embedded in health care</a:t>
            </a:r>
            <a:endParaRPr sz="1800" b="0" i="0" u="none" strike="noStrike" cap="none">
              <a:solidFill>
                <a:srgbClr val="000000"/>
              </a:solidFill>
              <a:latin typeface="Calibri"/>
              <a:ea typeface="Calibri"/>
              <a:cs typeface="Calibri"/>
              <a:sym typeface="Calibri"/>
            </a:endParaRPr>
          </a:p>
        </p:txBody>
      </p:sp>
      <p:sp>
        <p:nvSpPr>
          <p:cNvPr id="648" name="Google Shape;648;p17"/>
          <p:cNvSpPr txBox="1"/>
          <p:nvPr/>
        </p:nvSpPr>
        <p:spPr>
          <a:xfrm>
            <a:off x="5472243" y="1035872"/>
            <a:ext cx="468448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Calibri"/>
              <a:buNone/>
            </a:pPr>
            <a:r>
              <a:rPr lang="en-GB" sz="1800" b="0" i="0" u="none" strike="noStrike" cap="none">
                <a:solidFill>
                  <a:srgbClr val="000000"/>
                </a:solidFill>
                <a:latin typeface="Calibri"/>
                <a:ea typeface="Calibri"/>
                <a:cs typeface="Calibri"/>
                <a:sym typeface="Calibri"/>
              </a:rPr>
              <a:t>Current digital services act as delivery platform for range of e-Mental Health solutions</a:t>
            </a:r>
            <a:endParaRPr sz="1400" b="0" i="0" u="none" strike="noStrike" cap="none">
              <a:solidFill>
                <a:srgbClr val="000000"/>
              </a:solidFill>
              <a:latin typeface="Arial"/>
              <a:ea typeface="Arial"/>
              <a:cs typeface="Arial"/>
              <a:sym typeface="Arial"/>
            </a:endParaRPr>
          </a:p>
        </p:txBody>
      </p:sp>
      <p:sp>
        <p:nvSpPr>
          <p:cNvPr id="649" name="Google Shape;649;p17"/>
          <p:cNvSpPr/>
          <p:nvPr/>
        </p:nvSpPr>
        <p:spPr>
          <a:xfrm>
            <a:off x="1092992" y="5857634"/>
            <a:ext cx="9301163" cy="783193"/>
          </a:xfrm>
          <a:prstGeom prst="roundRect">
            <a:avLst>
              <a:gd name="adj" fmla="val 16667"/>
            </a:avLst>
          </a:prstGeom>
          <a:solidFill>
            <a:schemeClr val="lt1"/>
          </a:solidFill>
          <a:ln w="9525" cap="flat" cmpd="sng">
            <a:solidFill>
              <a:srgbClr val="0070C0"/>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a:solidFill>
                  <a:srgbClr val="002060"/>
                </a:solidFill>
                <a:latin typeface="Calibri"/>
                <a:ea typeface="Calibri"/>
                <a:cs typeface="Calibri"/>
                <a:sym typeface="Calibri"/>
              </a:rPr>
              <a:t>Developing service platforms greatly reduced implementation time as structures are reused, this enhanced when using a shared learning approach to implementation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653"/>
        <p:cNvGrpSpPr/>
        <p:nvPr/>
      </p:nvGrpSpPr>
      <p:grpSpPr>
        <a:xfrm>
          <a:off x="0" y="0"/>
          <a:ext cx="0" cy="0"/>
          <a:chOff x="0" y="0"/>
          <a:chExt cx="0" cy="0"/>
        </a:xfrm>
      </p:grpSpPr>
      <p:pic>
        <p:nvPicPr>
          <p:cNvPr id="654" name="Google Shape;654;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655" name="Google Shape;655;p18"/>
          <p:cNvGrpSpPr/>
          <p:nvPr/>
        </p:nvGrpSpPr>
        <p:grpSpPr>
          <a:xfrm>
            <a:off x="-105936" y="2395347"/>
            <a:ext cx="12312000" cy="663758"/>
            <a:chOff x="-1415814" y="91440"/>
            <a:chExt cx="12312000" cy="663758"/>
          </a:xfrm>
        </p:grpSpPr>
        <p:cxnSp>
          <p:nvCxnSpPr>
            <p:cNvPr id="656" name="Google Shape;656;p18"/>
            <p:cNvCxnSpPr/>
            <p:nvPr/>
          </p:nvCxnSpPr>
          <p:spPr>
            <a:xfrm rot="10800000" flipH="1">
              <a:off x="-1415814" y="594360"/>
              <a:ext cx="12312000" cy="45720"/>
            </a:xfrm>
            <a:prstGeom prst="straightConnector1">
              <a:avLst/>
            </a:prstGeom>
            <a:noFill/>
            <a:ln w="9525" cap="flat" cmpd="sng">
              <a:solidFill>
                <a:schemeClr val="accent1"/>
              </a:solidFill>
              <a:prstDash val="solid"/>
              <a:miter lim="800000"/>
              <a:headEnd type="none" w="sm" len="sm"/>
              <a:tailEnd type="none" w="sm" len="sm"/>
            </a:ln>
          </p:spPr>
        </p:cxnSp>
        <p:sp>
          <p:nvSpPr>
            <p:cNvPr id="657" name="Google Shape;657;p18"/>
            <p:cNvSpPr txBox="1"/>
            <p:nvPr/>
          </p:nvSpPr>
          <p:spPr>
            <a:xfrm>
              <a:off x="0" y="91440"/>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r>
                <a:rPr lang="en-GB" sz="3600" b="0" i="0" u="none" strike="noStrike" cap="none">
                  <a:solidFill>
                    <a:schemeClr val="dk1"/>
                  </a:solidFill>
                  <a:latin typeface="Calibri"/>
                  <a:ea typeface="Calibri"/>
                  <a:cs typeface="Calibri"/>
                  <a:sym typeface="Calibri"/>
                </a:rPr>
                <a:t>Influence of COVID</a:t>
              </a:r>
              <a:endParaRPr sz="1400" b="0" i="0" u="none" strike="noStrike" cap="none">
                <a:solidFill>
                  <a:srgbClr val="000000"/>
                </a:solidFill>
                <a:latin typeface="Arial"/>
                <a:ea typeface="Arial"/>
                <a:cs typeface="Arial"/>
                <a:sym typeface="Arial"/>
              </a:endParaRPr>
            </a:p>
          </p:txBody>
        </p:sp>
      </p:grpSp>
      <p:sp>
        <p:nvSpPr>
          <p:cNvPr id="658" name="Google Shape;658;p18"/>
          <p:cNvSpPr txBox="1"/>
          <p:nvPr/>
        </p:nvSpPr>
        <p:spPr>
          <a:xfrm>
            <a:off x="1396746" y="2957703"/>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662"/>
        <p:cNvGrpSpPr/>
        <p:nvPr/>
      </p:nvGrpSpPr>
      <p:grpSpPr>
        <a:xfrm>
          <a:off x="0" y="0"/>
          <a:ext cx="0" cy="0"/>
          <a:chOff x="0" y="0"/>
          <a:chExt cx="0" cy="0"/>
        </a:xfrm>
      </p:grpSpPr>
      <p:sp>
        <p:nvSpPr>
          <p:cNvPr id="663" name="Google Shape;663;p19"/>
          <p:cNvSpPr/>
          <p:nvPr/>
        </p:nvSpPr>
        <p:spPr>
          <a:xfrm>
            <a:off x="6699861" y="1219200"/>
            <a:ext cx="5145549" cy="4332810"/>
          </a:xfrm>
          <a:prstGeom prst="ellipse">
            <a:avLst/>
          </a:prstGeom>
          <a:solidFill>
            <a:schemeClr val="lt1"/>
          </a:solidFill>
          <a:ln w="19050" cap="flat" cmpd="sng">
            <a:solidFill>
              <a:srgbClr val="BF9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200"/>
              <a:buFont typeface="Calibri"/>
              <a:buNone/>
            </a:pPr>
            <a:r>
              <a:rPr lang="en-GB" sz="2200" b="1" i="0" u="none" strike="noStrike" cap="none">
                <a:solidFill>
                  <a:srgbClr val="000000"/>
                </a:solidFill>
                <a:latin typeface="Calibri"/>
                <a:ea typeface="Calibri"/>
                <a:cs typeface="Calibri"/>
                <a:sym typeface="Calibri"/>
              </a:rPr>
              <a:t>Infrastructure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Patient management systems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Interoperability of digital therapies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Digital inclusion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Workforce training, skills development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Evaluation and innovation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Data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Cultural Change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Arial"/>
              <a:buNone/>
            </a:pPr>
            <a:r>
              <a:rPr lang="en-GB" sz="2000" b="0" i="0" u="none" strike="noStrike" cap="none">
                <a:solidFill>
                  <a:srgbClr val="000000"/>
                </a:solidFill>
                <a:latin typeface="Arial"/>
                <a:ea typeface="Arial"/>
                <a:cs typeface="Arial"/>
                <a:sym typeface="Arial"/>
              </a:rPr>
              <a:t>  </a:t>
            </a:r>
            <a:endParaRPr sz="2000" b="0" i="0" u="none" strike="noStrike" cap="none">
              <a:solidFill>
                <a:srgbClr val="000000"/>
              </a:solidFill>
              <a:latin typeface="Arial"/>
              <a:ea typeface="Arial"/>
              <a:cs typeface="Arial"/>
              <a:sym typeface="Arial"/>
            </a:endParaRPr>
          </a:p>
          <a:p>
            <a:pPr marL="342900" marR="0" lvl="0" indent="-21590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p:txBody>
      </p:sp>
      <p:pic>
        <p:nvPicPr>
          <p:cNvPr id="664" name="Google Shape;664;p1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665" name="Google Shape;665;p19"/>
          <p:cNvGrpSpPr/>
          <p:nvPr/>
        </p:nvGrpSpPr>
        <p:grpSpPr>
          <a:xfrm>
            <a:off x="-100584" y="167640"/>
            <a:ext cx="9518904" cy="663758"/>
            <a:chOff x="-100584" y="91440"/>
            <a:chExt cx="9518904" cy="663758"/>
          </a:xfrm>
        </p:grpSpPr>
        <p:cxnSp>
          <p:nvCxnSpPr>
            <p:cNvPr id="666" name="Google Shape;666;p19"/>
            <p:cNvCxnSpPr/>
            <p:nvPr/>
          </p:nvCxnSpPr>
          <p:spPr>
            <a:xfrm rot="10800000" flipH="1">
              <a:off x="-100584" y="594360"/>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667" name="Google Shape;667;p19"/>
            <p:cNvSpPr txBox="1"/>
            <p:nvPr/>
          </p:nvSpPr>
          <p:spPr>
            <a:xfrm>
              <a:off x="0" y="91440"/>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chemeClr val="dk1"/>
                </a:buClr>
                <a:buSzPts val="3600"/>
                <a:buFont typeface="Calibri"/>
                <a:buNone/>
              </a:pPr>
              <a:r>
                <a:rPr lang="en-GB" sz="3600" b="0" i="0" u="none" strike="noStrike" cap="none">
                  <a:solidFill>
                    <a:schemeClr val="dk1"/>
                  </a:solidFill>
                  <a:latin typeface="Calibri"/>
                  <a:ea typeface="Calibri"/>
                  <a:cs typeface="Calibri"/>
                  <a:sym typeface="Calibri"/>
                </a:rPr>
                <a:t>Shaping Future Work</a:t>
              </a:r>
              <a:endParaRPr sz="3600" b="0" i="0" u="none" strike="noStrike" cap="none">
                <a:solidFill>
                  <a:schemeClr val="dk1"/>
                </a:solidFill>
                <a:latin typeface="Calibri"/>
                <a:ea typeface="Calibri"/>
                <a:cs typeface="Calibri"/>
                <a:sym typeface="Calibri"/>
              </a:endParaRPr>
            </a:p>
          </p:txBody>
        </p:sp>
      </p:grpSp>
      <p:sp>
        <p:nvSpPr>
          <p:cNvPr id="668" name="Google Shape;668;p19"/>
          <p:cNvSpPr/>
          <p:nvPr/>
        </p:nvSpPr>
        <p:spPr>
          <a:xfrm>
            <a:off x="2231924" y="3410656"/>
            <a:ext cx="5643715" cy="3014850"/>
          </a:xfrm>
          <a:prstGeom prst="ellipse">
            <a:avLst/>
          </a:prstGeom>
          <a:solidFill>
            <a:schemeClr val="lt1"/>
          </a:solidFill>
          <a:ln w="12700" cap="flat" cmpd="sng">
            <a:solidFill>
              <a:srgbClr val="C0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200"/>
              <a:buFont typeface="Calibri"/>
              <a:buNone/>
            </a:pPr>
            <a:r>
              <a:rPr lang="en-GB" sz="2200" b="1" i="0" u="none" strike="noStrike" cap="none">
                <a:solidFill>
                  <a:srgbClr val="000000"/>
                </a:solidFill>
                <a:latin typeface="Calibri"/>
                <a:ea typeface="Calibri"/>
                <a:cs typeface="Calibri"/>
                <a:sym typeface="Calibri"/>
              </a:rPr>
              <a:t>Priority Areas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Older Adults inc. Care Home Residents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Drug Deaths and Homelessness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Autism and Learning Disability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Suicide Prevention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Staff Wellbeing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Calibri"/>
              <a:ea typeface="Calibri"/>
              <a:cs typeface="Calibri"/>
              <a:sym typeface="Calibri"/>
            </a:endParaRPr>
          </a:p>
          <a:p>
            <a:pPr marL="0" marR="0" lvl="0" indent="0" algn="ctr" rtl="0">
              <a:lnSpc>
                <a:spcPct val="100000"/>
              </a:lnSpc>
              <a:spcBef>
                <a:spcPts val="12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99"/>
              </a:buClr>
              <a:buSzPts val="2000"/>
              <a:buFont typeface="Calibri"/>
              <a:buNone/>
            </a:pPr>
            <a:endParaRPr sz="2000" b="0" i="0" u="none" strike="noStrike" cap="none">
              <a:solidFill>
                <a:srgbClr val="000000"/>
              </a:solidFill>
              <a:latin typeface="Calibri"/>
              <a:ea typeface="Calibri"/>
              <a:cs typeface="Calibri"/>
              <a:sym typeface="Calibri"/>
            </a:endParaRPr>
          </a:p>
          <a:p>
            <a:pPr marL="0" marR="0" lvl="0" indent="0" algn="ctr" rtl="0">
              <a:lnSpc>
                <a:spcPct val="100000"/>
              </a:lnSpc>
              <a:spcBef>
                <a:spcPts val="1200"/>
              </a:spcBef>
              <a:spcAft>
                <a:spcPts val="0"/>
              </a:spcAft>
              <a:buClr>
                <a:srgbClr val="000099"/>
              </a:buClr>
              <a:buSzPts val="2000"/>
              <a:buFont typeface="Calibri"/>
              <a:buNone/>
            </a:pPr>
            <a:endParaRPr sz="2000" b="0" i="0" u="none" strike="noStrike" cap="none">
              <a:solidFill>
                <a:srgbClr val="000000"/>
              </a:solidFill>
              <a:latin typeface="Calibri"/>
              <a:ea typeface="Calibri"/>
              <a:cs typeface="Calibri"/>
              <a:sym typeface="Calibri"/>
            </a:endParaRPr>
          </a:p>
          <a:p>
            <a:pPr marL="0" marR="0" lvl="0" indent="0" algn="ctr" rtl="0">
              <a:lnSpc>
                <a:spcPct val="100000"/>
              </a:lnSpc>
              <a:spcBef>
                <a:spcPts val="12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Arial"/>
              <a:buNone/>
            </a:pPr>
            <a:r>
              <a:rPr lang="en-GB" sz="2000" b="0" i="0" u="none" strike="noStrike" cap="none">
                <a:solidFill>
                  <a:srgbClr val="000000"/>
                </a:solidFill>
                <a:latin typeface="Arial"/>
                <a:ea typeface="Arial"/>
                <a:cs typeface="Arial"/>
                <a:sym typeface="Arial"/>
              </a:rPr>
              <a:t>  </a:t>
            </a:r>
            <a:endParaRPr sz="2000" b="0" i="0" u="none" strike="noStrike" cap="none">
              <a:solidFill>
                <a:srgbClr val="000000"/>
              </a:solidFill>
              <a:latin typeface="Arial"/>
              <a:ea typeface="Arial"/>
              <a:cs typeface="Arial"/>
              <a:sym typeface="Arial"/>
            </a:endParaRPr>
          </a:p>
          <a:p>
            <a:pPr marL="342900" marR="0" lvl="0" indent="-21590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p:txBody>
      </p:sp>
      <p:sp>
        <p:nvSpPr>
          <p:cNvPr id="669" name="Google Shape;669;p19"/>
          <p:cNvSpPr/>
          <p:nvPr/>
        </p:nvSpPr>
        <p:spPr>
          <a:xfrm>
            <a:off x="336344" y="955948"/>
            <a:ext cx="4188542" cy="3242773"/>
          </a:xfrm>
          <a:prstGeom prst="ellipse">
            <a:avLst/>
          </a:prstGeom>
          <a:solidFill>
            <a:schemeClr val="lt1"/>
          </a:solidFill>
          <a:ln w="19050" cap="flat" cmpd="sng">
            <a:solidFill>
              <a:srgbClr val="00B0F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Calibri"/>
              <a:buNone/>
            </a:pPr>
            <a:r>
              <a:rPr lang="en-GB" sz="2200" b="1" i="0" u="none" strike="noStrike" cap="none">
                <a:solidFill>
                  <a:srgbClr val="000000"/>
                </a:solidFill>
                <a:latin typeface="Calibri"/>
                <a:ea typeface="Calibri"/>
                <a:cs typeface="Calibri"/>
                <a:sym typeface="Calibri"/>
              </a:rPr>
              <a:t>Service Development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Child and Young People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Expansion of Adult Services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 Self-referral Services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Self-management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Calibri"/>
              <a:ea typeface="Calibri"/>
              <a:cs typeface="Calibri"/>
              <a:sym typeface="Calibri"/>
            </a:endParaRPr>
          </a:p>
          <a:p>
            <a:pPr marL="0" marR="0" lvl="0" indent="0" algn="ctr" rtl="0">
              <a:lnSpc>
                <a:spcPct val="100000"/>
              </a:lnSpc>
              <a:spcBef>
                <a:spcPts val="12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2000"/>
              <a:buFont typeface="Arial"/>
              <a:buNone/>
            </a:pPr>
            <a:r>
              <a:rPr lang="en-GB" sz="2000" b="0" i="0" u="none" strike="noStrike" cap="none">
                <a:solidFill>
                  <a:srgbClr val="000000"/>
                </a:solidFill>
                <a:latin typeface="Arial"/>
                <a:ea typeface="Arial"/>
                <a:cs typeface="Arial"/>
                <a:sym typeface="Arial"/>
              </a:rPr>
              <a:t>  </a:t>
            </a:r>
            <a:endParaRPr sz="2000" b="0" i="0" u="none" strike="noStrike" cap="none">
              <a:solidFill>
                <a:srgbClr val="000000"/>
              </a:solidFill>
              <a:latin typeface="Arial"/>
              <a:ea typeface="Arial"/>
              <a:cs typeface="Arial"/>
              <a:sym typeface="Arial"/>
            </a:endParaRPr>
          </a:p>
          <a:p>
            <a:pPr marL="342900" marR="0" lvl="0" indent="-21590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99"/>
              </a:buClr>
              <a:buSzPts val="2000"/>
              <a:buFont typeface="Calibri"/>
              <a:buNone/>
            </a:pP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673"/>
        <p:cNvGrpSpPr/>
        <p:nvPr/>
      </p:nvGrpSpPr>
      <p:grpSpPr>
        <a:xfrm>
          <a:off x="0" y="0"/>
          <a:ext cx="0" cy="0"/>
          <a:chOff x="0" y="0"/>
          <a:chExt cx="0" cy="0"/>
        </a:xfrm>
      </p:grpSpPr>
      <p:pic>
        <p:nvPicPr>
          <p:cNvPr id="674" name="Google Shape;674;p2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675" name="Google Shape;675;p20"/>
          <p:cNvCxnSpPr/>
          <p:nvPr/>
        </p:nvCxnSpPr>
        <p:spPr>
          <a:xfrm rot="10800000" flipH="1">
            <a:off x="-109728" y="666134"/>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676" name="Google Shape;676;p20"/>
          <p:cNvSpPr txBox="1"/>
          <p:nvPr/>
        </p:nvSpPr>
        <p:spPr>
          <a:xfrm>
            <a:off x="0" y="154070"/>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600"/>
              <a:buFont typeface="Arial"/>
              <a:buNone/>
            </a:pPr>
            <a:r>
              <a:rPr lang="en-GB" sz="3600" b="0" i="0" u="none" strike="noStrike" cap="none">
                <a:solidFill>
                  <a:schemeClr val="dk1"/>
                </a:solidFill>
                <a:latin typeface="Calibri"/>
                <a:ea typeface="Calibri"/>
                <a:cs typeface="Calibri"/>
                <a:sym typeface="Calibri"/>
              </a:rPr>
              <a:t>Continued Need to Build Evidence </a:t>
            </a:r>
            <a:endParaRPr sz="3600" b="0" i="0" u="none" strike="noStrike" cap="none">
              <a:solidFill>
                <a:schemeClr val="dk1"/>
              </a:solidFill>
              <a:latin typeface="Calibri"/>
              <a:ea typeface="Calibri"/>
              <a:cs typeface="Calibri"/>
              <a:sym typeface="Calibri"/>
            </a:endParaRPr>
          </a:p>
        </p:txBody>
      </p:sp>
      <p:sp>
        <p:nvSpPr>
          <p:cNvPr id="677" name="Google Shape;677;p20"/>
          <p:cNvSpPr txBox="1"/>
          <p:nvPr/>
        </p:nvSpPr>
        <p:spPr>
          <a:xfrm>
            <a:off x="2180904" y="868227"/>
            <a:ext cx="8022267"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Calibri"/>
              <a:buNone/>
            </a:pPr>
            <a:r>
              <a:rPr lang="en-GB" sz="2400" b="0" i="0" u="none" strike="noStrike" cap="none">
                <a:solidFill>
                  <a:srgbClr val="000000"/>
                </a:solidFill>
                <a:latin typeface="Calibri"/>
                <a:ea typeface="Calibri"/>
                <a:cs typeface="Calibri"/>
                <a:sym typeface="Calibri"/>
              </a:rPr>
              <a:t>Focused on</a:t>
            </a:r>
            <a:endParaRPr sz="1400" b="0" i="0" u="none" strike="noStrike" cap="none">
              <a:solidFill>
                <a:srgbClr val="000000"/>
              </a:solidFill>
              <a:latin typeface="Arial"/>
              <a:ea typeface="Arial"/>
              <a:cs typeface="Arial"/>
              <a:sym typeface="Arial"/>
            </a:endParaRPr>
          </a:p>
        </p:txBody>
      </p:sp>
      <p:sp>
        <p:nvSpPr>
          <p:cNvPr id="678" name="Google Shape;678;p20"/>
          <p:cNvSpPr/>
          <p:nvPr/>
        </p:nvSpPr>
        <p:spPr>
          <a:xfrm>
            <a:off x="3564808" y="1889417"/>
            <a:ext cx="5253176" cy="442674"/>
          </a:xfrm>
          <a:prstGeom prst="roundRect">
            <a:avLst>
              <a:gd name="adj" fmla="val 16667"/>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2F2F2"/>
              </a:buClr>
              <a:buSzPts val="2000"/>
              <a:buFont typeface="Calibri"/>
              <a:buNone/>
            </a:pPr>
            <a:r>
              <a:rPr lang="en-GB" sz="2000" b="0" i="0" u="none" strike="noStrike" cap="none">
                <a:solidFill>
                  <a:srgbClr val="F2F2F2"/>
                </a:solidFill>
                <a:latin typeface="Calibri"/>
                <a:ea typeface="Calibri"/>
                <a:cs typeface="Calibri"/>
                <a:sym typeface="Calibri"/>
              </a:rPr>
              <a:t>Evidence to support claims of technologies</a:t>
            </a:r>
            <a:endParaRPr sz="1400" b="0" i="0" u="none" strike="noStrike" cap="none">
              <a:solidFill>
                <a:srgbClr val="000000"/>
              </a:solidFill>
              <a:latin typeface="Arial"/>
              <a:ea typeface="Arial"/>
              <a:cs typeface="Arial"/>
              <a:sym typeface="Arial"/>
            </a:endParaRPr>
          </a:p>
        </p:txBody>
      </p:sp>
      <p:sp>
        <p:nvSpPr>
          <p:cNvPr id="679" name="Google Shape;679;p20"/>
          <p:cNvSpPr/>
          <p:nvPr/>
        </p:nvSpPr>
        <p:spPr>
          <a:xfrm>
            <a:off x="4300954" y="3175068"/>
            <a:ext cx="3780883" cy="442674"/>
          </a:xfrm>
          <a:prstGeom prst="roundRect">
            <a:avLst>
              <a:gd name="adj" fmla="val 16667"/>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2F2F2"/>
              </a:buClr>
              <a:buSzPts val="2000"/>
              <a:buFont typeface="Calibri"/>
              <a:buNone/>
            </a:pPr>
            <a:r>
              <a:rPr lang="en-GB" sz="2000" b="0" i="0" u="none" strike="noStrike" cap="none">
                <a:solidFill>
                  <a:srgbClr val="F2F2F2"/>
                </a:solidFill>
                <a:latin typeface="Calibri"/>
                <a:ea typeface="Calibri"/>
                <a:cs typeface="Calibri"/>
                <a:sym typeface="Calibri"/>
              </a:rPr>
              <a:t>Research focused </a:t>
            </a:r>
            <a:endParaRPr sz="1400" b="0" i="0" u="none" strike="noStrike" cap="none">
              <a:solidFill>
                <a:srgbClr val="000000"/>
              </a:solidFill>
              <a:latin typeface="Arial"/>
              <a:ea typeface="Arial"/>
              <a:cs typeface="Arial"/>
              <a:sym typeface="Arial"/>
            </a:endParaRPr>
          </a:p>
        </p:txBody>
      </p:sp>
      <p:sp>
        <p:nvSpPr>
          <p:cNvPr id="680" name="Google Shape;680;p20"/>
          <p:cNvSpPr/>
          <p:nvPr/>
        </p:nvSpPr>
        <p:spPr>
          <a:xfrm>
            <a:off x="5865087" y="1485677"/>
            <a:ext cx="669851" cy="310733"/>
          </a:xfrm>
          <a:prstGeom prst="flowChartMerge">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81" name="Google Shape;681;p20"/>
          <p:cNvSpPr/>
          <p:nvPr/>
        </p:nvSpPr>
        <p:spPr>
          <a:xfrm>
            <a:off x="3306720" y="4997416"/>
            <a:ext cx="5631869"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Calibri"/>
              <a:buNone/>
            </a:pPr>
            <a:r>
              <a:rPr lang="en-GB" sz="2200" b="0" i="0" u="none" strike="noStrike" cap="none">
                <a:solidFill>
                  <a:srgbClr val="000000"/>
                </a:solidFill>
                <a:latin typeface="Calibri"/>
                <a:ea typeface="Calibri"/>
                <a:cs typeface="Calibri"/>
                <a:sym typeface="Calibri"/>
              </a:rPr>
              <a:t>Evidence should be build throughout design, testing and implementation phases</a:t>
            </a:r>
            <a:endParaRPr sz="1400" b="0" i="0" u="none" strike="noStrike" cap="none">
              <a:solidFill>
                <a:srgbClr val="000000"/>
              </a:solidFill>
              <a:latin typeface="Arial"/>
              <a:ea typeface="Arial"/>
              <a:cs typeface="Arial"/>
              <a:sym typeface="Arial"/>
            </a:endParaRPr>
          </a:p>
        </p:txBody>
      </p:sp>
      <p:sp>
        <p:nvSpPr>
          <p:cNvPr id="682" name="Google Shape;682;p20"/>
          <p:cNvSpPr/>
          <p:nvPr/>
        </p:nvSpPr>
        <p:spPr>
          <a:xfrm>
            <a:off x="3107563" y="2544615"/>
            <a:ext cx="6235700" cy="442674"/>
          </a:xfrm>
          <a:prstGeom prst="roundRect">
            <a:avLst>
              <a:gd name="adj" fmla="val 16667"/>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Technical, user satisfaction, safety, effectiveness </a:t>
            </a:r>
            <a:endParaRPr sz="1400" b="0" i="0" u="none" strike="noStrike" cap="none">
              <a:solidFill>
                <a:srgbClr val="000000"/>
              </a:solidFill>
              <a:latin typeface="Arial"/>
              <a:ea typeface="Arial"/>
              <a:cs typeface="Arial"/>
              <a:sym typeface="Arial"/>
            </a:endParaRPr>
          </a:p>
        </p:txBody>
      </p:sp>
      <p:sp>
        <p:nvSpPr>
          <p:cNvPr id="683" name="Google Shape;683;p20"/>
          <p:cNvSpPr/>
          <p:nvPr/>
        </p:nvSpPr>
        <p:spPr>
          <a:xfrm>
            <a:off x="3159594" y="3805521"/>
            <a:ext cx="6131638" cy="442674"/>
          </a:xfrm>
          <a:prstGeom prst="roundRect">
            <a:avLst>
              <a:gd name="adj" fmla="val 16667"/>
            </a:avLst>
          </a:prstGeom>
          <a:solidFill>
            <a:srgbClr val="2E75B5"/>
          </a:solidFill>
          <a:ln w="9525" cap="flat" cmpd="sng">
            <a:solidFill>
              <a:srgbClr val="222A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2F2F2"/>
              </a:buClr>
              <a:buSzPts val="2000"/>
              <a:buFont typeface="Calibri"/>
              <a:buNone/>
            </a:pPr>
            <a:r>
              <a:rPr lang="en-GB" sz="2000" b="0" i="0" u="none" strike="noStrike" cap="none">
                <a:solidFill>
                  <a:srgbClr val="F2F2F2"/>
                </a:solidFill>
                <a:latin typeface="Calibri"/>
                <a:ea typeface="Calibri"/>
                <a:cs typeface="Calibri"/>
                <a:sym typeface="Calibri"/>
              </a:rPr>
              <a:t>Demonstrates at scale in appropriate live environment </a:t>
            </a:r>
            <a:endParaRPr sz="1400" b="0" i="0" u="none" strike="noStrike" cap="none">
              <a:solidFill>
                <a:srgbClr val="000000"/>
              </a:solidFill>
              <a:latin typeface="Arial"/>
              <a:ea typeface="Arial"/>
              <a:cs typeface="Arial"/>
              <a:sym typeface="Arial"/>
            </a:endParaRPr>
          </a:p>
        </p:txBody>
      </p:sp>
      <p:sp>
        <p:nvSpPr>
          <p:cNvPr id="684" name="Google Shape;684;p20"/>
          <p:cNvSpPr/>
          <p:nvPr/>
        </p:nvSpPr>
        <p:spPr>
          <a:xfrm>
            <a:off x="5787730" y="4517056"/>
            <a:ext cx="669851" cy="310733"/>
          </a:xfrm>
          <a:prstGeom prst="flowChartMerge">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85" name="Google Shape;685;p20"/>
          <p:cNvSpPr/>
          <p:nvPr/>
        </p:nvSpPr>
        <p:spPr>
          <a:xfrm>
            <a:off x="1454515" y="6093798"/>
            <a:ext cx="9336278" cy="442674"/>
          </a:xfrm>
          <a:prstGeom prst="roundRect">
            <a:avLst>
              <a:gd name="adj" fmla="val 16667"/>
            </a:avLst>
          </a:prstGeom>
          <a:solidFill>
            <a:schemeClr val="lt1"/>
          </a:solidFill>
          <a:ln w="9525" cap="flat" cmpd="sng">
            <a:solidFill>
              <a:srgbClr val="0070C0"/>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414715" marR="0" lvl="0" indent="-253518" algn="ctr" rtl="0">
              <a:lnSpc>
                <a:spcPct val="100000"/>
              </a:lnSpc>
              <a:spcBef>
                <a:spcPts val="0"/>
              </a:spcBef>
              <a:spcAft>
                <a:spcPts val="0"/>
              </a:spcAft>
              <a:buClr>
                <a:srgbClr val="000000"/>
              </a:buClr>
              <a:buSzPts val="2000"/>
              <a:buFont typeface="Arial"/>
              <a:buNone/>
            </a:pPr>
            <a:r>
              <a:rPr lang="en-GB" sz="2000" b="0" i="0" u="none" strike="noStrike" cap="none">
                <a:solidFill>
                  <a:srgbClr val="1E4E79"/>
                </a:solidFill>
                <a:latin typeface="Calibri"/>
                <a:ea typeface="Calibri"/>
                <a:cs typeface="Calibri"/>
                <a:sym typeface="Calibri"/>
              </a:rPr>
              <a:t>Development of understanding, trust and acceptance is dependant on good evidence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689"/>
        <p:cNvGrpSpPr/>
        <p:nvPr/>
      </p:nvGrpSpPr>
      <p:grpSpPr>
        <a:xfrm>
          <a:off x="0" y="0"/>
          <a:ext cx="0" cy="0"/>
          <a:chOff x="0" y="0"/>
          <a:chExt cx="0" cy="0"/>
        </a:xfrm>
      </p:grpSpPr>
      <p:pic>
        <p:nvPicPr>
          <p:cNvPr id="690" name="Google Shape;690;p2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691" name="Google Shape;691;p21"/>
          <p:cNvCxnSpPr/>
          <p:nvPr/>
        </p:nvCxnSpPr>
        <p:spPr>
          <a:xfrm rot="10800000" flipH="1">
            <a:off x="-100584" y="682042"/>
            <a:ext cx="9518904" cy="45720"/>
          </a:xfrm>
          <a:prstGeom prst="straightConnector1">
            <a:avLst/>
          </a:prstGeom>
          <a:noFill/>
          <a:ln w="9525" cap="flat" cmpd="sng">
            <a:solidFill>
              <a:schemeClr val="accent1"/>
            </a:solidFill>
            <a:prstDash val="solid"/>
            <a:miter lim="800000"/>
            <a:headEnd type="none" w="sm" len="sm"/>
            <a:tailEnd type="none" w="sm" len="sm"/>
          </a:ln>
        </p:spPr>
      </p:cxnSp>
      <p:sp>
        <p:nvSpPr>
          <p:cNvPr id="692" name="Google Shape;692;p21"/>
          <p:cNvSpPr txBox="1"/>
          <p:nvPr/>
        </p:nvSpPr>
        <p:spPr>
          <a:xfrm>
            <a:off x="0" y="179122"/>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600"/>
              <a:buFont typeface="Calibri"/>
              <a:buNone/>
            </a:pPr>
            <a:r>
              <a:rPr lang="en-GB" sz="3600" b="0" i="0" u="none" strike="noStrike" cap="none">
                <a:solidFill>
                  <a:srgbClr val="000000"/>
                </a:solidFill>
                <a:latin typeface="Calibri"/>
                <a:ea typeface="Calibri"/>
                <a:cs typeface="Calibri"/>
                <a:sym typeface="Calibri"/>
              </a:rPr>
              <a:t>Focus on Innovation</a:t>
            </a:r>
            <a:endParaRPr sz="1400" b="0" i="0" u="none" strike="noStrike" cap="none">
              <a:solidFill>
                <a:srgbClr val="000000"/>
              </a:solidFill>
              <a:latin typeface="Arial"/>
              <a:ea typeface="Arial"/>
              <a:cs typeface="Arial"/>
              <a:sym typeface="Arial"/>
            </a:endParaRPr>
          </a:p>
        </p:txBody>
      </p:sp>
      <p:sp>
        <p:nvSpPr>
          <p:cNvPr id="693" name="Google Shape;693;p21"/>
          <p:cNvSpPr/>
          <p:nvPr/>
        </p:nvSpPr>
        <p:spPr>
          <a:xfrm>
            <a:off x="2224873" y="2387925"/>
            <a:ext cx="7424928" cy="3323392"/>
          </a:xfrm>
          <a:prstGeom prst="roundRect">
            <a:avLst>
              <a:gd name="adj" fmla="val 8217"/>
            </a:avLst>
          </a:prstGeom>
          <a:solidFill>
            <a:schemeClr val="lt1"/>
          </a:solidFill>
          <a:ln w="9525" cap="flat" cmpd="sng">
            <a:solidFill>
              <a:schemeClr val="accent1"/>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Calibri"/>
              <a:buNone/>
            </a:pPr>
            <a:r>
              <a:rPr lang="en-GB" sz="2000" b="1" i="0" u="none" strike="noStrike" cap="none">
                <a:solidFill>
                  <a:srgbClr val="000000"/>
                </a:solidFill>
                <a:latin typeface="Calibri"/>
                <a:ea typeface="Calibri"/>
                <a:cs typeface="Calibri"/>
                <a:sym typeface="Calibri"/>
              </a:rPr>
              <a:t>Emerging Technologies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2000"/>
              <a:buFont typeface="Calibri"/>
              <a:buNone/>
            </a:pPr>
            <a:endParaRPr sz="20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AI Chatbots for CYP – AlliChat, Think Ninja for Signposting</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2000"/>
              <a:buFont typeface="Calibri"/>
              <a:buNone/>
            </a:pPr>
            <a:endParaRPr sz="20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Gamification Technology – Mindfulness and Relaxation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2000"/>
              <a:buFont typeface="Calibri"/>
              <a:buNone/>
            </a:pPr>
            <a:endParaRPr sz="20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Virtual Reality – Phobias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2000"/>
              <a:buFont typeface="Calibri"/>
              <a:buNone/>
            </a:pPr>
            <a:endParaRPr sz="20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Calibri"/>
              <a:buNone/>
            </a:pPr>
            <a:r>
              <a:rPr lang="en-GB" sz="2000" b="0" i="0" u="none" strike="noStrike" cap="none">
                <a:solidFill>
                  <a:srgbClr val="000000"/>
                </a:solidFill>
                <a:latin typeface="Calibri"/>
                <a:ea typeface="Calibri"/>
                <a:cs typeface="Calibri"/>
                <a:sym typeface="Calibri"/>
              </a:rPr>
              <a:t>Machine Learning – Informing Clinical Practice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2000"/>
              <a:buFont typeface="Calibri"/>
              <a:buNone/>
            </a:pPr>
            <a:endParaRPr sz="2000" b="0" i="0" u="none" strike="noStrike" cap="none">
              <a:solidFill>
                <a:srgbClr val="000000"/>
              </a:solidFill>
              <a:latin typeface="Calibri"/>
              <a:ea typeface="Calibri"/>
              <a:cs typeface="Calibri"/>
              <a:sym typeface="Calibri"/>
            </a:endParaRPr>
          </a:p>
        </p:txBody>
      </p:sp>
      <p:sp>
        <p:nvSpPr>
          <p:cNvPr id="694" name="Google Shape;694;p21"/>
          <p:cNvSpPr/>
          <p:nvPr/>
        </p:nvSpPr>
        <p:spPr>
          <a:xfrm>
            <a:off x="1697195" y="1230682"/>
            <a:ext cx="8480284"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C0C0C"/>
              </a:buClr>
              <a:buSzPts val="2200"/>
              <a:buFont typeface="Calibri"/>
              <a:buNone/>
            </a:pPr>
            <a:r>
              <a:rPr lang="en-GB" sz="2200" b="0" i="0" u="none" strike="noStrike" cap="none">
                <a:solidFill>
                  <a:srgbClr val="0C0C0C"/>
                </a:solidFill>
                <a:latin typeface="Calibri"/>
                <a:ea typeface="Calibri"/>
                <a:cs typeface="Calibri"/>
                <a:sym typeface="Calibri"/>
              </a:rPr>
              <a:t>Creation of Innovation Hubs and Clusters through partnerships with DHI to support the development of the next generation of technologies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698"/>
        <p:cNvGrpSpPr/>
        <p:nvPr/>
      </p:nvGrpSpPr>
      <p:grpSpPr>
        <a:xfrm>
          <a:off x="0" y="0"/>
          <a:ext cx="0" cy="0"/>
          <a:chOff x="0" y="0"/>
          <a:chExt cx="0" cy="0"/>
        </a:xfrm>
      </p:grpSpPr>
      <p:pic>
        <p:nvPicPr>
          <p:cNvPr id="699" name="Google Shape;699;p2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cxnSp>
        <p:nvCxnSpPr>
          <p:cNvPr id="700" name="Google Shape;700;p22"/>
          <p:cNvCxnSpPr/>
          <p:nvPr/>
        </p:nvCxnSpPr>
        <p:spPr>
          <a:xfrm rot="10800000" flipH="1">
            <a:off x="-100584" y="682042"/>
            <a:ext cx="9518904" cy="45720"/>
          </a:xfrm>
          <a:prstGeom prst="straightConnector1">
            <a:avLst/>
          </a:prstGeom>
          <a:noFill/>
          <a:ln w="9525" cap="flat" cmpd="sng">
            <a:solidFill>
              <a:srgbClr val="5B9BD5"/>
            </a:solidFill>
            <a:prstDash val="solid"/>
            <a:miter lim="800000"/>
            <a:headEnd type="none" w="sm" len="sm"/>
            <a:tailEnd type="none" w="sm" len="sm"/>
          </a:ln>
        </p:spPr>
      </p:cxnSp>
      <p:sp>
        <p:nvSpPr>
          <p:cNvPr id="701" name="Google Shape;701;p22"/>
          <p:cNvSpPr txBox="1"/>
          <p:nvPr/>
        </p:nvSpPr>
        <p:spPr>
          <a:xfrm>
            <a:off x="0" y="179122"/>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600"/>
              <a:buFont typeface="Arial"/>
              <a:buNone/>
            </a:pPr>
            <a:r>
              <a:rPr lang="en-GB" sz="3600" b="0" i="0" u="none" strike="noStrike" cap="none">
                <a:solidFill>
                  <a:srgbClr val="000000"/>
                </a:solidFill>
                <a:latin typeface="Calibri"/>
                <a:ea typeface="Calibri"/>
                <a:cs typeface="Calibri"/>
                <a:sym typeface="Calibri"/>
              </a:rPr>
              <a:t>Getting Clinical Acceptance</a:t>
            </a:r>
            <a:endParaRPr sz="1400" b="0" i="0" u="none" strike="noStrike" cap="none">
              <a:solidFill>
                <a:srgbClr val="000000"/>
              </a:solidFill>
              <a:latin typeface="Arial"/>
              <a:ea typeface="Arial"/>
              <a:cs typeface="Arial"/>
              <a:sym typeface="Arial"/>
            </a:endParaRPr>
          </a:p>
        </p:txBody>
      </p:sp>
      <p:sp>
        <p:nvSpPr>
          <p:cNvPr id="702" name="Google Shape;702;p22"/>
          <p:cNvSpPr/>
          <p:nvPr/>
        </p:nvSpPr>
        <p:spPr>
          <a:xfrm>
            <a:off x="304799" y="1345800"/>
            <a:ext cx="11454581" cy="35394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rgbClr val="000000"/>
                </a:solidFill>
                <a:latin typeface="Calibri"/>
                <a:ea typeface="Calibri"/>
                <a:cs typeface="Calibri"/>
                <a:sym typeface="Calibri"/>
              </a:rPr>
              <a:t>One of the biggest barriers to the adoption of technologically enabled care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Acceptance has increased greatly over past 12 months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This acceptance is not universal and there remains resistance to new technologies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Needs extensive programme of clinical engagement, evaluation and appropriate evidence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This to reinforce what has been experienced during COVID and build on the cultural change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706"/>
        <p:cNvGrpSpPr/>
        <p:nvPr/>
      </p:nvGrpSpPr>
      <p:grpSpPr>
        <a:xfrm>
          <a:off x="0" y="0"/>
          <a:ext cx="0" cy="0"/>
          <a:chOff x="0" y="0"/>
          <a:chExt cx="0" cy="0"/>
        </a:xfrm>
      </p:grpSpPr>
      <p:pic>
        <p:nvPicPr>
          <p:cNvPr id="707" name="Google Shape;707;p2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708" name="Google Shape;708;p23"/>
          <p:cNvGrpSpPr/>
          <p:nvPr/>
        </p:nvGrpSpPr>
        <p:grpSpPr>
          <a:xfrm>
            <a:off x="-81670" y="2404872"/>
            <a:ext cx="12312000" cy="663758"/>
            <a:chOff x="-1553600" y="91440"/>
            <a:chExt cx="12312000" cy="663758"/>
          </a:xfrm>
        </p:grpSpPr>
        <p:cxnSp>
          <p:nvCxnSpPr>
            <p:cNvPr id="709" name="Google Shape;709;p23"/>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710" name="Google Shape;710;p23"/>
            <p:cNvSpPr txBox="1"/>
            <p:nvPr/>
          </p:nvSpPr>
          <p:spPr>
            <a:xfrm>
              <a:off x="0" y="91440"/>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Calibri"/>
                <a:buNone/>
              </a:pPr>
              <a:r>
                <a:rPr lang="en-GB" sz="3600" b="0" i="0" u="none" strike="noStrike" cap="none">
                  <a:solidFill>
                    <a:srgbClr val="000000"/>
                  </a:solidFill>
                  <a:latin typeface="Calibri"/>
                  <a:ea typeface="Calibri"/>
                  <a:cs typeface="Calibri"/>
                  <a:sym typeface="Calibri"/>
                </a:rPr>
                <a:t>Thank You</a:t>
              </a:r>
              <a:endParaRPr sz="1400" b="0" i="0" u="none" strike="noStrike" cap="none">
                <a:solidFill>
                  <a:srgbClr val="000000"/>
                </a:solidFill>
                <a:latin typeface="Arial"/>
                <a:ea typeface="Arial"/>
                <a:cs typeface="Arial"/>
                <a:sym typeface="Arial"/>
              </a:endParaRPr>
            </a:p>
          </p:txBody>
        </p:sp>
      </p:grpSp>
      <p:sp>
        <p:nvSpPr>
          <p:cNvPr id="711" name="Google Shape;711;p23"/>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gdc7b217093_0_0"/>
          <p:cNvSpPr txBox="1">
            <a:spLocks noGrp="1"/>
          </p:cNvSpPr>
          <p:nvPr>
            <p:ph type="title"/>
          </p:nvPr>
        </p:nvSpPr>
        <p:spPr>
          <a:xfrm>
            <a:off x="838200" y="2766150"/>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73333"/>
              <a:buFont typeface="Calibri"/>
              <a:buNone/>
            </a:pPr>
            <a:r>
              <a:rPr lang="en-GB" sz="6000" b="1"/>
              <a:t>Turas Care Management</a:t>
            </a:r>
            <a:r>
              <a:rPr lang="en-GB" sz="6000"/>
              <a:t>​</a:t>
            </a:r>
            <a:br>
              <a:rPr lang="en-GB" sz="6000"/>
            </a:br>
            <a:r>
              <a:rPr lang="en-GB" sz="6000" b="1"/>
              <a:t>(Safety Huddle Tool) </a:t>
            </a:r>
            <a:endParaRPr sz="2400" b="1"/>
          </a:p>
          <a:p>
            <a:pPr marL="0" lvl="0" indent="0" algn="l" rtl="0">
              <a:lnSpc>
                <a:spcPct val="90000"/>
              </a:lnSpc>
              <a:spcBef>
                <a:spcPts val="0"/>
              </a:spcBef>
              <a:spcAft>
                <a:spcPts val="0"/>
              </a:spcAft>
              <a:buClr>
                <a:schemeClr val="lt1"/>
              </a:buClr>
              <a:buSzPct val="183333"/>
              <a:buFont typeface="Calibri"/>
              <a:buNone/>
            </a:pPr>
            <a:endParaRPr sz="2400" b="1"/>
          </a:p>
          <a:p>
            <a:pPr marL="0" lvl="0" indent="0" algn="l" rtl="0">
              <a:lnSpc>
                <a:spcPct val="90000"/>
              </a:lnSpc>
              <a:spcBef>
                <a:spcPts val="0"/>
              </a:spcBef>
              <a:spcAft>
                <a:spcPts val="0"/>
              </a:spcAft>
              <a:buClr>
                <a:schemeClr val="lt1"/>
              </a:buClr>
              <a:buSzPct val="200000"/>
              <a:buFont typeface="Calibri"/>
              <a:buNone/>
            </a:pPr>
            <a:r>
              <a:rPr lang="en-GB" sz="2200"/>
              <a:t>Tracey Baxter, Principal Lead Product &amp; Delivery, NHS Education for Scotland (NES) Digital​</a:t>
            </a:r>
            <a:br>
              <a:rPr lang="en-GB" sz="2200"/>
            </a:br>
            <a:r>
              <a:rPr lang="en-GB" sz="2200"/>
              <a:t>​Angela Gregg, Senior Product Manager, NHS Education for Scotland (NES) Digital​</a:t>
            </a:r>
            <a:br>
              <a:rPr lang="en-GB" b="1"/>
            </a:br>
            <a:endParaRPr b="1" i="1"/>
          </a:p>
        </p:txBody>
      </p:sp>
      <p:sp>
        <p:nvSpPr>
          <p:cNvPr id="717" name="Google Shape;717;gdc7b217093_0_0"/>
          <p:cNvSpPr txBox="1"/>
          <p:nvPr/>
        </p:nvSpPr>
        <p:spPr>
          <a:xfrm>
            <a:off x="691800" y="4276250"/>
            <a:ext cx="98073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721"/>
        <p:cNvGrpSpPr/>
        <p:nvPr/>
      </p:nvGrpSpPr>
      <p:grpSpPr>
        <a:xfrm>
          <a:off x="0" y="0"/>
          <a:ext cx="0" cy="0"/>
          <a:chOff x="0" y="0"/>
          <a:chExt cx="0" cy="0"/>
        </a:xfrm>
      </p:grpSpPr>
      <p:pic>
        <p:nvPicPr>
          <p:cNvPr id="722" name="Google Shape;722;p2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723" name="Google Shape;723;p25"/>
          <p:cNvGrpSpPr/>
          <p:nvPr/>
        </p:nvGrpSpPr>
        <p:grpSpPr>
          <a:xfrm>
            <a:off x="-58723" y="205097"/>
            <a:ext cx="9563450" cy="663758"/>
            <a:chOff x="-1826218" y="91440"/>
            <a:chExt cx="12584618" cy="663758"/>
          </a:xfrm>
        </p:grpSpPr>
        <p:cxnSp>
          <p:nvCxnSpPr>
            <p:cNvPr id="724" name="Google Shape;724;p25"/>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725" name="Google Shape;725;p25"/>
            <p:cNvSpPr txBox="1"/>
            <p:nvPr/>
          </p:nvSpPr>
          <p:spPr>
            <a:xfrm>
              <a:off x="-1826218" y="91440"/>
              <a:ext cx="10065551"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dk1"/>
                  </a:solidFill>
                  <a:latin typeface="Calibri"/>
                  <a:ea typeface="Calibri"/>
                  <a:cs typeface="Calibri"/>
                  <a:sym typeface="Calibri"/>
                </a:rPr>
                <a:t>NES Digital’s response to C-19 Pandemic</a:t>
              </a:r>
              <a:endParaRPr sz="4800" b="0" i="0" u="none" strike="noStrike" cap="none">
                <a:solidFill>
                  <a:srgbClr val="000000"/>
                </a:solidFill>
                <a:latin typeface="Calibri"/>
                <a:ea typeface="Calibri"/>
                <a:cs typeface="Calibri"/>
                <a:sym typeface="Calibri"/>
              </a:endParaRPr>
            </a:p>
          </p:txBody>
        </p:sp>
      </p:grpSp>
      <p:sp>
        <p:nvSpPr>
          <p:cNvPr id="726" name="Google Shape;726;p25"/>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pic>
        <p:nvPicPr>
          <p:cNvPr id="727" name="Google Shape;727;p25"/>
          <p:cNvPicPr preferRelativeResize="0"/>
          <p:nvPr/>
        </p:nvPicPr>
        <p:blipFill rotWithShape="1">
          <a:blip r:embed="rId4">
            <a:alphaModFix/>
          </a:blip>
          <a:srcRect/>
          <a:stretch/>
        </p:blipFill>
        <p:spPr>
          <a:xfrm>
            <a:off x="1138107" y="995909"/>
            <a:ext cx="9834694" cy="4606395"/>
          </a:xfrm>
          <a:prstGeom prst="rect">
            <a:avLst/>
          </a:prstGeom>
          <a:noFill/>
          <a:ln>
            <a:noFill/>
          </a:ln>
        </p:spPr>
      </p:pic>
      <p:pic>
        <p:nvPicPr>
          <p:cNvPr id="728" name="Google Shape;728;p25"/>
          <p:cNvPicPr preferRelativeResize="0"/>
          <p:nvPr/>
        </p:nvPicPr>
        <p:blipFill rotWithShape="1">
          <a:blip r:embed="rId5">
            <a:alphaModFix/>
          </a:blip>
          <a:srcRect/>
          <a:stretch/>
        </p:blipFill>
        <p:spPr>
          <a:xfrm>
            <a:off x="262680" y="5989145"/>
            <a:ext cx="2228850" cy="647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733"/>
        <p:cNvGrpSpPr/>
        <p:nvPr/>
      </p:nvGrpSpPr>
      <p:grpSpPr>
        <a:xfrm>
          <a:off x="0" y="0"/>
          <a:ext cx="0" cy="0"/>
          <a:chOff x="0" y="0"/>
          <a:chExt cx="0" cy="0"/>
        </a:xfrm>
      </p:grpSpPr>
      <p:pic>
        <p:nvPicPr>
          <p:cNvPr id="734" name="Google Shape;734;p2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735" name="Google Shape;735;p26"/>
          <p:cNvGrpSpPr/>
          <p:nvPr/>
        </p:nvGrpSpPr>
        <p:grpSpPr>
          <a:xfrm>
            <a:off x="79118" y="205097"/>
            <a:ext cx="9425609" cy="663758"/>
            <a:chOff x="-1644832" y="91440"/>
            <a:chExt cx="12403232" cy="663758"/>
          </a:xfrm>
        </p:grpSpPr>
        <p:cxnSp>
          <p:nvCxnSpPr>
            <p:cNvPr id="736" name="Google Shape;736;p26"/>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737" name="Google Shape;737;p26"/>
            <p:cNvSpPr txBox="1"/>
            <p:nvPr/>
          </p:nvSpPr>
          <p:spPr>
            <a:xfrm>
              <a:off x="-1644832" y="91440"/>
              <a:ext cx="11706586"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dk1"/>
                  </a:solidFill>
                  <a:latin typeface="Calibri"/>
                  <a:ea typeface="Calibri"/>
                  <a:cs typeface="Calibri"/>
                  <a:sym typeface="Calibri"/>
                </a:rPr>
                <a:t>Response to COVID-19 Pandemic in care homes</a:t>
              </a:r>
              <a:endParaRPr sz="4400" b="1" i="0" u="none" strike="noStrike" cap="none">
                <a:solidFill>
                  <a:srgbClr val="000000"/>
                </a:solidFill>
                <a:latin typeface="Calibri"/>
                <a:ea typeface="Calibri"/>
                <a:cs typeface="Calibri"/>
                <a:sym typeface="Calibri"/>
              </a:endParaRPr>
            </a:p>
          </p:txBody>
        </p:sp>
      </p:grpSp>
      <p:sp>
        <p:nvSpPr>
          <p:cNvPr id="738" name="Google Shape;738;p26"/>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sp>
        <p:nvSpPr>
          <p:cNvPr id="739" name="Google Shape;739;p26"/>
          <p:cNvSpPr/>
          <p:nvPr/>
        </p:nvSpPr>
        <p:spPr>
          <a:xfrm>
            <a:off x="1057013" y="2122415"/>
            <a:ext cx="516017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Calibri"/>
              <a:ea typeface="Calibri"/>
              <a:cs typeface="Calibri"/>
              <a:sym typeface="Calibri"/>
            </a:endParaRPr>
          </a:p>
        </p:txBody>
      </p:sp>
      <p:sp>
        <p:nvSpPr>
          <p:cNvPr id="740" name="Google Shape;740;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GB"/>
              <a:t> Care homes most impacted by pandemic​</a:t>
            </a:r>
            <a:endParaRPr/>
          </a:p>
          <a:p>
            <a:pPr marL="228600" lvl="0" indent="-228600" algn="l" rtl="0">
              <a:lnSpc>
                <a:spcPct val="90000"/>
              </a:lnSpc>
              <a:spcBef>
                <a:spcPts val="1000"/>
              </a:spcBef>
              <a:spcAft>
                <a:spcPts val="0"/>
              </a:spcAft>
              <a:buClr>
                <a:schemeClr val="dk1"/>
              </a:buClr>
              <a:buSzPts val="2800"/>
              <a:buChar char="•"/>
            </a:pPr>
            <a:r>
              <a:rPr lang="en-GB"/>
              <a:t>&gt;40% of all COVID -19 related deaths in care home​</a:t>
            </a:r>
            <a:endParaRPr/>
          </a:p>
          <a:p>
            <a:pPr marL="228600" lvl="0" indent="-228600" algn="l" rtl="0">
              <a:lnSpc>
                <a:spcPct val="90000"/>
              </a:lnSpc>
              <a:spcBef>
                <a:spcPts val="1000"/>
              </a:spcBef>
              <a:spcAft>
                <a:spcPts val="0"/>
              </a:spcAft>
              <a:buClr>
                <a:schemeClr val="dk1"/>
              </a:buClr>
              <a:buSzPts val="2800"/>
              <a:buChar char="•"/>
            </a:pPr>
            <a:r>
              <a:rPr lang="en-GB"/>
              <a:t>↑ Risk factors for Resident​</a:t>
            </a:r>
            <a:endParaRPr/>
          </a:p>
          <a:p>
            <a:pPr marL="228600" lvl="0" indent="-228600" algn="l" rtl="0">
              <a:lnSpc>
                <a:spcPct val="90000"/>
              </a:lnSpc>
              <a:spcBef>
                <a:spcPts val="1000"/>
              </a:spcBef>
              <a:spcAft>
                <a:spcPts val="0"/>
              </a:spcAft>
              <a:buClr>
                <a:schemeClr val="dk1"/>
              </a:buClr>
              <a:buSzPts val="2800"/>
              <a:buChar char="•"/>
            </a:pPr>
            <a:r>
              <a:rPr lang="en-GB"/>
              <a:t>↑Risk of atypical presentation ​</a:t>
            </a:r>
            <a:endParaRPr/>
          </a:p>
          <a:p>
            <a:pPr marL="228600" lvl="0" indent="-228600" algn="l" rtl="0">
              <a:lnSpc>
                <a:spcPct val="90000"/>
              </a:lnSpc>
              <a:spcBef>
                <a:spcPts val="1000"/>
              </a:spcBef>
              <a:spcAft>
                <a:spcPts val="0"/>
              </a:spcAft>
              <a:buClr>
                <a:schemeClr val="dk1"/>
              </a:buClr>
              <a:buSzPts val="2800"/>
              <a:buChar char="•"/>
            </a:pPr>
            <a:r>
              <a:rPr lang="en-GB"/>
              <a:t>↑Demands to provide data to multiple sources</a:t>
            </a:r>
            <a:endParaRPr/>
          </a:p>
          <a:p>
            <a:pPr marL="228600" lvl="0" indent="-64135" algn="l" rtl="0">
              <a:lnSpc>
                <a:spcPct val="90000"/>
              </a:lnSpc>
              <a:spcBef>
                <a:spcPts val="1000"/>
              </a:spcBef>
              <a:spcAft>
                <a:spcPts val="0"/>
              </a:spcAft>
              <a:buClr>
                <a:schemeClr val="dk1"/>
              </a:buClr>
              <a:buSzPts val="2800"/>
              <a:buNone/>
            </a:pPr>
            <a:endParaRPr/>
          </a:p>
        </p:txBody>
      </p:sp>
      <p:sp>
        <p:nvSpPr>
          <p:cNvPr id="741" name="Google Shape;741;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en-GB"/>
              <a:t>Tool designed with the sector for the sector​</a:t>
            </a:r>
            <a:endParaRPr/>
          </a:p>
          <a:p>
            <a:pPr marL="228600" lvl="0" indent="-228600" algn="l" rtl="0">
              <a:lnSpc>
                <a:spcPct val="90000"/>
              </a:lnSpc>
              <a:spcBef>
                <a:spcPts val="1000"/>
              </a:spcBef>
              <a:spcAft>
                <a:spcPts val="0"/>
              </a:spcAft>
              <a:buClr>
                <a:schemeClr val="dk1"/>
              </a:buClr>
              <a:buSzPct val="100000"/>
              <a:buChar char="•"/>
            </a:pPr>
            <a:r>
              <a:rPr lang="en-GB"/>
              <a:t>Safety huddle – methodology used to help collate data​</a:t>
            </a:r>
            <a:endParaRPr/>
          </a:p>
          <a:p>
            <a:pPr marL="228600" lvl="0" indent="-228600" algn="l" rtl="0">
              <a:lnSpc>
                <a:spcPct val="90000"/>
              </a:lnSpc>
              <a:spcBef>
                <a:spcPts val="1000"/>
              </a:spcBef>
              <a:spcAft>
                <a:spcPts val="0"/>
              </a:spcAft>
              <a:buClr>
                <a:schemeClr val="dk1"/>
              </a:buClr>
              <a:buSzPct val="100000"/>
              <a:buChar char="•"/>
            </a:pPr>
            <a:r>
              <a:rPr lang="en-GB"/>
              <a:t>One data capture for multiple purposes​</a:t>
            </a:r>
            <a:endParaRPr/>
          </a:p>
          <a:p>
            <a:pPr marL="228600" lvl="0" indent="-228600" algn="l" rtl="0">
              <a:lnSpc>
                <a:spcPct val="90000"/>
              </a:lnSpc>
              <a:spcBef>
                <a:spcPts val="1000"/>
              </a:spcBef>
              <a:spcAft>
                <a:spcPts val="0"/>
              </a:spcAft>
              <a:buClr>
                <a:schemeClr val="dk1"/>
              </a:buClr>
              <a:buSzPct val="100000"/>
              <a:buChar char="•"/>
            </a:pPr>
            <a:r>
              <a:rPr lang="en-GB"/>
              <a:t>Focus on outbreak management and contributory factors​</a:t>
            </a:r>
            <a:endParaRPr/>
          </a:p>
          <a:p>
            <a:pPr marL="228600" lvl="0" indent="-228600" algn="l" rtl="0">
              <a:lnSpc>
                <a:spcPct val="90000"/>
              </a:lnSpc>
              <a:spcBef>
                <a:spcPts val="1000"/>
              </a:spcBef>
              <a:spcAft>
                <a:spcPts val="0"/>
              </a:spcAft>
              <a:buClr>
                <a:schemeClr val="dk1"/>
              </a:buClr>
              <a:buSzPct val="100000"/>
              <a:buChar char="•"/>
            </a:pPr>
            <a:r>
              <a:rPr lang="en-GB"/>
              <a:t>Data repository/escalation situational awareness tool​</a:t>
            </a:r>
            <a:endParaRPr/>
          </a:p>
          <a:p>
            <a:pPr marL="228600" lvl="0" indent="-228600" algn="l" rtl="0">
              <a:lnSpc>
                <a:spcPct val="90000"/>
              </a:lnSpc>
              <a:spcBef>
                <a:spcPts val="1000"/>
              </a:spcBef>
              <a:spcAft>
                <a:spcPts val="0"/>
              </a:spcAft>
              <a:buClr>
                <a:schemeClr val="dk1"/>
              </a:buClr>
              <a:buSzPct val="100000"/>
              <a:buChar char="•"/>
            </a:pPr>
            <a:r>
              <a:rPr lang="en-GB"/>
              <a:t>Future proofed and easy data entry </a:t>
            </a:r>
            <a:endParaRPr/>
          </a:p>
          <a:p>
            <a:pPr marL="228600" lvl="0" indent="-64135" algn="l" rtl="0">
              <a:lnSpc>
                <a:spcPct val="90000"/>
              </a:lnSpc>
              <a:spcBef>
                <a:spcPts val="1000"/>
              </a:spcBef>
              <a:spcAft>
                <a:spcPts val="0"/>
              </a:spcAft>
              <a:buClr>
                <a:schemeClr val="dk1"/>
              </a:buClr>
              <a:buSzPct val="100000"/>
              <a:buNone/>
            </a:pPr>
            <a:endParaRPr/>
          </a:p>
        </p:txBody>
      </p:sp>
      <p:sp>
        <p:nvSpPr>
          <p:cNvPr id="742" name="Google Shape;742;p26"/>
          <p:cNvSpPr/>
          <p:nvPr/>
        </p:nvSpPr>
        <p:spPr>
          <a:xfrm>
            <a:off x="930479" y="1344336"/>
            <a:ext cx="250395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000000"/>
                </a:solidFill>
                <a:latin typeface="Calibri"/>
                <a:ea typeface="Calibri"/>
                <a:cs typeface="Calibri"/>
                <a:sym typeface="Calibri"/>
              </a:rPr>
              <a:t>Drivers for change</a:t>
            </a:r>
            <a:endParaRPr sz="2400" b="0" i="0" u="none" strike="noStrike" cap="none">
              <a:solidFill>
                <a:schemeClr val="dk1"/>
              </a:solidFill>
              <a:latin typeface="Calibri"/>
              <a:ea typeface="Calibri"/>
              <a:cs typeface="Calibri"/>
              <a:sym typeface="Calibri"/>
            </a:endParaRPr>
          </a:p>
        </p:txBody>
      </p:sp>
      <p:sp>
        <p:nvSpPr>
          <p:cNvPr id="743" name="Google Shape;743;p26"/>
          <p:cNvSpPr/>
          <p:nvPr/>
        </p:nvSpPr>
        <p:spPr>
          <a:xfrm>
            <a:off x="6217187" y="1263482"/>
            <a:ext cx="207915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000000"/>
                </a:solidFill>
                <a:latin typeface="Calibri"/>
                <a:ea typeface="Calibri"/>
                <a:cs typeface="Calibri"/>
                <a:sym typeface="Calibri"/>
              </a:rPr>
              <a:t>Core Principles</a:t>
            </a:r>
            <a:endParaRPr sz="2400" b="0" i="0" u="none" strike="noStrike" cap="non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748"/>
        <p:cNvGrpSpPr/>
        <p:nvPr/>
      </p:nvGrpSpPr>
      <p:grpSpPr>
        <a:xfrm>
          <a:off x="0" y="0"/>
          <a:ext cx="0" cy="0"/>
          <a:chOff x="0" y="0"/>
          <a:chExt cx="0" cy="0"/>
        </a:xfrm>
      </p:grpSpPr>
      <p:pic>
        <p:nvPicPr>
          <p:cNvPr id="749" name="Google Shape;749;p2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750" name="Google Shape;750;p27"/>
          <p:cNvGrpSpPr/>
          <p:nvPr/>
        </p:nvGrpSpPr>
        <p:grpSpPr>
          <a:xfrm>
            <a:off x="0" y="208858"/>
            <a:ext cx="9504727" cy="663758"/>
            <a:chOff x="-1748944" y="95201"/>
            <a:chExt cx="12507344" cy="663758"/>
          </a:xfrm>
        </p:grpSpPr>
        <p:cxnSp>
          <p:nvCxnSpPr>
            <p:cNvPr id="751" name="Google Shape;751;p27"/>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752" name="Google Shape;752;p27"/>
            <p:cNvSpPr txBox="1"/>
            <p:nvPr/>
          </p:nvSpPr>
          <p:spPr>
            <a:xfrm>
              <a:off x="-1748944" y="95201"/>
              <a:ext cx="9143999"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2800"/>
                <a:buFont typeface="Calibri"/>
                <a:buNone/>
              </a:pPr>
              <a:r>
                <a:rPr lang="en-GB" sz="2800" b="1" i="0" u="none" strike="noStrike" cap="none">
                  <a:solidFill>
                    <a:srgbClr val="000000"/>
                  </a:solidFill>
                  <a:latin typeface="Calibri"/>
                  <a:ea typeface="Calibri"/>
                  <a:cs typeface="Calibri"/>
                  <a:sym typeface="Calibri"/>
                </a:rPr>
                <a:t>What is a safety huddle?</a:t>
              </a:r>
              <a:endParaRPr sz="1400" b="0" i="0" u="none" strike="noStrike" cap="none">
                <a:solidFill>
                  <a:srgbClr val="000000"/>
                </a:solidFill>
                <a:latin typeface="Arial"/>
                <a:ea typeface="Arial"/>
                <a:cs typeface="Arial"/>
                <a:sym typeface="Arial"/>
              </a:endParaRPr>
            </a:p>
          </p:txBody>
        </p:sp>
      </p:grpSp>
      <p:sp>
        <p:nvSpPr>
          <p:cNvPr id="753" name="Google Shape;753;p27"/>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sp>
        <p:nvSpPr>
          <p:cNvPr id="754" name="Google Shape;754;p27"/>
          <p:cNvSpPr/>
          <p:nvPr/>
        </p:nvSpPr>
        <p:spPr>
          <a:xfrm>
            <a:off x="292578" y="1010805"/>
            <a:ext cx="11203456" cy="48363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They are short multidisciplinary / team meeting held at a predictable time and place daily.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br>
              <a:rPr lang="en-GB" sz="2400" b="0" i="0" u="none" strike="noStrike" cap="none">
                <a:solidFill>
                  <a:srgbClr val="000000"/>
                </a:solidFill>
                <a:latin typeface="Calibri"/>
                <a:ea typeface="Calibri"/>
                <a:cs typeface="Calibri"/>
                <a:sym typeface="Calibri"/>
              </a:rPr>
            </a:br>
            <a:r>
              <a:rPr lang="en-GB" sz="2400" b="0" i="0" u="none" strike="noStrike" cap="none">
                <a:solidFill>
                  <a:srgbClr val="000000"/>
                </a:solidFill>
                <a:latin typeface="Calibri"/>
                <a:ea typeface="Calibri"/>
                <a:cs typeface="Calibri"/>
                <a:sym typeface="Calibri"/>
              </a:rPr>
              <a:t>​Effective safety huddles can: ​</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 Enhance team work through communication and co-operative  problem solving​.</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 Support a shared understanding of the focus and priorities of the day​.</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 Support situational awareness and safety concerns​.</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 Supports prioritisation of care with a focus on safety​.</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 Enables early escalation and intervention.  Captures mitigation actions.​</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 Enable trend monitoring and support improvements in care.</a:t>
            </a:r>
            <a:endParaRPr sz="2400" b="0" i="0" u="none" strike="noStrike" cap="none">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759"/>
        <p:cNvGrpSpPr/>
        <p:nvPr/>
      </p:nvGrpSpPr>
      <p:grpSpPr>
        <a:xfrm>
          <a:off x="0" y="0"/>
          <a:ext cx="0" cy="0"/>
          <a:chOff x="0" y="0"/>
          <a:chExt cx="0" cy="0"/>
        </a:xfrm>
      </p:grpSpPr>
      <p:pic>
        <p:nvPicPr>
          <p:cNvPr id="760" name="Google Shape;760;p2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761" name="Google Shape;761;p28"/>
          <p:cNvGrpSpPr/>
          <p:nvPr/>
        </p:nvGrpSpPr>
        <p:grpSpPr>
          <a:xfrm>
            <a:off x="-304413" y="205097"/>
            <a:ext cx="9809140" cy="663758"/>
            <a:chOff x="-2149523" y="91440"/>
            <a:chExt cx="12907923" cy="663758"/>
          </a:xfrm>
        </p:grpSpPr>
        <p:cxnSp>
          <p:nvCxnSpPr>
            <p:cNvPr id="762" name="Google Shape;762;p28"/>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763" name="Google Shape;763;p28"/>
            <p:cNvSpPr txBox="1"/>
            <p:nvPr/>
          </p:nvSpPr>
          <p:spPr>
            <a:xfrm>
              <a:off x="-2149523" y="91440"/>
              <a:ext cx="9143999"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chemeClr val="dk1"/>
                  </a:solidFill>
                  <a:latin typeface="Calibri"/>
                  <a:ea typeface="Calibri"/>
                  <a:cs typeface="Calibri"/>
                  <a:sym typeface="Calibri"/>
                </a:rPr>
                <a:t>Background to the NES Digital technology</a:t>
              </a:r>
              <a:endParaRPr sz="4800" b="0" i="0" u="none" strike="noStrike" cap="none">
                <a:solidFill>
                  <a:srgbClr val="000000"/>
                </a:solidFill>
                <a:latin typeface="Calibri"/>
                <a:ea typeface="Calibri"/>
                <a:cs typeface="Calibri"/>
                <a:sym typeface="Calibri"/>
              </a:endParaRPr>
            </a:p>
          </p:txBody>
        </p:sp>
      </p:grpSp>
      <p:sp>
        <p:nvSpPr>
          <p:cNvPr id="764" name="Google Shape;764;p28"/>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sp>
        <p:nvSpPr>
          <p:cNvPr id="765" name="Google Shape;765;p28"/>
          <p:cNvSpPr/>
          <p:nvPr/>
        </p:nvSpPr>
        <p:spPr>
          <a:xfrm>
            <a:off x="488271" y="1256657"/>
            <a:ext cx="10786369" cy="44670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 Built in-house by NHS Education for Scotland (NES Digital) teams.​</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 Built on the NES Turas platform – web based, accessible anywhere, on mobile or    desktop devices.​</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 Microsoft Azure technology.</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 Users authenticate using e-mail  address.​</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 Agile development methodology – working with stakeholders / users to iterate and respond to changing needs and demands (from August to May &gt;30 deployments of code – little &amp; often).</a:t>
            </a:r>
            <a:endParaRPr sz="2400" b="0" i="0" u="none" strike="noStrike" cap="none">
              <a:solidFill>
                <a:srgbClr val="000000"/>
              </a:solidFill>
              <a:latin typeface="Calibri"/>
              <a:ea typeface="Calibri"/>
              <a:cs typeface="Calibri"/>
              <a:sym typeface="Calibri"/>
            </a:endParaRPr>
          </a:p>
        </p:txBody>
      </p:sp>
      <p:pic>
        <p:nvPicPr>
          <p:cNvPr id="766" name="Google Shape;766;p28"/>
          <p:cNvPicPr preferRelativeResize="0"/>
          <p:nvPr/>
        </p:nvPicPr>
        <p:blipFill rotWithShape="1">
          <a:blip r:embed="rId4">
            <a:alphaModFix/>
          </a:blip>
          <a:srcRect/>
          <a:stretch/>
        </p:blipFill>
        <p:spPr>
          <a:xfrm>
            <a:off x="444373" y="5826133"/>
            <a:ext cx="2228850" cy="6477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770"/>
        <p:cNvGrpSpPr/>
        <p:nvPr/>
      </p:nvGrpSpPr>
      <p:grpSpPr>
        <a:xfrm>
          <a:off x="0" y="0"/>
          <a:ext cx="0" cy="0"/>
          <a:chOff x="0" y="0"/>
          <a:chExt cx="0" cy="0"/>
        </a:xfrm>
      </p:grpSpPr>
      <p:pic>
        <p:nvPicPr>
          <p:cNvPr id="771" name="Google Shape;771;p2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772" name="Google Shape;772;p29"/>
          <p:cNvGrpSpPr/>
          <p:nvPr/>
        </p:nvGrpSpPr>
        <p:grpSpPr>
          <a:xfrm>
            <a:off x="-84943" y="205097"/>
            <a:ext cx="9589670" cy="663758"/>
            <a:chOff x="-1860721" y="91440"/>
            <a:chExt cx="12619121" cy="663758"/>
          </a:xfrm>
        </p:grpSpPr>
        <p:cxnSp>
          <p:nvCxnSpPr>
            <p:cNvPr id="773" name="Google Shape;773;p29"/>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774" name="Google Shape;774;p29"/>
            <p:cNvSpPr txBox="1"/>
            <p:nvPr/>
          </p:nvSpPr>
          <p:spPr>
            <a:xfrm>
              <a:off x="-1860721" y="91440"/>
              <a:ext cx="9143999"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dk1"/>
                  </a:solidFill>
                  <a:latin typeface="Calibri"/>
                  <a:ea typeface="Calibri"/>
                  <a:cs typeface="Calibri"/>
                  <a:sym typeface="Calibri"/>
                </a:rPr>
                <a:t>Design &amp; Delivery Principles</a:t>
              </a:r>
              <a:endParaRPr sz="4800" b="0" i="0" u="none" strike="noStrike" cap="none">
                <a:solidFill>
                  <a:srgbClr val="000000"/>
                </a:solidFill>
                <a:latin typeface="Calibri"/>
                <a:ea typeface="Calibri"/>
                <a:cs typeface="Calibri"/>
                <a:sym typeface="Calibri"/>
              </a:endParaRPr>
            </a:p>
          </p:txBody>
        </p:sp>
      </p:grpSp>
      <p:sp>
        <p:nvSpPr>
          <p:cNvPr id="775" name="Google Shape;775;p29"/>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sp>
        <p:nvSpPr>
          <p:cNvPr id="776" name="Google Shape;776;p29"/>
          <p:cNvSpPr/>
          <p:nvPr/>
        </p:nvSpPr>
        <p:spPr>
          <a:xfrm>
            <a:off x="584462" y="1178352"/>
            <a:ext cx="10118336" cy="52629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000000"/>
                </a:solidFill>
                <a:latin typeface="Calibri"/>
                <a:ea typeface="Calibri"/>
                <a:cs typeface="Calibri"/>
                <a:sym typeface="Calibri"/>
              </a:rPr>
              <a:t>AIM</a:t>
            </a:r>
            <a:r>
              <a:rPr lang="en-GB" sz="2400" b="0" i="0" u="none" strike="noStrike" cap="none">
                <a:solidFill>
                  <a:srgbClr val="000000"/>
                </a:solidFill>
                <a:latin typeface="Calibri"/>
                <a:ea typeface="Calibri"/>
                <a:cs typeface="Calibri"/>
                <a:sym typeface="Calibri"/>
              </a:rPr>
              <a:t>: Support care homes to identify factors that may impact on the health, safety and wellbeing of residents by providing one place to capture information on activity and staffing requirements within the care home local context, and to identify any associated risks.​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Future proof​</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Deliver small and often​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Less is more!​</a:t>
            </a:r>
            <a:br>
              <a:rPr lang="en-GB" sz="2400" b="0" i="0" u="none" strike="noStrike" cap="none">
                <a:solidFill>
                  <a:srgbClr val="000000"/>
                </a:solidFill>
                <a:latin typeface="Calibri"/>
                <a:ea typeface="Calibri"/>
                <a:cs typeface="Calibri"/>
                <a:sym typeface="Calibri"/>
              </a:rPr>
            </a:br>
            <a:r>
              <a:rPr lang="en-GB" sz="24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Involve the users in shaping the product​</a:t>
            </a:r>
            <a:br>
              <a:rPr lang="en-GB" sz="2400" b="0" i="0" u="none" strike="noStrike" cap="none">
                <a:solidFill>
                  <a:srgbClr val="000000"/>
                </a:solidFill>
                <a:latin typeface="Calibri"/>
                <a:ea typeface="Calibri"/>
                <a:cs typeface="Calibri"/>
                <a:sym typeface="Calibri"/>
              </a:rPr>
            </a:br>
            <a:r>
              <a:rPr lang="en-GB" sz="24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Char char="•"/>
            </a:pPr>
            <a:r>
              <a:rPr lang="en-GB" sz="2400" b="0" i="0" u="none" strike="noStrike" cap="none">
                <a:solidFill>
                  <a:srgbClr val="000000"/>
                </a:solidFill>
                <a:latin typeface="Calibri"/>
                <a:ea typeface="Calibri"/>
                <a:cs typeface="Calibri"/>
                <a:sym typeface="Calibri"/>
              </a:rPr>
              <a:t>Continuous feedback and improvement</a:t>
            </a:r>
            <a:endParaRPr sz="2400" b="0" i="0" u="none" strike="noStrike" cap="none">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780"/>
        <p:cNvGrpSpPr/>
        <p:nvPr/>
      </p:nvGrpSpPr>
      <p:grpSpPr>
        <a:xfrm>
          <a:off x="0" y="0"/>
          <a:ext cx="0" cy="0"/>
          <a:chOff x="0" y="0"/>
          <a:chExt cx="0" cy="0"/>
        </a:xfrm>
      </p:grpSpPr>
      <p:pic>
        <p:nvPicPr>
          <p:cNvPr id="781" name="Google Shape;781;p3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sp>
        <p:nvSpPr>
          <p:cNvPr id="782" name="Google Shape;782;p30"/>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pic>
        <p:nvPicPr>
          <p:cNvPr id="783" name="Google Shape;783;p30"/>
          <p:cNvPicPr preferRelativeResize="0"/>
          <p:nvPr/>
        </p:nvPicPr>
        <p:blipFill rotWithShape="1">
          <a:blip r:embed="rId4">
            <a:alphaModFix/>
          </a:blip>
          <a:srcRect/>
          <a:stretch/>
        </p:blipFill>
        <p:spPr>
          <a:xfrm>
            <a:off x="504458" y="972627"/>
            <a:ext cx="10198340" cy="54864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787"/>
        <p:cNvGrpSpPr/>
        <p:nvPr/>
      </p:nvGrpSpPr>
      <p:grpSpPr>
        <a:xfrm>
          <a:off x="0" y="0"/>
          <a:ext cx="0" cy="0"/>
          <a:chOff x="0" y="0"/>
          <a:chExt cx="0" cy="0"/>
        </a:xfrm>
      </p:grpSpPr>
      <p:pic>
        <p:nvPicPr>
          <p:cNvPr id="788" name="Google Shape;788;p3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789" name="Google Shape;789;p31"/>
          <p:cNvGrpSpPr/>
          <p:nvPr/>
        </p:nvGrpSpPr>
        <p:grpSpPr>
          <a:xfrm>
            <a:off x="0" y="205097"/>
            <a:ext cx="9504727" cy="663758"/>
            <a:chOff x="-1748944" y="91440"/>
            <a:chExt cx="12507344" cy="663758"/>
          </a:xfrm>
        </p:grpSpPr>
        <p:cxnSp>
          <p:nvCxnSpPr>
            <p:cNvPr id="790" name="Google Shape;790;p31"/>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791" name="Google Shape;791;p31"/>
            <p:cNvSpPr txBox="1"/>
            <p:nvPr/>
          </p:nvSpPr>
          <p:spPr>
            <a:xfrm>
              <a:off x="-1748944" y="91440"/>
              <a:ext cx="9144000"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2800"/>
                <a:buFont typeface="Calibri"/>
                <a:buNone/>
              </a:pPr>
              <a:r>
                <a:rPr lang="en-GB" sz="2800" b="1" i="0" u="none" strike="noStrike" cap="none">
                  <a:solidFill>
                    <a:srgbClr val="000000"/>
                  </a:solidFill>
                  <a:latin typeface="Calibri"/>
                  <a:ea typeface="Calibri"/>
                  <a:cs typeface="Calibri"/>
                  <a:sym typeface="Calibri"/>
                </a:rPr>
                <a:t>Care Home Manager View</a:t>
              </a:r>
              <a:endParaRPr sz="1400" b="0" i="0" u="none" strike="noStrike" cap="none">
                <a:solidFill>
                  <a:srgbClr val="000000"/>
                </a:solidFill>
                <a:latin typeface="Arial"/>
                <a:ea typeface="Arial"/>
                <a:cs typeface="Arial"/>
                <a:sym typeface="Arial"/>
              </a:endParaRPr>
            </a:p>
          </p:txBody>
        </p:sp>
      </p:grpSp>
      <p:sp>
        <p:nvSpPr>
          <p:cNvPr id="792" name="Google Shape;792;p31"/>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pic>
        <p:nvPicPr>
          <p:cNvPr id="793" name="Google Shape;793;p31"/>
          <p:cNvPicPr preferRelativeResize="0"/>
          <p:nvPr/>
        </p:nvPicPr>
        <p:blipFill rotWithShape="1">
          <a:blip r:embed="rId4">
            <a:alphaModFix/>
          </a:blip>
          <a:srcRect/>
          <a:stretch/>
        </p:blipFill>
        <p:spPr>
          <a:xfrm>
            <a:off x="1135754" y="1026108"/>
            <a:ext cx="9356279" cy="5195583"/>
          </a:xfrm>
          <a:prstGeom prst="rect">
            <a:avLst/>
          </a:prstGeom>
          <a:noFill/>
          <a:ln>
            <a:noFill/>
          </a:ln>
        </p:spPr>
      </p:pic>
      <p:sp>
        <p:nvSpPr>
          <p:cNvPr id="794" name="Google Shape;794;p31"/>
          <p:cNvSpPr/>
          <p:nvPr/>
        </p:nvSpPr>
        <p:spPr>
          <a:xfrm>
            <a:off x="5542961" y="3110844"/>
            <a:ext cx="8201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Calibri"/>
              <a:ea typeface="Calibri"/>
              <a:cs typeface="Calibri"/>
              <a:sym typeface="Calibri"/>
            </a:endParaRPr>
          </a:p>
        </p:txBody>
      </p:sp>
      <p:sp>
        <p:nvSpPr>
          <p:cNvPr id="795" name="Google Shape;795;p31"/>
          <p:cNvSpPr/>
          <p:nvPr/>
        </p:nvSpPr>
        <p:spPr>
          <a:xfrm flipH="1">
            <a:off x="5154679" y="2894029"/>
            <a:ext cx="82013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Calibri"/>
              <a:ea typeface="Calibri"/>
              <a:cs typeface="Calibri"/>
              <a:sym typeface="Calibri"/>
            </a:endParaRPr>
          </a:p>
        </p:txBody>
      </p:sp>
      <p:sp>
        <p:nvSpPr>
          <p:cNvPr id="796" name="Google Shape;796;p31"/>
          <p:cNvSpPr/>
          <p:nvPr/>
        </p:nvSpPr>
        <p:spPr>
          <a:xfrm>
            <a:off x="5974813" y="3244334"/>
            <a:ext cx="24237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Calibri"/>
              <a:ea typeface="Calibri"/>
              <a:cs typeface="Calibri"/>
              <a:sym typeface="Calibri"/>
            </a:endParaRPr>
          </a:p>
        </p:txBody>
      </p:sp>
      <p:sp>
        <p:nvSpPr>
          <p:cNvPr id="797" name="Google Shape;797;p31"/>
          <p:cNvSpPr/>
          <p:nvPr/>
        </p:nvSpPr>
        <p:spPr>
          <a:xfrm>
            <a:off x="1357460" y="1500017"/>
            <a:ext cx="1376314" cy="573880"/>
          </a:xfrm>
          <a:prstGeom prst="wedgeRectCallout">
            <a:avLst>
              <a:gd name="adj1" fmla="val -20833"/>
              <a:gd name="adj2" fmla="val 62500"/>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rgbClr val="FF0000"/>
                </a:solidFill>
                <a:latin typeface="Calibri"/>
                <a:ea typeface="Calibri"/>
                <a:cs typeface="Calibri"/>
                <a:sym typeface="Calibri"/>
              </a:rPr>
              <a:t>This is test data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801"/>
        <p:cNvGrpSpPr/>
        <p:nvPr/>
      </p:nvGrpSpPr>
      <p:grpSpPr>
        <a:xfrm>
          <a:off x="0" y="0"/>
          <a:ext cx="0" cy="0"/>
          <a:chOff x="0" y="0"/>
          <a:chExt cx="0" cy="0"/>
        </a:xfrm>
      </p:grpSpPr>
      <p:pic>
        <p:nvPicPr>
          <p:cNvPr id="802" name="Google Shape;802;p3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803" name="Google Shape;803;p32"/>
          <p:cNvGrpSpPr/>
          <p:nvPr/>
        </p:nvGrpSpPr>
        <p:grpSpPr>
          <a:xfrm>
            <a:off x="-94369" y="97113"/>
            <a:ext cx="9599096" cy="663758"/>
            <a:chOff x="-1873125" y="-16544"/>
            <a:chExt cx="12631525" cy="663758"/>
          </a:xfrm>
        </p:grpSpPr>
        <p:cxnSp>
          <p:nvCxnSpPr>
            <p:cNvPr id="804" name="Google Shape;804;p32"/>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805" name="Google Shape;805;p32"/>
            <p:cNvSpPr txBox="1"/>
            <p:nvPr/>
          </p:nvSpPr>
          <p:spPr>
            <a:xfrm>
              <a:off x="-1873125" y="-16544"/>
              <a:ext cx="9143999"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600"/>
                <a:buFont typeface="Arial"/>
                <a:buNone/>
              </a:pPr>
              <a:r>
                <a:rPr lang="en-GB" sz="3600" b="1" i="0" u="none" strike="noStrike" cap="none">
                  <a:solidFill>
                    <a:srgbClr val="000000"/>
                  </a:solidFill>
                  <a:latin typeface="Calibri"/>
                  <a:ea typeface="Calibri"/>
                  <a:cs typeface="Calibri"/>
                  <a:sym typeface="Calibri"/>
                </a:rPr>
                <a:t>Care Home Manager View</a:t>
              </a:r>
              <a:endParaRPr sz="1400" b="0" i="0" u="none" strike="noStrike" cap="none">
                <a:solidFill>
                  <a:srgbClr val="000000"/>
                </a:solidFill>
                <a:latin typeface="Arial"/>
                <a:ea typeface="Arial"/>
                <a:cs typeface="Arial"/>
                <a:sym typeface="Arial"/>
              </a:endParaRPr>
            </a:p>
          </p:txBody>
        </p:sp>
      </p:grpSp>
      <p:sp>
        <p:nvSpPr>
          <p:cNvPr id="806" name="Google Shape;806;p32"/>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pic>
        <p:nvPicPr>
          <p:cNvPr id="807" name="Google Shape;807;p32"/>
          <p:cNvPicPr preferRelativeResize="0"/>
          <p:nvPr/>
        </p:nvPicPr>
        <p:blipFill rotWithShape="1">
          <a:blip r:embed="rId4">
            <a:alphaModFix/>
          </a:blip>
          <a:srcRect/>
          <a:stretch/>
        </p:blipFill>
        <p:spPr>
          <a:xfrm>
            <a:off x="1715678" y="1256657"/>
            <a:ext cx="8323868" cy="423115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811"/>
        <p:cNvGrpSpPr/>
        <p:nvPr/>
      </p:nvGrpSpPr>
      <p:grpSpPr>
        <a:xfrm>
          <a:off x="0" y="0"/>
          <a:ext cx="0" cy="0"/>
          <a:chOff x="0" y="0"/>
          <a:chExt cx="0" cy="0"/>
        </a:xfrm>
      </p:grpSpPr>
      <p:pic>
        <p:nvPicPr>
          <p:cNvPr id="812" name="Google Shape;812;p3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813" name="Google Shape;813;p33"/>
          <p:cNvGrpSpPr/>
          <p:nvPr/>
        </p:nvGrpSpPr>
        <p:grpSpPr>
          <a:xfrm>
            <a:off x="148448" y="106605"/>
            <a:ext cx="9356279" cy="663758"/>
            <a:chOff x="-1553600" y="49510"/>
            <a:chExt cx="12312000" cy="663758"/>
          </a:xfrm>
        </p:grpSpPr>
        <p:cxnSp>
          <p:nvCxnSpPr>
            <p:cNvPr id="814" name="Google Shape;814;p33"/>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815" name="Google Shape;815;p33"/>
            <p:cNvSpPr txBox="1"/>
            <p:nvPr/>
          </p:nvSpPr>
          <p:spPr>
            <a:xfrm>
              <a:off x="-1553600" y="49510"/>
              <a:ext cx="9143999"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600"/>
                <a:buFont typeface="Calibri"/>
                <a:buNone/>
              </a:pPr>
              <a:r>
                <a:rPr lang="en-GB" sz="3600" b="1" i="0" u="none" strike="noStrike" cap="none">
                  <a:solidFill>
                    <a:srgbClr val="000000"/>
                  </a:solidFill>
                  <a:latin typeface="Calibri"/>
                  <a:ea typeface="Calibri"/>
                  <a:cs typeface="Calibri"/>
                  <a:sym typeface="Calibri"/>
                </a:rPr>
                <a:t>Reporting suite</a:t>
              </a:r>
              <a:endParaRPr sz="1400" b="0" i="0" u="none" strike="noStrike" cap="none">
                <a:solidFill>
                  <a:srgbClr val="000000"/>
                </a:solidFill>
                <a:latin typeface="Arial"/>
                <a:ea typeface="Arial"/>
                <a:cs typeface="Arial"/>
                <a:sym typeface="Arial"/>
              </a:endParaRPr>
            </a:p>
          </p:txBody>
        </p:sp>
      </p:grpSp>
      <p:sp>
        <p:nvSpPr>
          <p:cNvPr id="816" name="Google Shape;816;p33"/>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pic>
        <p:nvPicPr>
          <p:cNvPr id="817" name="Google Shape;817;p33"/>
          <p:cNvPicPr preferRelativeResize="0"/>
          <p:nvPr/>
        </p:nvPicPr>
        <p:blipFill rotWithShape="1">
          <a:blip r:embed="rId4">
            <a:alphaModFix/>
          </a:blip>
          <a:srcRect/>
          <a:stretch/>
        </p:blipFill>
        <p:spPr>
          <a:xfrm>
            <a:off x="1658138" y="753736"/>
            <a:ext cx="7838776" cy="610426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821"/>
        <p:cNvGrpSpPr/>
        <p:nvPr/>
      </p:nvGrpSpPr>
      <p:grpSpPr>
        <a:xfrm>
          <a:off x="0" y="0"/>
          <a:ext cx="0" cy="0"/>
          <a:chOff x="0" y="0"/>
          <a:chExt cx="0" cy="0"/>
        </a:xfrm>
      </p:grpSpPr>
      <p:pic>
        <p:nvPicPr>
          <p:cNvPr id="822" name="Google Shape;822;p3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823" name="Google Shape;823;p34"/>
          <p:cNvGrpSpPr/>
          <p:nvPr/>
        </p:nvGrpSpPr>
        <p:grpSpPr>
          <a:xfrm>
            <a:off x="85836" y="163167"/>
            <a:ext cx="9418891" cy="663758"/>
            <a:chOff x="-1635992" y="49510"/>
            <a:chExt cx="12394392" cy="663758"/>
          </a:xfrm>
        </p:grpSpPr>
        <p:cxnSp>
          <p:nvCxnSpPr>
            <p:cNvPr id="824" name="Google Shape;824;p34"/>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825" name="Google Shape;825;p34"/>
            <p:cNvSpPr txBox="1"/>
            <p:nvPr/>
          </p:nvSpPr>
          <p:spPr>
            <a:xfrm>
              <a:off x="-1635992" y="49510"/>
              <a:ext cx="9143999"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600"/>
                <a:buFont typeface="Calibri"/>
                <a:buNone/>
              </a:pPr>
              <a:r>
                <a:rPr lang="en-GB" sz="3600" b="1" i="0" u="none" strike="noStrike" cap="none">
                  <a:solidFill>
                    <a:srgbClr val="000000"/>
                  </a:solidFill>
                  <a:latin typeface="Calibri"/>
                  <a:ea typeface="Calibri"/>
                  <a:cs typeface="Calibri"/>
                  <a:sym typeface="Calibri"/>
                </a:rPr>
                <a:t>Reporting Dashboards</a:t>
              </a:r>
              <a:endParaRPr sz="3600" b="1" i="0" u="none" strike="noStrike" cap="none">
                <a:solidFill>
                  <a:srgbClr val="000000"/>
                </a:solidFill>
                <a:latin typeface="Calibri"/>
                <a:ea typeface="Calibri"/>
                <a:cs typeface="Calibri"/>
                <a:sym typeface="Calibri"/>
              </a:endParaRPr>
            </a:p>
          </p:txBody>
        </p:sp>
      </p:grpSp>
      <p:sp>
        <p:nvSpPr>
          <p:cNvPr id="826" name="Google Shape;826;p34"/>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pic>
        <p:nvPicPr>
          <p:cNvPr id="827" name="Google Shape;827;p34"/>
          <p:cNvPicPr preferRelativeResize="0"/>
          <p:nvPr/>
        </p:nvPicPr>
        <p:blipFill rotWithShape="1">
          <a:blip r:embed="rId4">
            <a:alphaModFix/>
          </a:blip>
          <a:srcRect/>
          <a:stretch/>
        </p:blipFill>
        <p:spPr>
          <a:xfrm>
            <a:off x="1558798" y="900112"/>
            <a:ext cx="8291623" cy="538898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832"/>
        <p:cNvGrpSpPr/>
        <p:nvPr/>
      </p:nvGrpSpPr>
      <p:grpSpPr>
        <a:xfrm>
          <a:off x="0" y="0"/>
          <a:ext cx="0" cy="0"/>
          <a:chOff x="0" y="0"/>
          <a:chExt cx="0" cy="0"/>
        </a:xfrm>
      </p:grpSpPr>
      <p:pic>
        <p:nvPicPr>
          <p:cNvPr id="833" name="Google Shape;833;p3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834" name="Google Shape;834;p35"/>
          <p:cNvGrpSpPr/>
          <p:nvPr/>
        </p:nvGrpSpPr>
        <p:grpSpPr>
          <a:xfrm>
            <a:off x="148448" y="205097"/>
            <a:ext cx="9356279" cy="663758"/>
            <a:chOff x="-1553600" y="91440"/>
            <a:chExt cx="12312000" cy="663758"/>
          </a:xfrm>
        </p:grpSpPr>
        <p:cxnSp>
          <p:nvCxnSpPr>
            <p:cNvPr id="835" name="Google Shape;835;p35"/>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836" name="Google Shape;836;p35"/>
            <p:cNvSpPr txBox="1"/>
            <p:nvPr/>
          </p:nvSpPr>
          <p:spPr>
            <a:xfrm>
              <a:off x="-1553600" y="91440"/>
              <a:ext cx="11998578" cy="663758"/>
            </a:xfrm>
            <a:prstGeom prst="rect">
              <a:avLst/>
            </a:prstGeom>
            <a:noFill/>
            <a:ln>
              <a:noFill/>
            </a:ln>
          </p:spPr>
          <p:txBody>
            <a:bodyPr spcFirstLastPara="1" wrap="square" lIns="91425" tIns="45700" rIns="91425" bIns="45700" anchor="ctr" anchorCtr="0">
              <a:normAutofit fontScale="47500" lnSpcReduction="20000"/>
            </a:bodyPr>
            <a:lstStyle/>
            <a:p>
              <a:pPr marL="0" marR="0" lvl="0" indent="0" algn="l" rtl="0">
                <a:lnSpc>
                  <a:spcPct val="100000"/>
                </a:lnSpc>
                <a:spcBef>
                  <a:spcPts val="0"/>
                </a:spcBef>
                <a:spcAft>
                  <a:spcPts val="0"/>
                </a:spcAft>
                <a:buClr>
                  <a:srgbClr val="000000"/>
                </a:buClr>
                <a:buSzPct val="100000"/>
                <a:buFont typeface="Arial"/>
                <a:buNone/>
              </a:pPr>
              <a:r>
                <a:rPr lang="en-GB" sz="5900" b="1" i="0" u="none" strike="noStrike" cap="none">
                  <a:solidFill>
                    <a:srgbClr val="222A35"/>
                  </a:solidFill>
                  <a:latin typeface="Calibri"/>
                  <a:ea typeface="Calibri"/>
                  <a:cs typeface="Calibri"/>
                  <a:sym typeface="Calibri"/>
                </a:rPr>
                <a:t>Date Usage and Purpose – During COVID-19 Pandemic</a:t>
              </a:r>
              <a:r>
                <a:rPr lang="en-GB" sz="3600" b="1" i="0" u="none" strike="noStrike" cap="none">
                  <a:solidFill>
                    <a:srgbClr val="FFFFFF"/>
                  </a:solidFill>
                  <a:latin typeface="Calibri"/>
                  <a:ea typeface="Calibri"/>
                  <a:cs typeface="Calibri"/>
                  <a:sym typeface="Calibri"/>
                </a:rPr>
                <a:t>​</a:t>
              </a:r>
              <a:endParaRPr sz="3600" b="1" i="0" u="none" strike="noStrike" cap="none">
                <a:solidFill>
                  <a:srgbClr val="FFFFFF"/>
                </a:solidFill>
                <a:latin typeface="Calibri"/>
                <a:ea typeface="Calibri"/>
                <a:cs typeface="Calibri"/>
                <a:sym typeface="Calibri"/>
              </a:endParaRPr>
            </a:p>
          </p:txBody>
        </p:sp>
      </p:grpSp>
      <p:sp>
        <p:nvSpPr>
          <p:cNvPr id="837" name="Google Shape;837;p35"/>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graphicFrame>
        <p:nvGraphicFramePr>
          <p:cNvPr id="838" name="Google Shape;838;p35"/>
          <p:cNvGraphicFramePr/>
          <p:nvPr/>
        </p:nvGraphicFramePr>
        <p:xfrm>
          <a:off x="1008668" y="868855"/>
          <a:ext cx="3000000" cy="3000000"/>
        </p:xfrm>
        <a:graphic>
          <a:graphicData uri="http://schemas.openxmlformats.org/drawingml/2006/table">
            <a:tbl>
              <a:tblPr>
                <a:noFill/>
                <a:tableStyleId>{2C444523-17B5-4599-BFB0-E28C0BDB5D85}</a:tableStyleId>
              </a:tblPr>
              <a:tblGrid>
                <a:gridCol w="3863375">
                  <a:extLst>
                    <a:ext uri="{9D8B030D-6E8A-4147-A177-3AD203B41FA5}">
                      <a16:colId xmlns:a16="http://schemas.microsoft.com/office/drawing/2014/main" val="20000"/>
                    </a:ext>
                  </a:extLst>
                </a:gridCol>
                <a:gridCol w="5761175">
                  <a:extLst>
                    <a:ext uri="{9D8B030D-6E8A-4147-A177-3AD203B41FA5}">
                      <a16:colId xmlns:a16="http://schemas.microsoft.com/office/drawing/2014/main" val="20001"/>
                    </a:ext>
                  </a:extLst>
                </a:gridCol>
              </a:tblGrid>
              <a:tr h="214975">
                <a:tc gridSpan="2">
                  <a:txBody>
                    <a:bodyPr/>
                    <a:lstStyle/>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rgbClr val="FFFFFF"/>
                        </a:solidFil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10400" cap="flat" cmpd="sng">
                      <a:solidFill>
                        <a:srgbClr val="FFFFFF"/>
                      </a:solidFill>
                      <a:prstDash val="solid"/>
                      <a:round/>
                      <a:headEnd type="none" w="sm" len="sm"/>
                      <a:tailEnd type="none" w="sm" len="sm"/>
                    </a:lnB>
                    <a:solidFill>
                      <a:srgbClr val="4472C4"/>
                    </a:solidFill>
                  </a:tcPr>
                </a:tc>
                <a:tc hMerge="1">
                  <a:txBody>
                    <a:bodyPr/>
                    <a:lstStyle/>
                    <a:p>
                      <a:endParaRPr lang="en-US"/>
                    </a:p>
                  </a:txBody>
                  <a:tcPr/>
                </a:tc>
                <a:extLst>
                  <a:ext uri="{0D108BD9-81ED-4DB2-BD59-A6C34878D82A}">
                    <a16:rowId xmlns:a16="http://schemas.microsoft.com/office/drawing/2014/main" val="10000"/>
                  </a:ext>
                </a:extLst>
              </a:tr>
              <a:tr h="1516325">
                <a:tc>
                  <a:txBody>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Care Home/Care Home Provider ​</a:t>
                      </a:r>
                      <a:endParaRPr sz="1800" b="0" i="0" u="none" strike="noStrike" cap="none">
                        <a:solidFill>
                          <a:srgbClr val="000000"/>
                        </a:solidFil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0400"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FD5EA"/>
                    </a:solidFill>
                  </a:tcPr>
                </a:tc>
                <a:tc>
                  <a:txBody>
                    <a:bodyPr/>
                    <a:lstStyle/>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Input data​</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Review local reports / wider care home group reports​</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Situational awareness, Care Prioritisation and Escalation of safety concerns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Trend monitoring, resilience planning​</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Quality Improvement​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Reduction in duplication of reporting​</a:t>
                      </a:r>
                      <a:endParaRPr sz="1100" b="0" i="0" u="none" strike="noStrike" cap="none">
                        <a:solidFill>
                          <a:srgbClr val="000000"/>
                        </a:solidFill>
                        <a:latin typeface="Arial"/>
                        <a:ea typeface="Arial"/>
                        <a:cs typeface="Arial"/>
                        <a:sym typeface="Aria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0400"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FD5EA"/>
                    </a:solidFill>
                  </a:tcPr>
                </a:tc>
                <a:extLst>
                  <a:ext uri="{0D108BD9-81ED-4DB2-BD59-A6C34878D82A}">
                    <a16:rowId xmlns:a16="http://schemas.microsoft.com/office/drawing/2014/main" val="10001"/>
                  </a:ext>
                </a:extLst>
              </a:tr>
              <a:tr h="888425">
                <a:tc>
                  <a:txBody>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Oversight Groups in NHS Boards and Health and Social Care Partnerships​</a:t>
                      </a:r>
                      <a:endParaRPr sz="1800" b="0" i="0" u="none" strike="noStrike" cap="none">
                        <a:solidFill>
                          <a:srgbClr val="000000"/>
                        </a:solidFil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9EBF5"/>
                    </a:solidFill>
                  </a:tcPr>
                </a:tc>
                <a:tc>
                  <a:txBody>
                    <a:bodyPr/>
                    <a:lstStyle/>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Over view of carehome KPI reports and compliance for care homes in their area​</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Support with Mutual aid/PPE and IPC compliance when required​</a:t>
                      </a:r>
                      <a:endParaRPr sz="1100" b="0" i="0" u="none" strike="noStrike" cap="none">
                        <a:solidFill>
                          <a:srgbClr val="000000"/>
                        </a:solidFill>
                        <a:latin typeface="Arial"/>
                        <a:ea typeface="Arial"/>
                        <a:cs typeface="Arial"/>
                        <a:sym typeface="Aria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9EBF5"/>
                    </a:solidFill>
                  </a:tcPr>
                </a:tc>
                <a:extLst>
                  <a:ext uri="{0D108BD9-81ED-4DB2-BD59-A6C34878D82A}">
                    <a16:rowId xmlns:a16="http://schemas.microsoft.com/office/drawing/2014/main" val="10002"/>
                  </a:ext>
                </a:extLst>
              </a:tr>
              <a:tr h="355900">
                <a:tc>
                  <a:txBody>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Commissioning/Contract Monitoring​</a:t>
                      </a:r>
                      <a:endParaRPr sz="1800" b="0" i="0" u="none" strike="noStrike" cap="none">
                        <a:solidFill>
                          <a:srgbClr val="000000"/>
                        </a:solidFil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FD5EA"/>
                    </a:solidFill>
                  </a:tcPr>
                </a:tc>
                <a:tc>
                  <a:txBody>
                    <a:bodyPr/>
                    <a:lstStyle/>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Captures information requested by commissioners of services​</a:t>
                      </a:r>
                      <a:endParaRPr sz="1100" b="0" i="0" u="none" strike="noStrike" cap="none">
                        <a:solidFill>
                          <a:srgbClr val="000000"/>
                        </a:solidFill>
                        <a:latin typeface="Arial"/>
                        <a:ea typeface="Arial"/>
                        <a:cs typeface="Arial"/>
                        <a:sym typeface="Aria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FD5EA"/>
                    </a:solidFill>
                  </a:tcPr>
                </a:tc>
                <a:extLst>
                  <a:ext uri="{0D108BD9-81ED-4DB2-BD59-A6C34878D82A}">
                    <a16:rowId xmlns:a16="http://schemas.microsoft.com/office/drawing/2014/main" val="10003"/>
                  </a:ext>
                </a:extLst>
              </a:tr>
              <a:tr h="503175">
                <a:tc>
                  <a:txBody>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Incident Management Teams​</a:t>
                      </a:r>
                      <a:endParaRPr sz="1800" b="0" i="0" u="none" strike="noStrike" cap="none">
                        <a:solidFill>
                          <a:srgbClr val="000000"/>
                        </a:solidFil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9EBF5"/>
                    </a:solidFill>
                  </a:tcPr>
                </a:tc>
                <a:tc>
                  <a:txBody>
                    <a:bodyPr/>
                    <a:lstStyle/>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Supports escalation to Health Protection Teams​</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Supports outbreak management​</a:t>
                      </a:r>
                      <a:endParaRPr sz="1100" b="0" i="0" u="none" strike="noStrike" cap="none">
                        <a:solidFill>
                          <a:srgbClr val="000000"/>
                        </a:solidFill>
                        <a:latin typeface="Arial"/>
                        <a:ea typeface="Arial"/>
                        <a:cs typeface="Arial"/>
                        <a:sym typeface="Aria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9EBF5"/>
                    </a:solidFill>
                  </a:tcPr>
                </a:tc>
                <a:extLst>
                  <a:ext uri="{0D108BD9-81ED-4DB2-BD59-A6C34878D82A}">
                    <a16:rowId xmlns:a16="http://schemas.microsoft.com/office/drawing/2014/main" val="10004"/>
                  </a:ext>
                </a:extLst>
              </a:tr>
              <a:tr h="679125">
                <a:tc>
                  <a:txBody>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The Care Inspectorate​</a:t>
                      </a:r>
                      <a:endParaRPr sz="1800" b="0" i="0" u="none" strike="noStrike" cap="none">
                        <a:solidFill>
                          <a:srgbClr val="000000"/>
                        </a:solidFil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FD5EA"/>
                    </a:solidFill>
                  </a:tcPr>
                </a:tc>
                <a:tc>
                  <a:txBody>
                    <a:bodyPr/>
                    <a:lstStyle/>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Captures information which care inspectorate had asked for e.g. staffing/outbreak etc as part of pandemic response andinspection​</a:t>
                      </a:r>
                      <a:endParaRPr sz="1100" b="0" i="0" u="none" strike="noStrike" cap="none">
                        <a:solidFill>
                          <a:srgbClr val="000000"/>
                        </a:solidFill>
                        <a:latin typeface="Arial"/>
                        <a:ea typeface="Arial"/>
                        <a:cs typeface="Arial"/>
                        <a:sym typeface="Aria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FD5EA"/>
                    </a:solidFill>
                  </a:tcPr>
                </a:tc>
                <a:extLst>
                  <a:ext uri="{0D108BD9-81ED-4DB2-BD59-A6C34878D82A}">
                    <a16:rowId xmlns:a16="http://schemas.microsoft.com/office/drawing/2014/main" val="10005"/>
                  </a:ext>
                </a:extLst>
              </a:tr>
              <a:tr h="355900">
                <a:tc>
                  <a:txBody>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Public Health Scotland​</a:t>
                      </a:r>
                      <a:endParaRPr sz="1800" b="0" i="0" u="none" strike="noStrike" cap="none">
                        <a:solidFill>
                          <a:srgbClr val="000000"/>
                        </a:solidFil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9EBF5"/>
                    </a:solidFill>
                  </a:tcPr>
                </a:tc>
                <a:tc>
                  <a:txBody>
                    <a:bodyPr/>
                    <a:lstStyle/>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Allows overview of outbreaks Nationally vs local prevalence  ​</a:t>
                      </a:r>
                      <a:endParaRPr sz="1100" b="0" i="0" u="none" strike="noStrike" cap="none">
                        <a:solidFill>
                          <a:srgbClr val="000000"/>
                        </a:solidFill>
                        <a:latin typeface="Arial"/>
                        <a:ea typeface="Arial"/>
                        <a:cs typeface="Arial"/>
                        <a:sym typeface="Aria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9EBF5"/>
                    </a:solidFill>
                  </a:tcPr>
                </a:tc>
                <a:extLst>
                  <a:ext uri="{0D108BD9-81ED-4DB2-BD59-A6C34878D82A}">
                    <a16:rowId xmlns:a16="http://schemas.microsoft.com/office/drawing/2014/main" val="10006"/>
                  </a:ext>
                </a:extLst>
              </a:tr>
              <a:tr h="1235300">
                <a:tc>
                  <a:txBody>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The Scottish Government​</a:t>
                      </a:r>
                      <a:endParaRPr sz="1800" b="0" i="0" u="none" strike="noStrike" cap="none">
                        <a:solidFill>
                          <a:srgbClr val="000000"/>
                        </a:solidFil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FD5EA"/>
                    </a:solidFill>
                  </a:tcPr>
                </a:tc>
                <a:tc>
                  <a:txBody>
                    <a:bodyPr/>
                    <a:lstStyle/>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National Pandemic overview of all data fields/compliance​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National Overview of outbreaks, Escalation​</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National Overview of staff and resident testing for official data publication​</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Char char="•"/>
                      </a:pPr>
                      <a:r>
                        <a:rPr lang="en-GB" sz="1400" b="0" i="0" u="none" strike="noStrike" cap="none">
                          <a:solidFill>
                            <a:srgbClr val="000000"/>
                          </a:solidFill>
                          <a:latin typeface="Calibri"/>
                          <a:ea typeface="Calibri"/>
                          <a:cs typeface="Calibri"/>
                          <a:sym typeface="Calibri"/>
                        </a:rPr>
                        <a:t>National Overview uptake of flu vaccine and visiting​</a:t>
                      </a:r>
                      <a:endParaRPr sz="1100" b="0" i="0" u="none" strike="noStrike" cap="none">
                        <a:solidFill>
                          <a:srgbClr val="000000"/>
                        </a:solidFill>
                        <a:latin typeface="Arial"/>
                        <a:ea typeface="Arial"/>
                        <a:cs typeface="Arial"/>
                        <a:sym typeface="Arial"/>
                      </a:endParaRPr>
                    </a:p>
                  </a:txBody>
                  <a:tcPr marL="52225" marR="52225" marT="26100" marB="26100">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FD5EA"/>
                    </a:solidFill>
                  </a:tcPr>
                </a:tc>
                <a:extLst>
                  <a:ext uri="{0D108BD9-81ED-4DB2-BD59-A6C34878D82A}">
                    <a16:rowId xmlns:a16="http://schemas.microsoft.com/office/drawing/2014/main" val="10007"/>
                  </a:ext>
                </a:extLst>
              </a:tr>
            </a:tbl>
          </a:graphicData>
        </a:graphic>
      </p:graphicFrame>
      <p:sp>
        <p:nvSpPr>
          <p:cNvPr id="839" name="Google Shape;839;p35"/>
          <p:cNvSpPr/>
          <p:nvPr/>
        </p:nvSpPr>
        <p:spPr>
          <a:xfrm>
            <a:off x="4551363" y="1824038"/>
            <a:ext cx="12192000" cy="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Times New Roman"/>
              <a:buNone/>
            </a:pPr>
            <a:r>
              <a:rPr lang="en-GB"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844"/>
        <p:cNvGrpSpPr/>
        <p:nvPr/>
      </p:nvGrpSpPr>
      <p:grpSpPr>
        <a:xfrm>
          <a:off x="0" y="0"/>
          <a:ext cx="0" cy="0"/>
          <a:chOff x="0" y="0"/>
          <a:chExt cx="0" cy="0"/>
        </a:xfrm>
      </p:grpSpPr>
      <p:pic>
        <p:nvPicPr>
          <p:cNvPr id="845" name="Google Shape;845;p3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846" name="Google Shape;846;p36"/>
          <p:cNvGrpSpPr/>
          <p:nvPr/>
        </p:nvGrpSpPr>
        <p:grpSpPr>
          <a:xfrm>
            <a:off x="-122650" y="60819"/>
            <a:ext cx="9627377" cy="692918"/>
            <a:chOff x="-1910340" y="-52838"/>
            <a:chExt cx="12668740" cy="692918"/>
          </a:xfrm>
        </p:grpSpPr>
        <p:cxnSp>
          <p:nvCxnSpPr>
            <p:cNvPr id="847" name="Google Shape;847;p36"/>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848" name="Google Shape;848;p36"/>
            <p:cNvSpPr txBox="1"/>
            <p:nvPr/>
          </p:nvSpPr>
          <p:spPr>
            <a:xfrm>
              <a:off x="-1910340" y="-52838"/>
              <a:ext cx="12518590" cy="692917"/>
            </a:xfrm>
            <a:prstGeom prst="rect">
              <a:avLst/>
            </a:prstGeom>
            <a:noFill/>
            <a:ln>
              <a:noFill/>
            </a:ln>
          </p:spPr>
          <p:txBody>
            <a:bodyPr spcFirstLastPara="1" wrap="square" lIns="91425" tIns="45700" rIns="91425" bIns="45700" anchor="ctr" anchorCtr="0">
              <a:normAutofit fontScale="92500"/>
            </a:bodyPr>
            <a:lstStyle/>
            <a:p>
              <a:pPr marL="180000" marR="0" lvl="0" indent="0" algn="l" rtl="0">
                <a:lnSpc>
                  <a:spcPct val="100000"/>
                </a:lnSpc>
                <a:spcBef>
                  <a:spcPts val="0"/>
                </a:spcBef>
                <a:spcAft>
                  <a:spcPts val="0"/>
                </a:spcAft>
                <a:buClr>
                  <a:srgbClr val="000000"/>
                </a:buClr>
                <a:buSzPct val="100000"/>
                <a:buFont typeface="Arial"/>
                <a:buNone/>
              </a:pPr>
              <a:r>
                <a:rPr lang="en-GB" sz="2400" b="1" i="0" u="none" strike="noStrike" cap="none">
                  <a:solidFill>
                    <a:schemeClr val="dk1"/>
                  </a:solidFill>
                  <a:latin typeface="Calibri"/>
                  <a:ea typeface="Calibri"/>
                  <a:cs typeface="Calibri"/>
                  <a:sym typeface="Calibri"/>
                </a:rPr>
                <a:t>Care Home Manager dashboards – developed with and for the Care Homes</a:t>
              </a:r>
              <a:endParaRPr sz="4400" b="0" i="0" u="none" strike="noStrike" cap="none">
                <a:solidFill>
                  <a:srgbClr val="000000"/>
                </a:solidFill>
                <a:latin typeface="Calibri"/>
                <a:ea typeface="Calibri"/>
                <a:cs typeface="Calibri"/>
                <a:sym typeface="Calibri"/>
              </a:endParaRPr>
            </a:p>
          </p:txBody>
        </p:sp>
      </p:grpSp>
      <p:sp>
        <p:nvSpPr>
          <p:cNvPr id="849" name="Google Shape;849;p36"/>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pic>
        <p:nvPicPr>
          <p:cNvPr id="850" name="Google Shape;850;p36"/>
          <p:cNvPicPr preferRelativeResize="0"/>
          <p:nvPr/>
        </p:nvPicPr>
        <p:blipFill rotWithShape="1">
          <a:blip r:embed="rId4">
            <a:alphaModFix/>
          </a:blip>
          <a:srcRect/>
          <a:stretch/>
        </p:blipFill>
        <p:spPr>
          <a:xfrm>
            <a:off x="1489202" y="1054270"/>
            <a:ext cx="8819335" cy="497087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855"/>
        <p:cNvGrpSpPr/>
        <p:nvPr/>
      </p:nvGrpSpPr>
      <p:grpSpPr>
        <a:xfrm>
          <a:off x="0" y="0"/>
          <a:ext cx="0" cy="0"/>
          <a:chOff x="0" y="0"/>
          <a:chExt cx="0" cy="0"/>
        </a:xfrm>
      </p:grpSpPr>
      <p:pic>
        <p:nvPicPr>
          <p:cNvPr id="856" name="Google Shape;856;p3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857" name="Google Shape;857;p37"/>
          <p:cNvGrpSpPr/>
          <p:nvPr/>
        </p:nvGrpSpPr>
        <p:grpSpPr>
          <a:xfrm>
            <a:off x="0" y="124087"/>
            <a:ext cx="9504727" cy="663758"/>
            <a:chOff x="-1748944" y="10430"/>
            <a:chExt cx="12507344" cy="663758"/>
          </a:xfrm>
        </p:grpSpPr>
        <p:cxnSp>
          <p:nvCxnSpPr>
            <p:cNvPr id="858" name="Google Shape;858;p37"/>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859" name="Google Shape;859;p37"/>
            <p:cNvSpPr txBox="1"/>
            <p:nvPr/>
          </p:nvSpPr>
          <p:spPr>
            <a:xfrm>
              <a:off x="-1748944" y="10430"/>
              <a:ext cx="9143999" cy="663758"/>
            </a:xfrm>
            <a:prstGeom prst="rect">
              <a:avLst/>
            </a:prstGeom>
            <a:noFill/>
            <a:ln>
              <a:noFill/>
            </a:ln>
          </p:spPr>
          <p:txBody>
            <a:bodyPr spcFirstLastPara="1" wrap="square" lIns="91425" tIns="45700" rIns="91425" bIns="45700" anchor="ctr" anchorCtr="0">
              <a:normAutofit/>
            </a:bodyPr>
            <a:lstStyle/>
            <a:p>
              <a:pPr marL="180000" marR="0" lvl="0" indent="0" algn="l" rtl="0">
                <a:lnSpc>
                  <a:spcPct val="100000"/>
                </a:lnSpc>
                <a:spcBef>
                  <a:spcPts val="0"/>
                </a:spcBef>
                <a:spcAft>
                  <a:spcPts val="0"/>
                </a:spcAft>
                <a:buClr>
                  <a:srgbClr val="000000"/>
                </a:buClr>
                <a:buSzPts val="3600"/>
                <a:buFont typeface="Calibri"/>
                <a:buNone/>
              </a:pPr>
              <a:r>
                <a:rPr lang="en-GB" sz="3600" b="0" i="0" u="none" strike="noStrike" cap="none">
                  <a:solidFill>
                    <a:srgbClr val="000000"/>
                  </a:solidFill>
                  <a:latin typeface="Calibri"/>
                  <a:ea typeface="Calibri"/>
                  <a:cs typeface="Calibri"/>
                  <a:sym typeface="Calibri"/>
                </a:rPr>
                <a:t>What did we learn and what’s next</a:t>
              </a:r>
              <a:endParaRPr sz="3600" b="0" i="0" u="none" strike="noStrike" cap="none">
                <a:solidFill>
                  <a:srgbClr val="000000"/>
                </a:solidFill>
                <a:latin typeface="Calibri"/>
                <a:ea typeface="Calibri"/>
                <a:cs typeface="Calibri"/>
                <a:sym typeface="Calibri"/>
              </a:endParaRPr>
            </a:p>
          </p:txBody>
        </p:sp>
      </p:grpSp>
      <p:sp>
        <p:nvSpPr>
          <p:cNvPr id="860" name="Google Shape;860;p37"/>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sp>
        <p:nvSpPr>
          <p:cNvPr id="861" name="Google Shape;861;p37"/>
          <p:cNvSpPr/>
          <p:nvPr/>
        </p:nvSpPr>
        <p:spPr>
          <a:xfrm>
            <a:off x="504458" y="968058"/>
            <a:ext cx="11183084" cy="54784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a:solidFill>
                  <a:srgbClr val="000000"/>
                </a:solidFill>
                <a:latin typeface="Calibri"/>
                <a:ea typeface="Calibri"/>
                <a:cs typeface="Calibri"/>
                <a:sym typeface="Calibri"/>
              </a:rPr>
              <a:t>What did TCM give us: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 A visibility of data at an LA/HSCP/Board level that was previously not available​.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 Helped to build pathways between Care Sector and Health Sector – improving collaboration​.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 Care Homes now have an easily accessible digital platform, which they are using on a daily basis, they are comfortable with and which can be used as a basis to  deliver other technologies into the sector.​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 Registration dashboard gave us easy to understand metrics on take up by home, by HSCP, by board​ which helped to facilitate the rollout of TCM and inclusion of all Adult and Older Person homes.</a:t>
            </a:r>
            <a:endParaRPr sz="2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 Sharing of data sources – TCM surfaces data from Vaccination and Testing systems, reporting to one place and reducing data entry.​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Char char="•"/>
            </a:pPr>
            <a:r>
              <a:rPr lang="en-GB" sz="2000" b="0" i="0" u="none" strike="noStrike" cap="none">
                <a:solidFill>
                  <a:srgbClr val="000000"/>
                </a:solidFill>
                <a:latin typeface="Calibri"/>
                <a:ea typeface="Calibri"/>
                <a:cs typeface="Calibri"/>
                <a:sym typeface="Calibri"/>
              </a:rPr>
              <a:t> TCM data is shared to PHS and SG for national publications, reducing burden on homes.​</a:t>
            </a:r>
            <a:br>
              <a:rPr lang="en-GB" sz="2000" b="0" i="0" u="none" strike="noStrike" cap="none">
                <a:solidFill>
                  <a:srgbClr val="000000"/>
                </a:solidFill>
                <a:latin typeface="Calibri"/>
                <a:ea typeface="Calibri"/>
                <a:cs typeface="Calibri"/>
                <a:sym typeface="Calibri"/>
              </a:rPr>
            </a:br>
            <a:br>
              <a:rPr lang="en-GB" sz="2000" b="0" i="0" u="none" strike="noStrike" cap="none">
                <a:solidFill>
                  <a:srgbClr val="000000"/>
                </a:solidFill>
                <a:latin typeface="Calibri"/>
                <a:ea typeface="Calibri"/>
                <a:cs typeface="Calibri"/>
                <a:sym typeface="Calibri"/>
              </a:rPr>
            </a:br>
            <a:r>
              <a:rPr lang="en-GB" sz="2000" b="1" i="0" u="none" strike="noStrike" cap="none">
                <a:solidFill>
                  <a:srgbClr val="000000"/>
                </a:solidFill>
                <a:latin typeface="Calibri"/>
                <a:ea typeface="Calibri"/>
                <a:cs typeface="Calibri"/>
                <a:sym typeface="Calibri"/>
              </a:rPr>
              <a:t>Future developments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Char char="•"/>
            </a:pPr>
            <a:r>
              <a:rPr lang="en-GB" sz="1800" b="1" i="0" u="none" strike="noStrike" cap="none">
                <a:solidFill>
                  <a:srgbClr val="000000"/>
                </a:solidFill>
                <a:latin typeface="Calibri"/>
                <a:ea typeface="Calibri"/>
                <a:cs typeface="Calibri"/>
                <a:sym typeface="Calibri"/>
              </a:rPr>
              <a:t> D</a:t>
            </a:r>
            <a:r>
              <a:rPr lang="en-GB" sz="1800" b="0" i="0" u="none" strike="noStrike" cap="none">
                <a:solidFill>
                  <a:srgbClr val="000000"/>
                </a:solidFill>
                <a:latin typeface="Calibri"/>
                <a:ea typeface="Calibri"/>
                <a:cs typeface="Calibri"/>
                <a:sym typeface="Calibri"/>
              </a:rPr>
              <a:t>evelopment of functionality to support Health and Care (Staffing) Act, Quality Measures and other Outbreak types.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 Improved data sharing between TCM and Care Inspectorate to reduce data entry burden on care homes.</a:t>
            </a:r>
            <a:br>
              <a:rPr lang="en-GB" sz="1800" b="0" i="0" u="none" strike="noStrike" cap="none">
                <a:solidFill>
                  <a:srgbClr val="000000"/>
                </a:solidFill>
                <a:latin typeface="Calibri"/>
                <a:ea typeface="Calibri"/>
                <a:cs typeface="Calibri"/>
                <a:sym typeface="Calibri"/>
              </a:rPr>
            </a:b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GB" sz="2000" b="1" i="0" u="none" strike="noStrike" cap="none">
                <a:solidFill>
                  <a:srgbClr val="000000"/>
                </a:solidFill>
                <a:latin typeface="Calibri"/>
                <a:ea typeface="Calibri"/>
                <a:cs typeface="Calibri"/>
                <a:sym typeface="Calibri"/>
              </a:rPr>
              <a:t>How can you get involved?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 The are a range stakeholders groups focussing on specific elements of the tool – if you would be interested in learning more, please contact </a:t>
            </a:r>
            <a:r>
              <a:rPr lang="en-GB" sz="1800" b="0" i="0" u="sng" strike="noStrike" cap="none">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Tracey.Baxter@nhs.scot</a:t>
            </a:r>
            <a:r>
              <a:rPr lang="en-GB" sz="1800" b="0" i="0" u="none" strike="noStrike" cap="none">
                <a:solidFill>
                  <a:srgbClr val="000000"/>
                </a:solidFill>
                <a:latin typeface="Calibri"/>
                <a:ea typeface="Calibri"/>
                <a:cs typeface="Calibri"/>
                <a:sym typeface="Calibri"/>
              </a:rPr>
              <a:t> or </a:t>
            </a:r>
            <a:r>
              <a:rPr lang="en-GB" sz="1800" b="0" i="0" u="sng" strike="noStrike" cap="none">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Angela.Gregg@nhs.scot</a:t>
            </a:r>
            <a:r>
              <a:rPr lang="en-GB"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sp>
        <p:nvSpPr>
          <p:cNvPr id="866" name="Google Shape;866;gd9424f3cfd_0_597"/>
          <p:cNvSpPr txBox="1">
            <a:spLocks noGrp="1"/>
          </p:cNvSpPr>
          <p:nvPr>
            <p:ph type="body" idx="2"/>
          </p:nvPr>
        </p:nvSpPr>
        <p:spPr>
          <a:xfrm>
            <a:off x="573164" y="1010708"/>
            <a:ext cx="5660700" cy="1181700"/>
          </a:xfrm>
          <a:prstGeom prst="rect">
            <a:avLst/>
          </a:prstGeom>
          <a:noFill/>
          <a:ln>
            <a:noFill/>
          </a:ln>
        </p:spPr>
        <p:txBody>
          <a:bodyPr spcFirstLastPara="1" wrap="square" lIns="91425" tIns="46800" rIns="91425" bIns="45700" anchor="b" anchorCtr="0">
            <a:noAutofit/>
          </a:bodyPr>
          <a:lstStyle/>
          <a:p>
            <a:pPr marL="0" lvl="0" indent="0" algn="l" rtl="0">
              <a:lnSpc>
                <a:spcPct val="100000"/>
              </a:lnSpc>
              <a:spcBef>
                <a:spcPts val="0"/>
              </a:spcBef>
              <a:spcAft>
                <a:spcPts val="0"/>
              </a:spcAft>
              <a:buClr>
                <a:srgbClr val="DC2284"/>
              </a:buClr>
              <a:buSzPts val="2800"/>
              <a:buNone/>
            </a:pPr>
            <a:endParaRPr sz="2800" b="1"/>
          </a:p>
          <a:p>
            <a:pPr marL="0" lvl="0" indent="0" algn="l" rtl="0">
              <a:lnSpc>
                <a:spcPct val="100000"/>
              </a:lnSpc>
              <a:spcBef>
                <a:spcPts val="0"/>
              </a:spcBef>
              <a:spcAft>
                <a:spcPts val="0"/>
              </a:spcAft>
              <a:buClr>
                <a:srgbClr val="DC2284"/>
              </a:buClr>
              <a:buSzPts val="2800"/>
              <a:buNone/>
            </a:pPr>
            <a:endParaRPr sz="2800" b="1"/>
          </a:p>
          <a:p>
            <a:pPr marL="0" lvl="0" indent="0" algn="l" rtl="0">
              <a:lnSpc>
                <a:spcPct val="100000"/>
              </a:lnSpc>
              <a:spcBef>
                <a:spcPts val="0"/>
              </a:spcBef>
              <a:spcAft>
                <a:spcPts val="0"/>
              </a:spcAft>
              <a:buClr>
                <a:srgbClr val="DC2284"/>
              </a:buClr>
              <a:buSzPts val="2800"/>
              <a:buNone/>
            </a:pPr>
            <a:endParaRPr sz="2800" b="1"/>
          </a:p>
          <a:p>
            <a:pPr marL="0" lvl="0" indent="0" algn="l" rtl="0">
              <a:lnSpc>
                <a:spcPct val="100000"/>
              </a:lnSpc>
              <a:spcBef>
                <a:spcPts val="0"/>
              </a:spcBef>
              <a:spcAft>
                <a:spcPts val="0"/>
              </a:spcAft>
              <a:buClr>
                <a:srgbClr val="DC2284"/>
              </a:buClr>
              <a:buSzPts val="2800"/>
              <a:buNone/>
            </a:pPr>
            <a:r>
              <a:rPr lang="en-GB" sz="2800" b="1"/>
              <a:t>Technology as an enabler for health sustainability……….</a:t>
            </a:r>
            <a:endParaRPr/>
          </a:p>
          <a:p>
            <a:pPr marL="0" lvl="0" indent="0" algn="l" rtl="0">
              <a:lnSpc>
                <a:spcPct val="100000"/>
              </a:lnSpc>
              <a:spcBef>
                <a:spcPts val="0"/>
              </a:spcBef>
              <a:spcAft>
                <a:spcPts val="0"/>
              </a:spcAft>
              <a:buClr>
                <a:srgbClr val="DC2284"/>
              </a:buClr>
              <a:buSzPts val="2800"/>
              <a:buNone/>
            </a:pPr>
            <a:endParaRPr sz="2800" b="1"/>
          </a:p>
        </p:txBody>
      </p:sp>
      <p:sp>
        <p:nvSpPr>
          <p:cNvPr id="867" name="Google Shape;867;gd9424f3cfd_0_597"/>
          <p:cNvSpPr txBox="1"/>
          <p:nvPr/>
        </p:nvSpPr>
        <p:spPr>
          <a:xfrm>
            <a:off x="573168" y="4480560"/>
            <a:ext cx="6083700" cy="1737300"/>
          </a:xfrm>
          <a:prstGeom prst="rect">
            <a:avLst/>
          </a:prstGeom>
          <a:noFill/>
          <a:ln>
            <a:noFill/>
          </a:ln>
        </p:spPr>
        <p:txBody>
          <a:bodyPr spcFirstLastPara="1" wrap="square" lIns="91425" tIns="46800" rIns="91425" bIns="45700" anchor="b" anchorCtr="0">
            <a:noAutofit/>
          </a:bodyPr>
          <a:lstStyle/>
          <a:p>
            <a:pPr marL="0" marR="0" lvl="0" indent="0" algn="l" rtl="0">
              <a:lnSpc>
                <a:spcPct val="100000"/>
              </a:lnSpc>
              <a:spcBef>
                <a:spcPts val="0"/>
              </a:spcBef>
              <a:spcAft>
                <a:spcPts val="0"/>
              </a:spcAft>
              <a:buClr>
                <a:schemeClr val="lt1"/>
              </a:buClr>
              <a:buSzPts val="2200"/>
              <a:buFont typeface="Arial"/>
              <a:buNone/>
            </a:pPr>
            <a:r>
              <a:rPr lang="en-GB" sz="2200" b="1" i="0" u="none" strike="noStrike" cap="none">
                <a:solidFill>
                  <a:schemeClr val="lt1"/>
                </a:solidFill>
                <a:latin typeface="Calibri"/>
                <a:ea typeface="Calibri"/>
                <a:cs typeface="Calibri"/>
                <a:sym typeface="Calibri"/>
              </a:rPr>
              <a:t>Transforming great ideas into real solutions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2200"/>
              <a:buFont typeface="Arial"/>
              <a:buNone/>
            </a:pPr>
            <a:endParaRPr sz="2200" b="1"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200"/>
              <a:buFont typeface="Arial"/>
              <a:buNone/>
            </a:pPr>
            <a:r>
              <a:rPr lang="en-GB" sz="2200" b="1" i="0" u="none" strike="noStrike" cap="none">
                <a:solidFill>
                  <a:schemeClr val="lt1"/>
                </a:solidFill>
                <a:latin typeface="Calibri"/>
                <a:ea typeface="Calibri"/>
                <a:cs typeface="Calibri"/>
                <a:sym typeface="Calibri"/>
              </a:rPr>
              <a:t>Prof George Crooks OBE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2200"/>
              <a:buFont typeface="Arial"/>
              <a:buNone/>
            </a:pPr>
            <a:endParaRPr sz="2200" b="1" i="0" u="none" strike="noStrike" cap="none">
              <a:solidFill>
                <a:schemeClr val="lt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72"/>
        <p:cNvGrpSpPr/>
        <p:nvPr/>
      </p:nvGrpSpPr>
      <p:grpSpPr>
        <a:xfrm>
          <a:off x="0" y="0"/>
          <a:ext cx="0" cy="0"/>
          <a:chOff x="0" y="0"/>
          <a:chExt cx="0" cy="0"/>
        </a:xfrm>
      </p:grpSpPr>
      <p:sp>
        <p:nvSpPr>
          <p:cNvPr id="873" name="Google Shape;873;gd9424f3cfd_0_602"/>
          <p:cNvSpPr txBox="1">
            <a:spLocks noGrp="1"/>
          </p:cNvSpPr>
          <p:nvPr>
            <p:ph type="title"/>
          </p:nvPr>
        </p:nvSpPr>
        <p:spPr>
          <a:xfrm>
            <a:off x="838200" y="1404938"/>
            <a:ext cx="10515600" cy="45006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600"/>
              <a:buFont typeface="Calibri"/>
              <a:buNone/>
            </a:pPr>
            <a:r>
              <a:rPr lang="en-GB" sz="3600">
                <a:solidFill>
                  <a:schemeClr val="lt1"/>
                </a:solidFill>
              </a:rPr>
              <a:t>Our vision is that innovation in digital health and care will help Scotland’s people to live longer, healthier lives, create sustainable services and help Scotland’s economy grow.</a:t>
            </a:r>
            <a:br>
              <a:rPr lang="en-GB" sz="3600">
                <a:solidFill>
                  <a:schemeClr val="lt1"/>
                </a:solidFill>
              </a:rPr>
            </a:br>
            <a:br>
              <a:rPr lang="en-GB" sz="3600">
                <a:solidFill>
                  <a:schemeClr val="lt1"/>
                </a:solidFill>
              </a:rPr>
            </a:br>
            <a:endParaRPr sz="3600"/>
          </a:p>
        </p:txBody>
      </p:sp>
      <p:sp>
        <p:nvSpPr>
          <p:cNvPr id="874" name="Google Shape;874;gd9424f3cfd_0_602"/>
          <p:cNvSpPr txBox="1"/>
          <p:nvPr/>
        </p:nvSpPr>
        <p:spPr>
          <a:xfrm>
            <a:off x="3654425" y="6321425"/>
            <a:ext cx="46641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COPYRIGHT – DHI Scotland </a:t>
            </a:r>
            <a:endParaRPr sz="1400" b="0" i="0" u="none" strike="noStrike" cap="none">
              <a:solidFill>
                <a:srgbClr val="000000"/>
              </a:solidFill>
              <a:latin typeface="Arial"/>
              <a:ea typeface="Arial"/>
              <a:cs typeface="Arial"/>
              <a:sym typeface="Arial"/>
            </a:endParaRPr>
          </a:p>
        </p:txBody>
      </p:sp>
      <p:pic>
        <p:nvPicPr>
          <p:cNvPr id="875" name="Google Shape;875;gd9424f3cfd_0_602"/>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pic>
        <p:nvPicPr>
          <p:cNvPr id="880" name="Google Shape;880;gd9424f3cfd_0_609" descr="http://moneyawarecouk.c.presscdn.com/wp-content/uploads/Facts.jpg"/>
          <p:cNvPicPr preferRelativeResize="0"/>
          <p:nvPr/>
        </p:nvPicPr>
        <p:blipFill rotWithShape="1">
          <a:blip r:embed="rId3">
            <a:alphaModFix/>
          </a:blip>
          <a:srcRect/>
          <a:stretch/>
        </p:blipFill>
        <p:spPr>
          <a:xfrm>
            <a:off x="1249766" y="374573"/>
            <a:ext cx="9692467" cy="610334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85"/>
        <p:cNvGrpSpPr/>
        <p:nvPr/>
      </p:nvGrpSpPr>
      <p:grpSpPr>
        <a:xfrm>
          <a:off x="0" y="0"/>
          <a:ext cx="0" cy="0"/>
          <a:chOff x="0" y="0"/>
          <a:chExt cx="0" cy="0"/>
        </a:xfrm>
      </p:grpSpPr>
      <p:pic>
        <p:nvPicPr>
          <p:cNvPr id="886" name="Google Shape;886;gd9424f3cfd_0_613" descr="A view of the earth from space&#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t="21294" b="24146"/>
          <a:stretch/>
        </p:blipFill>
        <p:spPr>
          <a:xfrm>
            <a:off x="0" y="1125415"/>
            <a:ext cx="12191999" cy="504894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pic>
        <p:nvPicPr>
          <p:cNvPr id="891" name="Google Shape;891;gd9424f3cfd_0_620"/>
          <p:cNvPicPr preferRelativeResize="0"/>
          <p:nvPr/>
        </p:nvPicPr>
        <p:blipFill rotWithShape="1">
          <a:blip r:embed="rId3">
            <a:alphaModFix/>
          </a:blip>
          <a:srcRect t="12502" b="12494"/>
          <a:stretch/>
        </p:blipFill>
        <p:spPr>
          <a:xfrm>
            <a:off x="683383" y="432485"/>
            <a:ext cx="3033852" cy="2026509"/>
          </a:xfrm>
          <a:prstGeom prst="rect">
            <a:avLst/>
          </a:prstGeom>
          <a:noFill/>
          <a:ln>
            <a:noFill/>
          </a:ln>
        </p:spPr>
      </p:pic>
      <p:pic>
        <p:nvPicPr>
          <p:cNvPr id="892" name="Google Shape;892;gd9424f3cfd_0_620"/>
          <p:cNvPicPr preferRelativeResize="0"/>
          <p:nvPr/>
        </p:nvPicPr>
        <p:blipFill rotWithShape="1">
          <a:blip r:embed="rId4">
            <a:alphaModFix/>
          </a:blip>
          <a:srcRect l="39" r="38"/>
          <a:stretch/>
        </p:blipFill>
        <p:spPr>
          <a:xfrm>
            <a:off x="1762719" y="2879392"/>
            <a:ext cx="3574856" cy="2895243"/>
          </a:xfrm>
          <a:prstGeom prst="rect">
            <a:avLst/>
          </a:prstGeom>
          <a:noFill/>
          <a:ln>
            <a:noFill/>
          </a:ln>
        </p:spPr>
      </p:pic>
      <p:pic>
        <p:nvPicPr>
          <p:cNvPr id="893" name="Google Shape;893;gd9424f3cfd_0_62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496340" y="268356"/>
            <a:ext cx="2663685" cy="3399183"/>
          </a:xfrm>
          <a:prstGeom prst="rect">
            <a:avLst/>
          </a:prstGeom>
          <a:noFill/>
          <a:ln>
            <a:noFill/>
          </a:ln>
        </p:spPr>
      </p:pic>
      <p:pic>
        <p:nvPicPr>
          <p:cNvPr id="894" name="Google Shape;894;gd9424f3cfd_0_620"/>
          <p:cNvPicPr preferRelativeResize="0"/>
          <p:nvPr/>
        </p:nvPicPr>
        <p:blipFill rotWithShape="1">
          <a:blip r:embed="rId6">
            <a:alphaModFix/>
          </a:blip>
          <a:srcRect t="7670" b="7669"/>
          <a:stretch/>
        </p:blipFill>
        <p:spPr>
          <a:xfrm>
            <a:off x="8805810" y="3429000"/>
            <a:ext cx="2971801" cy="299167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pic>
        <p:nvPicPr>
          <p:cNvPr id="899" name="Google Shape;899;gd9424f3cfd_0_627" descr="A picture containing indoor, table, computer, book&#10;&#10;Description automatically generated"/>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l="-14366" t="6339" r="-14366" b="6937"/>
          <a:stretch/>
        </p:blipFill>
        <p:spPr>
          <a:xfrm>
            <a:off x="698171" y="1248517"/>
            <a:ext cx="3593100" cy="2055900"/>
          </a:xfrm>
          <a:prstGeom prst="rect">
            <a:avLst/>
          </a:prstGeom>
          <a:noFill/>
          <a:ln>
            <a:noFill/>
          </a:ln>
        </p:spPr>
      </p:pic>
      <p:pic>
        <p:nvPicPr>
          <p:cNvPr id="900" name="Google Shape;900;gd9424f3cfd_0_627"/>
          <p:cNvPicPr preferRelativeResize="0"/>
          <p:nvPr/>
        </p:nvPicPr>
        <p:blipFill rotWithShape="1">
          <a:blip r:embed="rId4">
            <a:alphaModFix/>
          </a:blip>
          <a:srcRect/>
          <a:stretch/>
        </p:blipFill>
        <p:spPr>
          <a:xfrm>
            <a:off x="4559120" y="184503"/>
            <a:ext cx="3785668" cy="3164003"/>
          </a:xfrm>
          <a:prstGeom prst="rect">
            <a:avLst/>
          </a:prstGeom>
          <a:noFill/>
          <a:ln>
            <a:noFill/>
          </a:ln>
        </p:spPr>
      </p:pic>
      <p:pic>
        <p:nvPicPr>
          <p:cNvPr id="901" name="Google Shape;901;gd9424f3cfd_0_6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21229" y="3757297"/>
            <a:ext cx="3275135" cy="2466305"/>
          </a:xfrm>
          <a:prstGeom prst="rect">
            <a:avLst/>
          </a:prstGeom>
          <a:noFill/>
          <a:ln>
            <a:noFill/>
          </a:ln>
        </p:spPr>
      </p:pic>
      <p:pic>
        <p:nvPicPr>
          <p:cNvPr id="902" name="Google Shape;902;gd9424f3cfd_0_6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677878" y="1301745"/>
            <a:ext cx="2614296" cy="2046762"/>
          </a:xfrm>
          <a:prstGeom prst="rect">
            <a:avLst/>
          </a:prstGeom>
          <a:noFill/>
          <a:ln>
            <a:noFill/>
          </a:ln>
        </p:spPr>
      </p:pic>
      <p:pic>
        <p:nvPicPr>
          <p:cNvPr id="903" name="Google Shape;903;gd9424f3cfd_0_6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109264" y="3843827"/>
            <a:ext cx="2777936" cy="2331075"/>
          </a:xfrm>
          <a:prstGeom prst="rect">
            <a:avLst/>
          </a:prstGeom>
          <a:noFill/>
          <a:ln>
            <a:noFill/>
          </a:ln>
        </p:spPr>
      </p:pic>
      <p:pic>
        <p:nvPicPr>
          <p:cNvPr id="904" name="Google Shape;904;gd9424f3cfd_0_62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291386" y="3881658"/>
            <a:ext cx="2386493" cy="2255413"/>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pic>
        <p:nvPicPr>
          <p:cNvPr id="910" name="Google Shape;910;gd9424f3cfd_0_638" descr="A close up of a busy city street&#10;&#10;Description automatically generated"/>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t="17920" b="14706"/>
          <a:stretch/>
        </p:blipFill>
        <p:spPr>
          <a:xfrm>
            <a:off x="573163" y="1751525"/>
            <a:ext cx="2944500" cy="2124900"/>
          </a:xfrm>
          <a:prstGeom prst="rect">
            <a:avLst/>
          </a:prstGeom>
          <a:noFill/>
          <a:ln>
            <a:noFill/>
          </a:ln>
        </p:spPr>
      </p:pic>
      <p:pic>
        <p:nvPicPr>
          <p:cNvPr id="911" name="Google Shape;911;gd9424f3cfd_0_638"/>
          <p:cNvPicPr preferRelativeResize="0"/>
          <p:nvPr/>
        </p:nvPicPr>
        <p:blipFill rotWithShape="1">
          <a:blip r:embed="rId4">
            <a:alphaModFix/>
          </a:blip>
          <a:srcRect/>
          <a:stretch/>
        </p:blipFill>
        <p:spPr>
          <a:xfrm>
            <a:off x="3716852" y="290892"/>
            <a:ext cx="2730322" cy="2921267"/>
          </a:xfrm>
          <a:prstGeom prst="rect">
            <a:avLst/>
          </a:prstGeom>
          <a:noFill/>
          <a:ln>
            <a:noFill/>
          </a:ln>
        </p:spPr>
      </p:pic>
      <p:pic>
        <p:nvPicPr>
          <p:cNvPr id="912" name="Google Shape;912;gd9424f3cfd_0_638"/>
          <p:cNvPicPr preferRelativeResize="0"/>
          <p:nvPr/>
        </p:nvPicPr>
        <p:blipFill rotWithShape="1">
          <a:blip r:embed="rId5">
            <a:alphaModFix/>
          </a:blip>
          <a:srcRect/>
          <a:stretch/>
        </p:blipFill>
        <p:spPr>
          <a:xfrm>
            <a:off x="4103620" y="3552638"/>
            <a:ext cx="3289300" cy="2463800"/>
          </a:xfrm>
          <a:prstGeom prst="rect">
            <a:avLst/>
          </a:prstGeom>
          <a:noFill/>
          <a:ln>
            <a:noFill/>
          </a:ln>
        </p:spPr>
      </p:pic>
      <p:pic>
        <p:nvPicPr>
          <p:cNvPr id="913" name="Google Shape;913;gd9424f3cfd_0_63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147775" y="599458"/>
            <a:ext cx="3413347" cy="2659486"/>
          </a:xfrm>
          <a:prstGeom prst="rect">
            <a:avLst/>
          </a:prstGeom>
          <a:noFill/>
          <a:ln>
            <a:noFill/>
          </a:ln>
        </p:spPr>
      </p:pic>
      <p:pic>
        <p:nvPicPr>
          <p:cNvPr id="914" name="Google Shape;914;gd9424f3cfd_0_63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978820" y="3552638"/>
            <a:ext cx="3186440" cy="2451143"/>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gd9424f3cfd_0_649"/>
          <p:cNvSpPr txBox="1">
            <a:spLocks noGrp="1"/>
          </p:cNvSpPr>
          <p:nvPr>
            <p:ph type="title"/>
          </p:nvPr>
        </p:nvSpPr>
        <p:spPr>
          <a:xfrm>
            <a:off x="803275" y="1423446"/>
            <a:ext cx="6037500" cy="633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2800"/>
              <a:buFont typeface="Calibri"/>
              <a:buNone/>
            </a:pPr>
            <a:endParaRPr/>
          </a:p>
        </p:txBody>
      </p:sp>
      <p:pic>
        <p:nvPicPr>
          <p:cNvPr id="921" name="Google Shape;921;gd9424f3cfd_0_649"/>
          <p:cNvPicPr preferRelativeResize="0">
            <a:picLocks noGrp="1"/>
          </p:cNvPicPr>
          <p:nvPr>
            <p:ph type="body" idx="1"/>
          </p:nvPr>
        </p:nvPicPr>
        <p:blipFill rotWithShape="1">
          <a:blip r:embed="rId3">
            <a:alphaModFix/>
          </a:blip>
          <a:srcRect/>
          <a:stretch/>
        </p:blipFill>
        <p:spPr>
          <a:xfrm>
            <a:off x="1030310" y="643945"/>
            <a:ext cx="10110000" cy="53319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pic>
        <p:nvPicPr>
          <p:cNvPr id="926" name="Google Shape;926;gd9424f3cfd_0_656"/>
          <p:cNvPicPr preferRelativeResize="0"/>
          <p:nvPr/>
        </p:nvPicPr>
        <p:blipFill rotWithShape="1">
          <a:blip r:embed="rId3">
            <a:alphaModFix/>
          </a:blip>
          <a:srcRect/>
          <a:stretch/>
        </p:blipFill>
        <p:spPr>
          <a:xfrm>
            <a:off x="1335156" y="585253"/>
            <a:ext cx="9521687" cy="5687494"/>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pic>
        <p:nvPicPr>
          <p:cNvPr id="931" name="Google Shape;931;gd9424f3cfd_0_663" descr="A picture containing person, toothbrush, holding, person&#10;&#10;Description automatically generated"/>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r="13830"/>
          <a:stretch/>
        </p:blipFill>
        <p:spPr>
          <a:xfrm>
            <a:off x="573164" y="1472540"/>
            <a:ext cx="10906500" cy="4620300"/>
          </a:xfrm>
          <a:prstGeom prst="rect">
            <a:avLst/>
          </a:prstGeom>
          <a:solidFill>
            <a:srgbClr val="4F3A8A"/>
          </a:solid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pic>
        <p:nvPicPr>
          <p:cNvPr id="937" name="Google Shape;937;gd9424f3cfd_0_669" descr="A circuit board&#10;&#10;Description automatically generated"/>
          <p:cNvPicPr preferRelativeResize="0">
            <a:picLocks noGrp="1"/>
          </p:cNvPicPr>
          <p:nvPr>
            <p:ph type="pic" idx="2"/>
          </p:nvPr>
        </p:nvPicPr>
        <p:blipFill rotWithShape="1">
          <a:blip r:embed="rId3">
            <a:alphaModFix/>
          </a:blip>
          <a:srcRect t="5116" b="5124"/>
          <a:stretch/>
        </p:blipFill>
        <p:spPr>
          <a:xfrm>
            <a:off x="0" y="-29454"/>
            <a:ext cx="12192000" cy="6857400"/>
          </a:xfrm>
          <a:prstGeom prst="rect">
            <a:avLst/>
          </a:prstGeom>
          <a:noFill/>
          <a:ln>
            <a:noFill/>
          </a:ln>
        </p:spPr>
      </p:pic>
      <p:sp>
        <p:nvSpPr>
          <p:cNvPr id="938" name="Google Shape;938;gd9424f3cfd_0_669"/>
          <p:cNvSpPr txBox="1">
            <a:spLocks noGrp="1"/>
          </p:cNvSpPr>
          <p:nvPr>
            <p:ph type="body" idx="1"/>
          </p:nvPr>
        </p:nvSpPr>
        <p:spPr>
          <a:xfrm>
            <a:off x="6815328" y="29967"/>
            <a:ext cx="6641400" cy="445500"/>
          </a:xfrm>
          <a:prstGeom prst="rect">
            <a:avLst/>
          </a:prstGeom>
          <a:noFill/>
          <a:ln>
            <a:noFill/>
          </a:ln>
        </p:spPr>
        <p:txBody>
          <a:bodyPr spcFirstLastPara="1" wrap="square" lIns="91425" tIns="46800" rIns="91425" bIns="45700" anchor="ctr" anchorCtr="0">
            <a:noAutofit/>
          </a:bodyPr>
          <a:lstStyle/>
          <a:p>
            <a:pPr marL="0" lvl="0" indent="0" algn="l" rtl="0">
              <a:lnSpc>
                <a:spcPct val="90000"/>
              </a:lnSpc>
              <a:spcBef>
                <a:spcPts val="0"/>
              </a:spcBef>
              <a:spcAft>
                <a:spcPts val="0"/>
              </a:spcAft>
              <a:buClr>
                <a:schemeClr val="lt1"/>
              </a:buClr>
              <a:buSzPts val="2000"/>
              <a:buNone/>
            </a:pPr>
            <a:r>
              <a:rPr lang="en-GB" sz="2000"/>
              <a:t>Communities &amp; technologies are getting smarter</a:t>
            </a:r>
            <a:endParaRPr/>
          </a:p>
        </p:txBody>
      </p:sp>
      <p:sp>
        <p:nvSpPr>
          <p:cNvPr id="939" name="Google Shape;939;gd9424f3cfd_0_669"/>
          <p:cNvSpPr/>
          <p:nvPr/>
        </p:nvSpPr>
        <p:spPr>
          <a:xfrm>
            <a:off x="1476671" y="1135118"/>
            <a:ext cx="10614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LORANET</a:t>
            </a:r>
            <a:endParaRPr sz="1800" b="0" i="0" u="none" strike="noStrike" cap="none">
              <a:solidFill>
                <a:schemeClr val="lt1"/>
              </a:solidFill>
              <a:latin typeface="Calibri"/>
              <a:ea typeface="Calibri"/>
              <a:cs typeface="Calibri"/>
              <a:sym typeface="Calibri"/>
            </a:endParaRPr>
          </a:p>
        </p:txBody>
      </p:sp>
      <p:sp>
        <p:nvSpPr>
          <p:cNvPr id="940" name="Google Shape;940;gd9424f3cfd_0_669"/>
          <p:cNvSpPr txBox="1"/>
          <p:nvPr/>
        </p:nvSpPr>
        <p:spPr>
          <a:xfrm>
            <a:off x="2725631" y="3290500"/>
            <a:ext cx="9753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OPEN DATA</a:t>
            </a:r>
            <a:endParaRPr sz="1400" b="0" i="0" u="none" strike="noStrike" cap="none">
              <a:solidFill>
                <a:srgbClr val="000000"/>
              </a:solidFill>
              <a:latin typeface="Arial"/>
              <a:ea typeface="Arial"/>
              <a:cs typeface="Arial"/>
              <a:sym typeface="Arial"/>
            </a:endParaRPr>
          </a:p>
        </p:txBody>
      </p:sp>
      <p:sp>
        <p:nvSpPr>
          <p:cNvPr id="941" name="Google Shape;941;gd9424f3cfd_0_669"/>
          <p:cNvSpPr txBox="1"/>
          <p:nvPr/>
        </p:nvSpPr>
        <p:spPr>
          <a:xfrm>
            <a:off x="871728" y="4057954"/>
            <a:ext cx="9753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SMART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METERS</a:t>
            </a:r>
            <a:endParaRPr sz="1400" b="0" i="0" u="none" strike="noStrike" cap="none">
              <a:solidFill>
                <a:srgbClr val="000000"/>
              </a:solidFill>
              <a:latin typeface="Arial"/>
              <a:ea typeface="Arial"/>
              <a:cs typeface="Arial"/>
              <a:sym typeface="Arial"/>
            </a:endParaRPr>
          </a:p>
        </p:txBody>
      </p:sp>
      <p:sp>
        <p:nvSpPr>
          <p:cNvPr id="942" name="Google Shape;942;gd9424f3cfd_0_669"/>
          <p:cNvSpPr txBox="1"/>
          <p:nvPr/>
        </p:nvSpPr>
        <p:spPr>
          <a:xfrm>
            <a:off x="871728" y="1958628"/>
            <a:ext cx="9753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CLOSED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DATA</a:t>
            </a:r>
            <a:endParaRPr sz="1400" b="0" i="0" u="none" strike="noStrike" cap="none">
              <a:solidFill>
                <a:srgbClr val="000000"/>
              </a:solidFill>
              <a:latin typeface="Arial"/>
              <a:ea typeface="Arial"/>
              <a:cs typeface="Arial"/>
              <a:sym typeface="Arial"/>
            </a:endParaRPr>
          </a:p>
        </p:txBody>
      </p:sp>
      <p:sp>
        <p:nvSpPr>
          <p:cNvPr id="943" name="Google Shape;943;gd9424f3cfd_0_669"/>
          <p:cNvSpPr txBox="1"/>
          <p:nvPr/>
        </p:nvSpPr>
        <p:spPr>
          <a:xfrm>
            <a:off x="2731008" y="5539477"/>
            <a:ext cx="13548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CONSUMER DATA</a:t>
            </a:r>
            <a:endParaRPr sz="1400" b="0" i="0" u="none" strike="noStrike" cap="none">
              <a:solidFill>
                <a:srgbClr val="000000"/>
              </a:solidFill>
              <a:latin typeface="Arial"/>
              <a:ea typeface="Arial"/>
              <a:cs typeface="Arial"/>
              <a:sym typeface="Arial"/>
            </a:endParaRPr>
          </a:p>
        </p:txBody>
      </p:sp>
      <p:sp>
        <p:nvSpPr>
          <p:cNvPr id="944" name="Google Shape;944;gd9424f3cfd_0_669"/>
          <p:cNvSpPr txBox="1"/>
          <p:nvPr/>
        </p:nvSpPr>
        <p:spPr>
          <a:xfrm>
            <a:off x="8189002" y="889968"/>
            <a:ext cx="1354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5G/6G</a:t>
            </a:r>
            <a:endParaRPr sz="1400" b="0" i="0" u="none" strike="noStrike" cap="none">
              <a:solidFill>
                <a:srgbClr val="000000"/>
              </a:solidFill>
              <a:latin typeface="Arial"/>
              <a:ea typeface="Arial"/>
              <a:cs typeface="Arial"/>
              <a:sym typeface="Arial"/>
            </a:endParaRPr>
          </a:p>
        </p:txBody>
      </p:sp>
      <p:sp>
        <p:nvSpPr>
          <p:cNvPr id="945" name="Google Shape;945;gd9424f3cfd_0_669"/>
          <p:cNvSpPr txBox="1"/>
          <p:nvPr/>
        </p:nvSpPr>
        <p:spPr>
          <a:xfrm>
            <a:off x="5917057" y="3105834"/>
            <a:ext cx="13548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DATA SCIENCE</a:t>
            </a:r>
            <a:endParaRPr sz="1400" b="0" i="0" u="none" strike="noStrike" cap="none">
              <a:solidFill>
                <a:srgbClr val="000000"/>
              </a:solidFill>
              <a:latin typeface="Arial"/>
              <a:ea typeface="Arial"/>
              <a:cs typeface="Arial"/>
              <a:sym typeface="Arial"/>
            </a:endParaRPr>
          </a:p>
        </p:txBody>
      </p:sp>
      <p:sp>
        <p:nvSpPr>
          <p:cNvPr id="946" name="Google Shape;946;gd9424f3cfd_0_669"/>
          <p:cNvSpPr txBox="1"/>
          <p:nvPr/>
        </p:nvSpPr>
        <p:spPr>
          <a:xfrm>
            <a:off x="4992624" y="5777668"/>
            <a:ext cx="1354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SENSORS</a:t>
            </a:r>
            <a:endParaRPr sz="1400" b="0" i="0" u="none" strike="noStrike" cap="none">
              <a:solidFill>
                <a:srgbClr val="000000"/>
              </a:solidFill>
              <a:latin typeface="Arial"/>
              <a:ea typeface="Arial"/>
              <a:cs typeface="Arial"/>
              <a:sym typeface="Arial"/>
            </a:endParaRPr>
          </a:p>
        </p:txBody>
      </p:sp>
      <p:sp>
        <p:nvSpPr>
          <p:cNvPr id="947" name="Google Shape;947;gd9424f3cfd_0_669"/>
          <p:cNvSpPr txBox="1"/>
          <p:nvPr/>
        </p:nvSpPr>
        <p:spPr>
          <a:xfrm>
            <a:off x="9385172" y="5991353"/>
            <a:ext cx="1354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WEARABLES</a:t>
            </a:r>
            <a:endParaRPr sz="1400" b="0" i="0" u="none" strike="noStrike" cap="none">
              <a:solidFill>
                <a:srgbClr val="000000"/>
              </a:solidFill>
              <a:latin typeface="Arial"/>
              <a:ea typeface="Arial"/>
              <a:cs typeface="Arial"/>
              <a:sym typeface="Arial"/>
            </a:endParaRPr>
          </a:p>
        </p:txBody>
      </p:sp>
      <p:sp>
        <p:nvSpPr>
          <p:cNvPr id="948" name="Google Shape;948;gd9424f3cfd_0_669"/>
          <p:cNvSpPr txBox="1"/>
          <p:nvPr/>
        </p:nvSpPr>
        <p:spPr>
          <a:xfrm>
            <a:off x="9796569" y="2835114"/>
            <a:ext cx="1354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IOT</a:t>
            </a:r>
            <a:endParaRPr sz="1400" b="0" i="0" u="none" strike="noStrike" cap="none">
              <a:solidFill>
                <a:srgbClr val="000000"/>
              </a:solidFill>
              <a:latin typeface="Arial"/>
              <a:ea typeface="Arial"/>
              <a:cs typeface="Arial"/>
              <a:sym typeface="Arial"/>
            </a:endParaRPr>
          </a:p>
        </p:txBody>
      </p:sp>
      <p:sp>
        <p:nvSpPr>
          <p:cNvPr id="949" name="Google Shape;949;gd9424f3cfd_0_669"/>
          <p:cNvSpPr txBox="1"/>
          <p:nvPr/>
        </p:nvSpPr>
        <p:spPr>
          <a:xfrm>
            <a:off x="11151320" y="3752165"/>
            <a:ext cx="1354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AI</a:t>
            </a:r>
            <a:endParaRPr sz="1400" b="0" i="0" u="none" strike="noStrike" cap="none">
              <a:solidFill>
                <a:srgbClr val="000000"/>
              </a:solidFill>
              <a:latin typeface="Arial"/>
              <a:ea typeface="Arial"/>
              <a:cs typeface="Arial"/>
              <a:sym typeface="Arial"/>
            </a:endParaRPr>
          </a:p>
        </p:txBody>
      </p:sp>
      <p:sp>
        <p:nvSpPr>
          <p:cNvPr id="950" name="Google Shape;950;gd9424f3cfd_0_669"/>
          <p:cNvSpPr txBox="1"/>
          <p:nvPr/>
        </p:nvSpPr>
        <p:spPr>
          <a:xfrm>
            <a:off x="8344195" y="4057953"/>
            <a:ext cx="22860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Calibri"/>
                <a:ea typeface="Calibri"/>
                <a:cs typeface="Calibri"/>
                <a:sym typeface="Calibri"/>
              </a:rPr>
              <a:t>SMART INFRASTRUCTURE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pic>
        <p:nvPicPr>
          <p:cNvPr id="956" name="Google Shape;956;gd9424f3cfd_0_687" descr="Image result for think digital media"/>
          <p:cNvPicPr preferRelativeResize="0"/>
          <p:nvPr/>
        </p:nvPicPr>
        <p:blipFill rotWithShape="1">
          <a:blip r:embed="rId3">
            <a:alphaModFix/>
          </a:blip>
          <a:srcRect/>
          <a:stretch/>
        </p:blipFill>
        <p:spPr>
          <a:xfrm>
            <a:off x="2849831" y="472529"/>
            <a:ext cx="6221692" cy="488308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pic>
        <p:nvPicPr>
          <p:cNvPr id="961" name="Google Shape;961;gd9424f3cfd_0_692"/>
          <p:cNvPicPr preferRelativeResize="0"/>
          <p:nvPr/>
        </p:nvPicPr>
        <p:blipFill rotWithShape="1">
          <a:blip r:embed="rId3">
            <a:alphaModFix/>
          </a:blip>
          <a:srcRect/>
          <a:stretch/>
        </p:blipFill>
        <p:spPr>
          <a:xfrm>
            <a:off x="1014159" y="772737"/>
            <a:ext cx="5453404" cy="2192605"/>
          </a:xfrm>
          <a:prstGeom prst="rect">
            <a:avLst/>
          </a:prstGeom>
          <a:noFill/>
          <a:ln w="9525" cap="flat" cmpd="sng">
            <a:solidFill>
              <a:srgbClr val="002060"/>
            </a:solidFill>
            <a:prstDash val="solid"/>
            <a:round/>
            <a:headEnd type="none" w="sm" len="sm"/>
            <a:tailEnd type="none" w="sm" len="sm"/>
          </a:ln>
        </p:spPr>
      </p:pic>
      <p:pic>
        <p:nvPicPr>
          <p:cNvPr id="962" name="Google Shape;962;gd9424f3cfd_0_692"/>
          <p:cNvPicPr preferRelativeResize="0"/>
          <p:nvPr/>
        </p:nvPicPr>
        <p:blipFill rotWithShape="1">
          <a:blip r:embed="rId4">
            <a:alphaModFix/>
          </a:blip>
          <a:srcRect/>
          <a:stretch/>
        </p:blipFill>
        <p:spPr>
          <a:xfrm>
            <a:off x="984342" y="3815320"/>
            <a:ext cx="5453404" cy="2200637"/>
          </a:xfrm>
          <a:prstGeom prst="rect">
            <a:avLst/>
          </a:prstGeom>
          <a:noFill/>
          <a:ln w="9525" cap="flat" cmpd="sng">
            <a:solidFill>
              <a:srgbClr val="002060"/>
            </a:solidFill>
            <a:prstDash val="solid"/>
            <a:round/>
            <a:headEnd type="none" w="sm" len="sm"/>
            <a:tailEnd type="none" w="sm" len="sm"/>
          </a:ln>
        </p:spPr>
      </p:pic>
      <p:sp>
        <p:nvSpPr>
          <p:cNvPr id="963" name="Google Shape;963;gd9424f3cfd_0_692"/>
          <p:cNvSpPr txBox="1"/>
          <p:nvPr/>
        </p:nvSpPr>
        <p:spPr>
          <a:xfrm>
            <a:off x="7345017" y="1699591"/>
            <a:ext cx="3607800" cy="41559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lt1"/>
              </a:buClr>
              <a:buSzPts val="2400"/>
              <a:buFont typeface="Arial"/>
              <a:buChar char="•"/>
            </a:pPr>
            <a:r>
              <a:rPr lang="en-GB" sz="2400" b="0" i="0" u="none" strike="noStrike" cap="none">
                <a:solidFill>
                  <a:schemeClr val="lt1"/>
                </a:solidFill>
                <a:latin typeface="Calibri"/>
                <a:ea typeface="Calibri"/>
                <a:cs typeface="Calibri"/>
                <a:sym typeface="Calibri"/>
              </a:rPr>
              <a:t>Finite supply of physical space and clinical staff</a:t>
            </a:r>
            <a:endParaRPr sz="1400" b="0" i="0" u="none" strike="noStrike" cap="none">
              <a:solidFill>
                <a:srgbClr val="000000"/>
              </a:solidFill>
              <a:latin typeface="Arial"/>
              <a:ea typeface="Arial"/>
              <a:cs typeface="Arial"/>
              <a:sym typeface="Arial"/>
            </a:endParaRPr>
          </a:p>
          <a:p>
            <a:pPr marL="342900" marR="0" lvl="0" indent="-190500" algn="l" rtl="0">
              <a:lnSpc>
                <a:spcPct val="100000"/>
              </a:lnSpc>
              <a:spcBef>
                <a:spcPts val="0"/>
              </a:spcBef>
              <a:spcAft>
                <a:spcPts val="0"/>
              </a:spcAft>
              <a:buClr>
                <a:schemeClr val="dk1"/>
              </a:buClr>
              <a:buSzPts val="2400"/>
              <a:buFont typeface="Arial"/>
              <a:buNone/>
            </a:pPr>
            <a:endParaRPr sz="2400" b="0" i="0" u="none" strike="noStrike" cap="none">
              <a:solidFill>
                <a:schemeClr val="lt1"/>
              </a:solidFill>
              <a:latin typeface="Calibri"/>
              <a:ea typeface="Calibri"/>
              <a:cs typeface="Calibri"/>
              <a:sym typeface="Calibri"/>
            </a:endParaRPr>
          </a:p>
          <a:p>
            <a:pPr marL="342900" marR="0" lvl="0" indent="-342900" algn="l" rtl="0">
              <a:lnSpc>
                <a:spcPct val="100000"/>
              </a:lnSpc>
              <a:spcBef>
                <a:spcPts val="0"/>
              </a:spcBef>
              <a:spcAft>
                <a:spcPts val="0"/>
              </a:spcAft>
              <a:buClr>
                <a:schemeClr val="lt1"/>
              </a:buClr>
              <a:buSzPts val="2400"/>
              <a:buFont typeface="Arial"/>
              <a:buChar char="•"/>
            </a:pPr>
            <a:r>
              <a:rPr lang="en-GB" sz="2400" b="0" i="0" u="none" strike="noStrike" cap="none">
                <a:solidFill>
                  <a:schemeClr val="lt1"/>
                </a:solidFill>
                <a:latin typeface="Calibri"/>
                <a:ea typeface="Calibri"/>
                <a:cs typeface="Calibri"/>
                <a:sym typeface="Calibri"/>
              </a:rPr>
              <a:t>Increased demands on hospital services</a:t>
            </a:r>
            <a:endParaRPr sz="1400" b="0" i="0" u="none" strike="noStrike" cap="none">
              <a:solidFill>
                <a:srgbClr val="000000"/>
              </a:solidFill>
              <a:latin typeface="Arial"/>
              <a:ea typeface="Arial"/>
              <a:cs typeface="Arial"/>
              <a:sym typeface="Arial"/>
            </a:endParaRPr>
          </a:p>
          <a:p>
            <a:pPr marL="342900" marR="0" lvl="0" indent="-190500" algn="l" rtl="0">
              <a:lnSpc>
                <a:spcPct val="100000"/>
              </a:lnSpc>
              <a:spcBef>
                <a:spcPts val="0"/>
              </a:spcBef>
              <a:spcAft>
                <a:spcPts val="0"/>
              </a:spcAft>
              <a:buClr>
                <a:schemeClr val="dk1"/>
              </a:buClr>
              <a:buSzPts val="2400"/>
              <a:buFont typeface="Arial"/>
              <a:buNone/>
            </a:pPr>
            <a:endParaRPr sz="2400" b="0" i="0" u="none" strike="noStrike" cap="none">
              <a:solidFill>
                <a:schemeClr val="lt1"/>
              </a:solidFill>
              <a:latin typeface="Calibri"/>
              <a:ea typeface="Calibri"/>
              <a:cs typeface="Calibri"/>
              <a:sym typeface="Calibri"/>
            </a:endParaRPr>
          </a:p>
          <a:p>
            <a:pPr marL="342900" marR="0" lvl="0" indent="-342900" algn="l" rtl="0">
              <a:lnSpc>
                <a:spcPct val="100000"/>
              </a:lnSpc>
              <a:spcBef>
                <a:spcPts val="0"/>
              </a:spcBef>
              <a:spcAft>
                <a:spcPts val="0"/>
              </a:spcAft>
              <a:buClr>
                <a:schemeClr val="lt1"/>
              </a:buClr>
              <a:buSzPts val="2400"/>
              <a:buFont typeface="Arial"/>
              <a:buChar char="•"/>
            </a:pPr>
            <a:r>
              <a:rPr lang="en-GB" sz="2400" b="0" i="0" u="none" strike="noStrike" cap="none">
                <a:solidFill>
                  <a:schemeClr val="lt1"/>
                </a:solidFill>
                <a:latin typeface="Calibri"/>
                <a:ea typeface="Calibri"/>
                <a:cs typeface="Calibri"/>
                <a:sym typeface="Calibri"/>
              </a:rPr>
              <a:t>Realistic Medicine – empower citizens, reducing waste</a:t>
            </a:r>
            <a:endParaRPr sz="1400" b="0" i="0" u="none" strike="noStrike" cap="none">
              <a:solidFill>
                <a:srgbClr val="000000"/>
              </a:solidFill>
              <a:latin typeface="Arial"/>
              <a:ea typeface="Arial"/>
              <a:cs typeface="Arial"/>
              <a:sym typeface="Arial"/>
            </a:endParaRPr>
          </a:p>
          <a:p>
            <a:pPr marL="285750" marR="0" lvl="0" indent="-133350" algn="l" rtl="0">
              <a:lnSpc>
                <a:spcPct val="100000"/>
              </a:lnSpc>
              <a:spcBef>
                <a:spcPts val="0"/>
              </a:spcBef>
              <a:spcAft>
                <a:spcPts val="0"/>
              </a:spcAft>
              <a:buClr>
                <a:schemeClr val="dk1"/>
              </a:buClr>
              <a:buSzPts val="2400"/>
              <a:buFont typeface="Arial"/>
              <a:buNone/>
            </a:pPr>
            <a:endParaRPr sz="24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400"/>
              <a:buFont typeface="Arial"/>
              <a:buChar char="•"/>
            </a:pPr>
            <a:r>
              <a:rPr lang="en-GB" sz="2400" b="0" i="0" u="none" strike="noStrike" cap="none">
                <a:solidFill>
                  <a:schemeClr val="lt1"/>
                </a:solidFill>
                <a:latin typeface="Calibri"/>
                <a:ea typeface="Calibri"/>
                <a:cs typeface="Calibri"/>
                <a:sym typeface="Calibri"/>
              </a:rPr>
              <a:t>Hidden demand</a:t>
            </a: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pic>
        <p:nvPicPr>
          <p:cNvPr id="968" name="Google Shape;968;gd9424f3cfd_0_698" descr="A picture containing text, nature, sunset&#10;&#10;Description automatically generated"/>
          <p:cNvPicPr preferRelativeResize="0"/>
          <p:nvPr/>
        </p:nvPicPr>
        <p:blipFill rotWithShape="1">
          <a:blip r:embed="rId3">
            <a:alphaModFix/>
          </a:blip>
          <a:srcRect/>
          <a:stretch/>
        </p:blipFill>
        <p:spPr>
          <a:xfrm>
            <a:off x="914400" y="1136823"/>
            <a:ext cx="10095470" cy="499212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73"/>
        <p:cNvGrpSpPr/>
        <p:nvPr/>
      </p:nvGrpSpPr>
      <p:grpSpPr>
        <a:xfrm>
          <a:off x="0" y="0"/>
          <a:ext cx="0" cy="0"/>
          <a:chOff x="0" y="0"/>
          <a:chExt cx="0" cy="0"/>
        </a:xfrm>
      </p:grpSpPr>
      <p:sp>
        <p:nvSpPr>
          <p:cNvPr id="974" name="Google Shape;974;gd9424f3cfd_0_702"/>
          <p:cNvSpPr txBox="1">
            <a:spLocks noGrp="1"/>
          </p:cNvSpPr>
          <p:nvPr>
            <p:ph type="title"/>
          </p:nvPr>
        </p:nvSpPr>
        <p:spPr>
          <a:xfrm>
            <a:off x="109728" y="1"/>
            <a:ext cx="120822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400"/>
              <a:buFont typeface="Calibri"/>
              <a:buNone/>
            </a:pPr>
            <a:r>
              <a:rPr lang="en-GB"/>
              <a:t>Vision and focus</a:t>
            </a:r>
            <a:endParaRPr/>
          </a:p>
        </p:txBody>
      </p:sp>
      <p:pic>
        <p:nvPicPr>
          <p:cNvPr id="975" name="Google Shape;975;gd9424f3cfd_0_702"/>
          <p:cNvPicPr preferRelativeResize="0"/>
          <p:nvPr/>
        </p:nvPicPr>
        <p:blipFill rotWithShape="1">
          <a:blip r:embed="rId3">
            <a:alphaModFix/>
          </a:blip>
          <a:srcRect t="18553"/>
          <a:stretch/>
        </p:blipFill>
        <p:spPr>
          <a:xfrm>
            <a:off x="1305098" y="566671"/>
            <a:ext cx="9577551" cy="6124520"/>
          </a:xfrm>
          <a:prstGeom prst="rect">
            <a:avLst/>
          </a:prstGeom>
          <a:noFill/>
          <a:ln>
            <a:noFill/>
          </a:ln>
          <a:effectLst>
            <a:outerShdw blurRad="50800" dist="50800" dir="5400000" algn="ctr" rotWithShape="0">
              <a:schemeClr val="lt1"/>
            </a:outerShdw>
          </a:effectLst>
        </p:spPr>
      </p:pic>
      <p:pic>
        <p:nvPicPr>
          <p:cNvPr id="976" name="Google Shape;976;gd9424f3cfd_0_702" descr="Figure 1 Healthcare focus now"/>
          <p:cNvPicPr preferRelativeResize="0"/>
          <p:nvPr/>
        </p:nvPicPr>
        <p:blipFill rotWithShape="1">
          <a:blip r:embed="rId4">
            <a:alphaModFix/>
          </a:blip>
          <a:srcRect t="17546"/>
          <a:stretch/>
        </p:blipFill>
        <p:spPr>
          <a:xfrm>
            <a:off x="1331892" y="1585744"/>
            <a:ext cx="9147363" cy="4534051"/>
          </a:xfrm>
          <a:prstGeom prst="rect">
            <a:avLst/>
          </a:prstGeom>
          <a:noFill/>
          <a:ln>
            <a:noFill/>
          </a:ln>
        </p:spPr>
      </p:pic>
      <p:sp>
        <p:nvSpPr>
          <p:cNvPr id="977" name="Google Shape;977;gd9424f3cfd_0_702"/>
          <p:cNvSpPr txBox="1"/>
          <p:nvPr/>
        </p:nvSpPr>
        <p:spPr>
          <a:xfrm>
            <a:off x="2129812" y="5923097"/>
            <a:ext cx="77604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chemeClr val="dk1"/>
                </a:solidFill>
                <a:latin typeface="Calibri"/>
                <a:ea typeface="Calibri"/>
                <a:cs typeface="Calibri"/>
                <a:sym typeface="Calibri"/>
              </a:rPr>
              <a:t>SHIFTING THE BALANCE OF CARE </a:t>
            </a:r>
            <a:endParaRPr sz="1400" b="0" i="0" u="none" strike="noStrike" cap="none">
              <a:solidFill>
                <a:srgbClr val="000000"/>
              </a:solidFill>
              <a:latin typeface="Arial"/>
              <a:ea typeface="Arial"/>
              <a:cs typeface="Arial"/>
              <a:sym typeface="Arial"/>
            </a:endParaRPr>
          </a:p>
        </p:txBody>
      </p:sp>
      <p:cxnSp>
        <p:nvCxnSpPr>
          <p:cNvPr id="978" name="Google Shape;978;gd9424f3cfd_0_702"/>
          <p:cNvCxnSpPr/>
          <p:nvPr/>
        </p:nvCxnSpPr>
        <p:spPr>
          <a:xfrm rot="10800000">
            <a:off x="1712827" y="6119795"/>
            <a:ext cx="1973100"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979" name="Google Shape;979;gd9424f3cfd_0_702"/>
          <p:cNvCxnSpPr/>
          <p:nvPr/>
        </p:nvCxnSpPr>
        <p:spPr>
          <a:xfrm rot="10800000" flipH="1">
            <a:off x="8166521" y="6090813"/>
            <a:ext cx="2140800" cy="24900"/>
          </a:xfrm>
          <a:prstGeom prst="straightConnector1">
            <a:avLst/>
          </a:prstGeom>
          <a:noFill/>
          <a:ln w="9525" cap="flat" cmpd="sng">
            <a:solidFill>
              <a:schemeClr val="accent1"/>
            </a:solidFill>
            <a:prstDash val="solid"/>
            <a:miter lim="800000"/>
            <a:headEnd type="none" w="sm" len="sm"/>
            <a:tailEnd type="triangle" w="med" len="med"/>
          </a:ln>
        </p:spPr>
      </p:cxnSp>
      <p:sp>
        <p:nvSpPr>
          <p:cNvPr id="980" name="Google Shape;980;gd9424f3cfd_0_702"/>
          <p:cNvSpPr txBox="1"/>
          <p:nvPr/>
        </p:nvSpPr>
        <p:spPr>
          <a:xfrm>
            <a:off x="3654931" y="6321858"/>
            <a:ext cx="4663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COPYRIGHT – DHI Scotland </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5"/>
                                        </p:tgtEl>
                                        <p:attrNameLst>
                                          <p:attrName>style.visibility</p:attrName>
                                        </p:attrNameLst>
                                      </p:cBhvr>
                                      <p:to>
                                        <p:strVal val="visible"/>
                                      </p:to>
                                    </p:set>
                                    <p:animEffect transition="in" filter="fade">
                                      <p:cBhvr>
                                        <p:cTn id="7" dur="2000"/>
                                        <p:tgtEl>
                                          <p:spTgt spid="9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976"/>
                                        </p:tgtEl>
                                      </p:cBhvr>
                                    </p:animEffect>
                                    <p:set>
                                      <p:cBhvr>
                                        <p:cTn id="12" dur="1" fill="hold">
                                          <p:stCondLst>
                                            <p:cond delay="1000"/>
                                          </p:stCondLst>
                                        </p:cTn>
                                        <p:tgtEl>
                                          <p:spTgt spid="9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84"/>
        <p:cNvGrpSpPr/>
        <p:nvPr/>
      </p:nvGrpSpPr>
      <p:grpSpPr>
        <a:xfrm>
          <a:off x="0" y="0"/>
          <a:ext cx="0" cy="0"/>
          <a:chOff x="0" y="0"/>
          <a:chExt cx="0" cy="0"/>
        </a:xfrm>
      </p:grpSpPr>
      <p:pic>
        <p:nvPicPr>
          <p:cNvPr id="985" name="Google Shape;985;gd9424f3cfd_0_713" descr="A picture containing text&#10;&#10;Description automatically generated"/>
          <p:cNvPicPr preferRelativeResize="0"/>
          <p:nvPr/>
        </p:nvPicPr>
        <p:blipFill rotWithShape="1">
          <a:blip r:embed="rId3">
            <a:alphaModFix/>
          </a:blip>
          <a:srcRect/>
          <a:stretch/>
        </p:blipFill>
        <p:spPr>
          <a:xfrm>
            <a:off x="994410" y="857250"/>
            <a:ext cx="9738360" cy="505206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pic>
        <p:nvPicPr>
          <p:cNvPr id="990" name="Google Shape;990;gd9424f3cfd_0_717" descr="http://www.telephonetraininguk.co.uk/new/wp-content/uploads/2013/04/bigstock-Products-And-Services-Keys-Sho-35122334.jp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249766" y="0"/>
            <a:ext cx="9692468" cy="68580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pic>
        <p:nvPicPr>
          <p:cNvPr id="995" name="Google Shape;995;gd9424f3cfd_0_721" descr="Image result for person in a crowd"/>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9"/>
        <p:cNvGrpSpPr/>
        <p:nvPr/>
      </p:nvGrpSpPr>
      <p:grpSpPr>
        <a:xfrm>
          <a:off x="0" y="0"/>
          <a:ext cx="0" cy="0"/>
          <a:chOff x="0" y="0"/>
          <a:chExt cx="0" cy="0"/>
        </a:xfrm>
      </p:grpSpPr>
      <p:sp>
        <p:nvSpPr>
          <p:cNvPr id="1000" name="Google Shape;1000;gd9424f3cfd_0_725"/>
          <p:cNvSpPr txBox="1">
            <a:spLocks noGrp="1"/>
          </p:cNvSpPr>
          <p:nvPr>
            <p:ph type="ctrTitle"/>
          </p:nvPr>
        </p:nvSpPr>
        <p:spPr>
          <a:xfrm>
            <a:off x="1524000" y="2246313"/>
            <a:ext cx="9144000" cy="23877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6000"/>
              <a:buFont typeface="Calibri"/>
              <a:buNone/>
            </a:pPr>
            <a:r>
              <a:rPr lang="en-GB"/>
              <a:t>Next Generation Services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gd9424f3cfd_0_729"/>
          <p:cNvSpPr txBox="1">
            <a:spLocks noGrp="1"/>
          </p:cNvSpPr>
          <p:nvPr>
            <p:ph type="title"/>
          </p:nvPr>
        </p:nvSpPr>
        <p:spPr>
          <a:xfrm>
            <a:off x="342900" y="365125"/>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400"/>
              <a:buFont typeface="Calibri"/>
              <a:buNone/>
            </a:pPr>
            <a:r>
              <a:rPr lang="en-GB"/>
              <a:t>Citizen-centred data sharing</a:t>
            </a:r>
            <a:endParaRPr/>
          </a:p>
        </p:txBody>
      </p:sp>
      <p:pic>
        <p:nvPicPr>
          <p:cNvPr id="1007" name="Google Shape;1007;gd9424f3cfd_0_729"/>
          <p:cNvPicPr preferRelativeResize="0"/>
          <p:nvPr/>
        </p:nvPicPr>
        <p:blipFill rotWithShape="1">
          <a:blip r:embed="rId3" cstate="screen">
            <a:alphaModFix/>
            <a:extLst>
              <a:ext uri="{28A0092B-C50C-407E-A947-70E740481C1C}">
                <a14:useLocalDpi xmlns:a14="http://schemas.microsoft.com/office/drawing/2010/main"/>
              </a:ext>
            </a:extLst>
          </a:blip>
          <a:srcRect b="11465"/>
          <a:stretch/>
        </p:blipFill>
        <p:spPr>
          <a:xfrm>
            <a:off x="0" y="0"/>
            <a:ext cx="12192000" cy="68580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sp>
        <p:nvSpPr>
          <p:cNvPr id="1012" name="Google Shape;1012;gd9424f3cfd_0_735"/>
          <p:cNvSpPr txBox="1">
            <a:spLocks noGrp="1"/>
          </p:cNvSpPr>
          <p:nvPr>
            <p:ph type="title"/>
          </p:nvPr>
        </p:nvSpPr>
        <p:spPr>
          <a:xfrm>
            <a:off x="803276" y="1423446"/>
            <a:ext cx="5130600" cy="2512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2800"/>
              <a:buFont typeface="Calibri"/>
              <a:buNone/>
            </a:pPr>
            <a:r>
              <a:rPr lang="en-GB"/>
              <a:t>BLEND CITIZEN GENERATED DATA</a:t>
            </a:r>
            <a:br>
              <a:rPr lang="en-GB"/>
            </a:br>
            <a:r>
              <a:rPr lang="en-GB"/>
              <a:t>WITH</a:t>
            </a:r>
            <a:br>
              <a:rPr lang="en-GB"/>
            </a:br>
            <a:r>
              <a:rPr lang="en-GB"/>
              <a:t>FORMAL HEALTH AND CARE DATA</a:t>
            </a:r>
            <a:endParaRPr/>
          </a:p>
        </p:txBody>
      </p:sp>
      <p:sp>
        <p:nvSpPr>
          <p:cNvPr id="1013" name="Google Shape;1013;gd9424f3cfd_0_735"/>
          <p:cNvSpPr txBox="1">
            <a:spLocks noGrp="1"/>
          </p:cNvSpPr>
          <p:nvPr>
            <p:ph type="body" idx="1"/>
          </p:nvPr>
        </p:nvSpPr>
        <p:spPr>
          <a:xfrm>
            <a:off x="803276" y="2312988"/>
            <a:ext cx="5130600" cy="3240000"/>
          </a:xfrm>
          <a:prstGeom prst="rect">
            <a:avLst/>
          </a:prstGeom>
          <a:noFill/>
          <a:ln>
            <a:noFill/>
          </a:ln>
        </p:spPr>
        <p:txBody>
          <a:bodyPr spcFirstLastPara="1" wrap="square" lIns="91425" tIns="46800" rIns="91425" bIns="45700" anchor="t" anchorCtr="0">
            <a:noAutofit/>
          </a:bodyPr>
          <a:lstStyle/>
          <a:p>
            <a:pPr marL="0" lvl="0" indent="0" algn="l" rtl="0">
              <a:lnSpc>
                <a:spcPct val="100000"/>
              </a:lnSpc>
              <a:spcBef>
                <a:spcPts val="0"/>
              </a:spcBef>
              <a:spcAft>
                <a:spcPts val="0"/>
              </a:spcAft>
              <a:buClr>
                <a:schemeClr val="lt1"/>
              </a:buClr>
              <a:buSzPts val="1400"/>
              <a:buNone/>
            </a:pPr>
            <a:endParaRPr/>
          </a:p>
        </p:txBody>
      </p:sp>
      <p:pic>
        <p:nvPicPr>
          <p:cNvPr id="1014" name="Google Shape;1014;gd9424f3cfd_0_735"/>
          <p:cNvPicPr preferRelativeResize="0"/>
          <p:nvPr/>
        </p:nvPicPr>
        <p:blipFill rotWithShape="1">
          <a:blip r:embed="rId3">
            <a:alphaModFix/>
          </a:blip>
          <a:srcRect/>
          <a:stretch/>
        </p:blipFill>
        <p:spPr>
          <a:xfrm>
            <a:off x="6338314" y="1787357"/>
            <a:ext cx="5130597" cy="3401808"/>
          </a:xfrm>
          <a:prstGeom prst="rect">
            <a:avLst/>
          </a:prstGeom>
          <a:noFill/>
          <a:ln>
            <a:noFill/>
          </a:ln>
        </p:spPr>
      </p:pic>
      <p:sp>
        <p:nvSpPr>
          <p:cNvPr id="1015" name="Google Shape;1015;gd9424f3cfd_0_735"/>
          <p:cNvSpPr txBox="1">
            <a:spLocks noGrp="1"/>
          </p:cNvSpPr>
          <p:nvPr>
            <p:ph type="body" idx="3"/>
          </p:nvPr>
        </p:nvSpPr>
        <p:spPr>
          <a:xfrm>
            <a:off x="573164" y="6310131"/>
            <a:ext cx="7771500" cy="304200"/>
          </a:xfrm>
          <a:prstGeom prst="rect">
            <a:avLst/>
          </a:prstGeom>
          <a:noFill/>
          <a:ln>
            <a:noFill/>
          </a:ln>
        </p:spPr>
        <p:txBody>
          <a:bodyPr spcFirstLastPara="1" wrap="square" lIns="91425" tIns="46800" rIns="91425" bIns="45700" anchor="ctr" anchorCtr="0">
            <a:noAutofit/>
          </a:bodyPr>
          <a:lstStyle/>
          <a:p>
            <a:pPr marL="0" lvl="0" indent="0" algn="l" rtl="0">
              <a:lnSpc>
                <a:spcPct val="100000"/>
              </a:lnSpc>
              <a:spcBef>
                <a:spcPts val="0"/>
              </a:spcBef>
              <a:spcAft>
                <a:spcPts val="0"/>
              </a:spcAft>
              <a:buClr>
                <a:schemeClr val="lt1"/>
              </a:buClr>
              <a:buSzPts val="1400"/>
              <a:buNone/>
            </a:pPr>
            <a:r>
              <a:rPr lang="en-GB"/>
              <a:t>DELIVERS THE TRUE LIVED EXPERIENCE OF A CITIZEN</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20"/>
        <p:cNvGrpSpPr/>
        <p:nvPr/>
      </p:nvGrpSpPr>
      <p:grpSpPr>
        <a:xfrm>
          <a:off x="0" y="0"/>
          <a:ext cx="0" cy="0"/>
          <a:chOff x="0" y="0"/>
          <a:chExt cx="0" cy="0"/>
        </a:xfrm>
      </p:grpSpPr>
      <p:sp>
        <p:nvSpPr>
          <p:cNvPr id="1021" name="Google Shape;1021;gd9424f3cfd_0_742"/>
          <p:cNvSpPr txBox="1">
            <a:spLocks noGrp="1"/>
          </p:cNvSpPr>
          <p:nvPr>
            <p:ph type="title"/>
          </p:nvPr>
        </p:nvSpPr>
        <p:spPr>
          <a:xfrm>
            <a:off x="698171" y="669990"/>
            <a:ext cx="6037500" cy="281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400"/>
              <a:buFont typeface="Calibri"/>
              <a:buNone/>
            </a:pPr>
            <a:r>
              <a:rPr lang="en-GB"/>
              <a:t>Personal Data by Determinants of Health</a:t>
            </a:r>
            <a:endParaRPr/>
          </a:p>
        </p:txBody>
      </p:sp>
      <p:pic>
        <p:nvPicPr>
          <p:cNvPr id="1022" name="Google Shape;1022;gd9424f3cfd_0_742" descr="A picture containing device&#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123142" y="1584101"/>
            <a:ext cx="7945715" cy="4393942"/>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pic>
        <p:nvPicPr>
          <p:cNvPr id="1027" name="Google Shape;1027;gd9424f3cfd_0_749" descr="A picture containing indoor, ceiling, stone&#10;&#10;Description automatically generated"/>
          <p:cNvPicPr preferRelativeResize="0"/>
          <p:nvPr/>
        </p:nvPicPr>
        <p:blipFill rotWithShape="1">
          <a:blip r:embed="rId3">
            <a:alphaModFix/>
          </a:blip>
          <a:srcRect t="7002"/>
          <a:stretch/>
        </p:blipFill>
        <p:spPr>
          <a:xfrm>
            <a:off x="481914" y="1472540"/>
            <a:ext cx="11195221" cy="4620354"/>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pic>
        <p:nvPicPr>
          <p:cNvPr id="1032" name="Google Shape;1032;gd9424f3cfd_0_755"/>
          <p:cNvPicPr preferRelativeResize="0"/>
          <p:nvPr/>
        </p:nvPicPr>
        <p:blipFill rotWithShape="1">
          <a:blip r:embed="rId3">
            <a:alphaModFix/>
          </a:blip>
          <a:srcRect/>
          <a:stretch/>
        </p:blipFill>
        <p:spPr>
          <a:xfrm>
            <a:off x="1244906" y="429658"/>
            <a:ext cx="9694842" cy="6092328"/>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036"/>
        <p:cNvGrpSpPr/>
        <p:nvPr/>
      </p:nvGrpSpPr>
      <p:grpSpPr>
        <a:xfrm>
          <a:off x="0" y="0"/>
          <a:ext cx="0" cy="0"/>
          <a:chOff x="0" y="0"/>
          <a:chExt cx="0" cy="0"/>
        </a:xfrm>
      </p:grpSpPr>
      <p:pic>
        <p:nvPicPr>
          <p:cNvPr id="1037" name="Google Shape;1037;gd9424f3cfd_0_75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92366" y="1311006"/>
            <a:ext cx="9959246" cy="4968606"/>
          </a:xfrm>
          <a:prstGeom prst="rect">
            <a:avLst/>
          </a:prstGeom>
          <a:noFill/>
          <a:ln>
            <a:noFill/>
          </a:ln>
        </p:spPr>
      </p:pic>
      <p:sp>
        <p:nvSpPr>
          <p:cNvPr id="1038" name="Google Shape;1038;gd9424f3cfd_0_759"/>
          <p:cNvSpPr txBox="1"/>
          <p:nvPr/>
        </p:nvSpPr>
        <p:spPr>
          <a:xfrm>
            <a:off x="892367" y="683046"/>
            <a:ext cx="433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chemeClr val="lt1"/>
                </a:solidFill>
                <a:latin typeface="Calibri"/>
                <a:ea typeface="Calibri"/>
                <a:cs typeface="Calibri"/>
                <a:sym typeface="Calibri"/>
              </a:rPr>
              <a:t>CONTROL CAN BE OK!</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pic>
        <p:nvPicPr>
          <p:cNvPr id="1043" name="Google Shape;1043;gd9424f3cfd_0_764"/>
          <p:cNvPicPr preferRelativeResize="0"/>
          <p:nvPr/>
        </p:nvPicPr>
        <p:blipFill rotWithShape="1">
          <a:blip r:embed="rId3">
            <a:alphaModFix/>
          </a:blip>
          <a:srcRect/>
          <a:stretch/>
        </p:blipFill>
        <p:spPr>
          <a:xfrm>
            <a:off x="947450" y="1586428"/>
            <a:ext cx="10146535" cy="4869455"/>
          </a:xfrm>
          <a:prstGeom prst="rect">
            <a:avLst/>
          </a:prstGeom>
          <a:noFill/>
          <a:ln>
            <a:noFill/>
          </a:ln>
        </p:spPr>
      </p:pic>
      <p:sp>
        <p:nvSpPr>
          <p:cNvPr id="1044" name="Google Shape;1044;gd9424f3cfd_0_764"/>
          <p:cNvSpPr txBox="1"/>
          <p:nvPr/>
        </p:nvSpPr>
        <p:spPr>
          <a:xfrm>
            <a:off x="947450" y="782198"/>
            <a:ext cx="49152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chemeClr val="lt1"/>
                </a:solidFill>
                <a:latin typeface="Calibri"/>
                <a:ea typeface="Calibri"/>
                <a:cs typeface="Calibri"/>
                <a:sym typeface="Calibri"/>
              </a:rPr>
              <a:t>LET INNOVATION FLOURISH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sp>
        <p:nvSpPr>
          <p:cNvPr id="1050" name="Google Shape;1050;gd9424f3cfd_0_769"/>
          <p:cNvSpPr txBox="1">
            <a:spLocks noGrp="1"/>
          </p:cNvSpPr>
          <p:nvPr>
            <p:ph type="title"/>
          </p:nvPr>
        </p:nvSpPr>
        <p:spPr>
          <a:xfrm>
            <a:off x="328412" y="198438"/>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400"/>
              <a:buFont typeface="Calibri"/>
              <a:buNone/>
            </a:pPr>
            <a:r>
              <a:rPr lang="en-GB"/>
              <a:t>Integrating Innovation  </a:t>
            </a:r>
            <a:endParaRPr/>
          </a:p>
        </p:txBody>
      </p:sp>
      <p:grpSp>
        <p:nvGrpSpPr>
          <p:cNvPr id="1051" name="Google Shape;1051;gd9424f3cfd_0_769"/>
          <p:cNvGrpSpPr/>
          <p:nvPr/>
        </p:nvGrpSpPr>
        <p:grpSpPr>
          <a:xfrm>
            <a:off x="-4233415" y="843386"/>
            <a:ext cx="15015146" cy="6080700"/>
            <a:chOff x="-5106134" y="-782215"/>
            <a:chExt cx="15015146" cy="6080700"/>
          </a:xfrm>
        </p:grpSpPr>
        <p:sp>
          <p:nvSpPr>
            <p:cNvPr id="1052" name="Google Shape;1052;gd9424f3cfd_0_769"/>
            <p:cNvSpPr/>
            <p:nvPr/>
          </p:nvSpPr>
          <p:spPr>
            <a:xfrm>
              <a:off x="-5106134" y="-782215"/>
              <a:ext cx="6080700" cy="6080700"/>
            </a:xfrm>
            <a:prstGeom prst="blockArc">
              <a:avLst>
                <a:gd name="adj1" fmla="val 18900000"/>
                <a:gd name="adj2" fmla="val 2700000"/>
                <a:gd name="adj3" fmla="val 355"/>
              </a:avLst>
            </a:prstGeom>
            <a:noFill/>
            <a:ln w="12700" cap="flat" cmpd="sng">
              <a:solidFill>
                <a:srgbClr val="3E2D6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3" name="Google Shape;1053;gd9424f3cfd_0_769"/>
            <p:cNvSpPr/>
            <p:nvPr/>
          </p:nvSpPr>
          <p:spPr>
            <a:xfrm>
              <a:off x="626872" y="451637"/>
              <a:ext cx="9282000" cy="903300"/>
            </a:xfrm>
            <a:prstGeom prst="rect">
              <a:avLst/>
            </a:prstGeom>
            <a:solidFill>
              <a:srgbClr val="81499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4" name="Google Shape;1054;gd9424f3cfd_0_769"/>
            <p:cNvSpPr txBox="1"/>
            <p:nvPr/>
          </p:nvSpPr>
          <p:spPr>
            <a:xfrm>
              <a:off x="626872" y="451637"/>
              <a:ext cx="9282000" cy="903300"/>
            </a:xfrm>
            <a:prstGeom prst="rect">
              <a:avLst/>
            </a:prstGeom>
            <a:noFill/>
            <a:ln>
              <a:noFill/>
            </a:ln>
          </p:spPr>
          <p:txBody>
            <a:bodyPr spcFirstLastPara="1" wrap="square" lIns="716950" tIns="119375" rIns="119375" bIns="119375" anchor="ctr" anchorCtr="0">
              <a:noAutofit/>
            </a:bodyPr>
            <a:lstStyle/>
            <a:p>
              <a:pPr marL="0" marR="0" lvl="0" indent="0" algn="l" rtl="0">
                <a:lnSpc>
                  <a:spcPct val="90000"/>
                </a:lnSpc>
                <a:spcBef>
                  <a:spcPts val="0"/>
                </a:spcBef>
                <a:spcAft>
                  <a:spcPts val="0"/>
                </a:spcAft>
                <a:buClr>
                  <a:schemeClr val="lt1"/>
                </a:buClr>
                <a:buSzPts val="4700"/>
                <a:buFont typeface="Calibri"/>
                <a:buNone/>
              </a:pPr>
              <a:r>
                <a:rPr lang="en-GB" sz="4700" b="0" i="0" u="none" strike="noStrike" cap="none">
                  <a:solidFill>
                    <a:schemeClr val="lt1"/>
                  </a:solidFill>
                  <a:latin typeface="Calibri"/>
                  <a:ea typeface="Calibri"/>
                  <a:cs typeface="Calibri"/>
                  <a:sym typeface="Calibri"/>
                </a:rPr>
                <a:t>Service model innovation </a:t>
              </a:r>
              <a:endParaRPr sz="1400" b="0" i="0" u="none" strike="noStrike" cap="none">
                <a:solidFill>
                  <a:srgbClr val="000000"/>
                </a:solidFill>
                <a:latin typeface="Arial"/>
                <a:ea typeface="Arial"/>
                <a:cs typeface="Arial"/>
                <a:sym typeface="Arial"/>
              </a:endParaRPr>
            </a:p>
          </p:txBody>
        </p:sp>
        <p:sp>
          <p:nvSpPr>
            <p:cNvPr id="1055" name="Google Shape;1055;gd9424f3cfd_0_769"/>
            <p:cNvSpPr/>
            <p:nvPr/>
          </p:nvSpPr>
          <p:spPr>
            <a:xfrm>
              <a:off x="62325" y="338727"/>
              <a:ext cx="1129200" cy="1129200"/>
            </a:xfrm>
            <a:prstGeom prst="ellipse">
              <a:avLst/>
            </a:prstGeom>
            <a:blipFill rotWithShape="1">
              <a:blip r:embed="rId3">
                <a:alphaModFix/>
              </a:blip>
              <a:stretch>
                <a:fillRect/>
              </a:stretch>
            </a:blipFill>
            <a:ln w="12700" cap="flat" cmpd="sng">
              <a:solidFill>
                <a:srgbClr val="4D378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6" name="Google Shape;1056;gd9424f3cfd_0_769"/>
            <p:cNvSpPr/>
            <p:nvPr/>
          </p:nvSpPr>
          <p:spPr>
            <a:xfrm>
              <a:off x="955212" y="1806548"/>
              <a:ext cx="8953800" cy="903300"/>
            </a:xfrm>
            <a:prstGeom prst="rect">
              <a:avLst/>
            </a:prstGeom>
            <a:solidFill>
              <a:srgbClr val="7F7F7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7" name="Google Shape;1057;gd9424f3cfd_0_769"/>
            <p:cNvSpPr txBox="1"/>
            <p:nvPr/>
          </p:nvSpPr>
          <p:spPr>
            <a:xfrm>
              <a:off x="955212" y="1806548"/>
              <a:ext cx="8953800" cy="903300"/>
            </a:xfrm>
            <a:prstGeom prst="rect">
              <a:avLst/>
            </a:prstGeom>
            <a:noFill/>
            <a:ln>
              <a:noFill/>
            </a:ln>
          </p:spPr>
          <p:txBody>
            <a:bodyPr spcFirstLastPara="1" wrap="square" lIns="716950" tIns="119375" rIns="119375" bIns="119375" anchor="ctr" anchorCtr="0">
              <a:noAutofit/>
            </a:bodyPr>
            <a:lstStyle/>
            <a:p>
              <a:pPr marL="0" marR="0" lvl="0" indent="0" algn="l" rtl="0">
                <a:lnSpc>
                  <a:spcPct val="90000"/>
                </a:lnSpc>
                <a:spcBef>
                  <a:spcPts val="0"/>
                </a:spcBef>
                <a:spcAft>
                  <a:spcPts val="0"/>
                </a:spcAft>
                <a:buClr>
                  <a:schemeClr val="lt1"/>
                </a:buClr>
                <a:buSzPts val="4700"/>
                <a:buFont typeface="Calibri"/>
                <a:buNone/>
              </a:pPr>
              <a:r>
                <a:rPr lang="en-GB" sz="4700" b="0" i="0" u="none" strike="noStrike" cap="none">
                  <a:solidFill>
                    <a:schemeClr val="lt1"/>
                  </a:solidFill>
                  <a:latin typeface="Calibri"/>
                  <a:ea typeface="Calibri"/>
                  <a:cs typeface="Calibri"/>
                  <a:sym typeface="Calibri"/>
                </a:rPr>
                <a:t>Technical/Digital innovation</a:t>
              </a:r>
              <a:endParaRPr sz="1400" b="0" i="0" u="none" strike="noStrike" cap="none">
                <a:solidFill>
                  <a:srgbClr val="000000"/>
                </a:solidFill>
                <a:latin typeface="Arial"/>
                <a:ea typeface="Arial"/>
                <a:cs typeface="Arial"/>
                <a:sym typeface="Arial"/>
              </a:endParaRPr>
            </a:p>
          </p:txBody>
        </p:sp>
        <p:sp>
          <p:nvSpPr>
            <p:cNvPr id="1058" name="Google Shape;1058;gd9424f3cfd_0_769"/>
            <p:cNvSpPr/>
            <p:nvPr/>
          </p:nvSpPr>
          <p:spPr>
            <a:xfrm>
              <a:off x="390666" y="1693639"/>
              <a:ext cx="1129200" cy="1129200"/>
            </a:xfrm>
            <a:prstGeom prst="ellipse">
              <a:avLst/>
            </a:prstGeom>
            <a:blipFill rotWithShape="1">
              <a:blip r:embed="rId4" cstate="screen">
                <a:alphaModFix/>
                <a:extLst>
                  <a:ext uri="{28A0092B-C50C-407E-A947-70E740481C1C}">
                    <a14:useLocalDpi xmlns:a14="http://schemas.microsoft.com/office/drawing/2010/main"/>
                  </a:ext>
                </a:extLst>
              </a:blip>
              <a:stretch>
                <a:fillRect/>
              </a:stretch>
            </a:blipFill>
            <a:ln w="12700" cap="flat" cmpd="sng">
              <a:solidFill>
                <a:srgbClr val="4D378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9" name="Google Shape;1059;gd9424f3cfd_0_769"/>
            <p:cNvSpPr/>
            <p:nvPr/>
          </p:nvSpPr>
          <p:spPr>
            <a:xfrm>
              <a:off x="626872" y="3161459"/>
              <a:ext cx="9282000" cy="903300"/>
            </a:xfrm>
            <a:prstGeom prst="rect">
              <a:avLst/>
            </a:prstGeom>
            <a:solidFill>
              <a:srgbClr val="E71D7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0" name="Google Shape;1060;gd9424f3cfd_0_769"/>
            <p:cNvSpPr txBox="1"/>
            <p:nvPr/>
          </p:nvSpPr>
          <p:spPr>
            <a:xfrm>
              <a:off x="626872" y="3161459"/>
              <a:ext cx="9282000" cy="903300"/>
            </a:xfrm>
            <a:prstGeom prst="rect">
              <a:avLst/>
            </a:prstGeom>
            <a:noFill/>
            <a:ln>
              <a:noFill/>
            </a:ln>
          </p:spPr>
          <p:txBody>
            <a:bodyPr spcFirstLastPara="1" wrap="square" lIns="716950" tIns="119375" rIns="119375" bIns="119375" anchor="ctr" anchorCtr="0">
              <a:noAutofit/>
            </a:bodyPr>
            <a:lstStyle/>
            <a:p>
              <a:pPr marL="0" marR="0" lvl="0" indent="0" algn="l" rtl="0">
                <a:lnSpc>
                  <a:spcPct val="90000"/>
                </a:lnSpc>
                <a:spcBef>
                  <a:spcPts val="0"/>
                </a:spcBef>
                <a:spcAft>
                  <a:spcPts val="0"/>
                </a:spcAft>
                <a:buClr>
                  <a:schemeClr val="lt1"/>
                </a:buClr>
                <a:buSzPts val="4700"/>
                <a:buFont typeface="Calibri"/>
                <a:buNone/>
              </a:pPr>
              <a:r>
                <a:rPr lang="en-GB" sz="4700" b="0" i="0" u="none" strike="noStrike" cap="none">
                  <a:solidFill>
                    <a:schemeClr val="lt1"/>
                  </a:solidFill>
                  <a:latin typeface="Calibri"/>
                  <a:ea typeface="Calibri"/>
                  <a:cs typeface="Calibri"/>
                  <a:sym typeface="Calibri"/>
                </a:rPr>
                <a:t>Business model innovation </a:t>
              </a:r>
              <a:endParaRPr sz="1400" b="0" i="0" u="none" strike="noStrike" cap="none">
                <a:solidFill>
                  <a:srgbClr val="000000"/>
                </a:solidFill>
                <a:latin typeface="Arial"/>
                <a:ea typeface="Arial"/>
                <a:cs typeface="Arial"/>
                <a:sym typeface="Arial"/>
              </a:endParaRPr>
            </a:p>
          </p:txBody>
        </p:sp>
        <p:sp>
          <p:nvSpPr>
            <p:cNvPr id="1061" name="Google Shape;1061;gd9424f3cfd_0_769"/>
            <p:cNvSpPr/>
            <p:nvPr/>
          </p:nvSpPr>
          <p:spPr>
            <a:xfrm>
              <a:off x="62325" y="3048550"/>
              <a:ext cx="1129200" cy="1129200"/>
            </a:xfrm>
            <a:prstGeom prst="ellipse">
              <a:avLst/>
            </a:prstGeom>
            <a:blipFill rotWithShape="1">
              <a:blip r:embed="rId5" cstate="screen">
                <a:alphaModFix/>
                <a:extLst>
                  <a:ext uri="{28A0092B-C50C-407E-A947-70E740481C1C}">
                    <a14:useLocalDpi xmlns:a14="http://schemas.microsoft.com/office/drawing/2010/main"/>
                  </a:ext>
                </a:extLst>
              </a:blip>
              <a:stretch>
                <a:fillRect/>
              </a:stretch>
            </a:blipFill>
            <a:ln w="12700" cap="flat" cmpd="sng">
              <a:solidFill>
                <a:srgbClr val="4D378A"/>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62" name="Google Shape;1062;gd9424f3cfd_0_769"/>
          <p:cNvSpPr txBox="1"/>
          <p:nvPr/>
        </p:nvSpPr>
        <p:spPr>
          <a:xfrm rot="-5400000">
            <a:off x="9071276" y="3796209"/>
            <a:ext cx="4110900" cy="461700"/>
          </a:xfrm>
          <a:prstGeom prst="rect">
            <a:avLst/>
          </a:prstGeom>
          <a:solidFill>
            <a:srgbClr val="E71D7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chemeClr val="lt1"/>
                </a:solidFill>
                <a:latin typeface="Calibri"/>
                <a:ea typeface="Calibri"/>
                <a:cs typeface="Calibri"/>
                <a:sym typeface="Calibri"/>
              </a:rPr>
              <a:t>Accepted service models  </a:t>
            </a:r>
            <a:endParaRPr sz="1400" b="0" i="0" u="none" strike="noStrike" cap="none">
              <a:solidFill>
                <a:srgbClr val="000000"/>
              </a:solidFill>
              <a:latin typeface="Arial"/>
              <a:ea typeface="Arial"/>
              <a:cs typeface="Arial"/>
              <a:sym typeface="Arial"/>
            </a:endParaRPr>
          </a:p>
        </p:txBody>
      </p:sp>
      <p:sp>
        <p:nvSpPr>
          <p:cNvPr id="1063" name="Google Shape;1063;gd9424f3cfd_0_769"/>
          <p:cNvSpPr txBox="1"/>
          <p:nvPr/>
        </p:nvSpPr>
        <p:spPr>
          <a:xfrm rot="-5400000">
            <a:off x="-1689600" y="3651458"/>
            <a:ext cx="4338900" cy="523200"/>
          </a:xfrm>
          <a:prstGeom prst="rect">
            <a:avLst/>
          </a:prstGeom>
          <a:solidFill>
            <a:srgbClr val="7F7F7F"/>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0" i="0" u="none" strike="noStrike" cap="none">
                <a:solidFill>
                  <a:schemeClr val="lt1"/>
                </a:solidFill>
                <a:latin typeface="Calibri"/>
                <a:ea typeface="Calibri"/>
                <a:cs typeface="Calibri"/>
                <a:sym typeface="Calibri"/>
              </a:rPr>
              <a:t>DEMONSTRATING</a:t>
            </a:r>
            <a:endParaRPr sz="1400" b="0" i="0" u="none" strike="noStrike" cap="none">
              <a:solidFill>
                <a:srgbClr val="000000"/>
              </a:solidFill>
              <a:latin typeface="Arial"/>
              <a:ea typeface="Arial"/>
              <a:cs typeface="Arial"/>
              <a:sym typeface="Arial"/>
            </a:endParaRPr>
          </a:p>
        </p:txBody>
      </p:sp>
      <p:sp>
        <p:nvSpPr>
          <p:cNvPr id="1064" name="Google Shape;1064;gd9424f3cfd_0_769"/>
          <p:cNvSpPr txBox="1"/>
          <p:nvPr/>
        </p:nvSpPr>
        <p:spPr>
          <a:xfrm rot="-5400000">
            <a:off x="8148421" y="3825908"/>
            <a:ext cx="4051500" cy="461700"/>
          </a:xfrm>
          <a:prstGeom prst="rect">
            <a:avLst/>
          </a:prstGeom>
          <a:solidFill>
            <a:srgbClr val="7F7F7F"/>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sng" strike="noStrike" cap="none">
                <a:solidFill>
                  <a:schemeClr val="lt1"/>
                </a:solidFill>
                <a:latin typeface="Calibri"/>
                <a:ea typeface="Calibri"/>
                <a:cs typeface="Calibri"/>
                <a:sym typeface="Calibri"/>
              </a:rPr>
              <a:t>INTEROPERABLE</a:t>
            </a:r>
            <a:r>
              <a:rPr lang="en-GB" sz="2400" b="0"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065" name="Google Shape;1065;gd9424f3cfd_0_769"/>
          <p:cNvSpPr txBox="1"/>
          <p:nvPr/>
        </p:nvSpPr>
        <p:spPr>
          <a:xfrm rot="-5400000">
            <a:off x="9694237" y="3778174"/>
            <a:ext cx="4076700" cy="461700"/>
          </a:xfrm>
          <a:prstGeom prst="rect">
            <a:avLst/>
          </a:prstGeom>
          <a:solidFill>
            <a:srgbClr val="814997"/>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chemeClr val="lt1"/>
                </a:solidFill>
                <a:latin typeface="Calibri"/>
                <a:ea typeface="Calibri"/>
                <a:cs typeface="Calibri"/>
                <a:sym typeface="Calibri"/>
              </a:rPr>
              <a:t>READINESS TO ADOPT/ SCALE</a:t>
            </a:r>
            <a:r>
              <a:rPr lang="en-GB" sz="2400" b="0"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1066" name="Google Shape;1066;gd9424f3cfd_0_769"/>
          <p:cNvSpPr txBox="1"/>
          <p:nvPr/>
        </p:nvSpPr>
        <p:spPr>
          <a:xfrm>
            <a:off x="3654931" y="6321858"/>
            <a:ext cx="4663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COPYRIGHT – DHI Scotland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pic>
        <p:nvPicPr>
          <p:cNvPr id="1071" name="Google Shape;1071;gd9424f3cfd_0_790"/>
          <p:cNvPicPr preferRelativeResize="0"/>
          <p:nvPr/>
        </p:nvPicPr>
        <p:blipFill rotWithShape="1">
          <a:blip r:embed="rId3">
            <a:alphaModFix/>
          </a:blip>
          <a:srcRect/>
          <a:stretch/>
        </p:blipFill>
        <p:spPr>
          <a:xfrm>
            <a:off x="2766733" y="654908"/>
            <a:ext cx="2634113" cy="2224215"/>
          </a:xfrm>
          <a:prstGeom prst="rect">
            <a:avLst/>
          </a:prstGeom>
          <a:noFill/>
          <a:ln>
            <a:noFill/>
          </a:ln>
        </p:spPr>
      </p:pic>
      <p:pic>
        <p:nvPicPr>
          <p:cNvPr id="1072" name="Google Shape;1072;gd9424f3cfd_0_790" descr="A picture containing text, indoor, living, sofa&#10;&#10;Description automatically generated"/>
          <p:cNvPicPr preferRelativeResize="0"/>
          <p:nvPr/>
        </p:nvPicPr>
        <p:blipFill rotWithShape="1">
          <a:blip r:embed="rId4">
            <a:alphaModFix/>
          </a:blip>
          <a:srcRect/>
          <a:stretch/>
        </p:blipFill>
        <p:spPr>
          <a:xfrm>
            <a:off x="5400847" y="3666696"/>
            <a:ext cx="2484566" cy="2481990"/>
          </a:xfrm>
          <a:prstGeom prst="rect">
            <a:avLst/>
          </a:prstGeom>
          <a:noFill/>
          <a:ln>
            <a:noFill/>
          </a:ln>
        </p:spPr>
      </p:pic>
      <p:pic>
        <p:nvPicPr>
          <p:cNvPr id="1073" name="Google Shape;1073;gd9424f3cfd_0_790" descr="A picture containing footwear&#10;&#10;Description automatically generated"/>
          <p:cNvPicPr preferRelativeResize="0"/>
          <p:nvPr/>
        </p:nvPicPr>
        <p:blipFill rotWithShape="1">
          <a:blip r:embed="rId5">
            <a:alphaModFix/>
          </a:blip>
          <a:srcRect/>
          <a:stretch/>
        </p:blipFill>
        <p:spPr>
          <a:xfrm>
            <a:off x="849033" y="3428999"/>
            <a:ext cx="2896435" cy="2481990"/>
          </a:xfrm>
          <a:prstGeom prst="rect">
            <a:avLst/>
          </a:prstGeom>
          <a:noFill/>
          <a:ln>
            <a:noFill/>
          </a:ln>
        </p:spPr>
      </p:pic>
      <p:pic>
        <p:nvPicPr>
          <p:cNvPr id="1074" name="Google Shape;1074;gd9424f3cfd_0_790" descr="A white dresser in a room&#10;&#10;Description automatically generated with medium confidence"/>
          <p:cNvPicPr preferRelativeResize="0"/>
          <p:nvPr/>
        </p:nvPicPr>
        <p:blipFill rotWithShape="1">
          <a:blip r:embed="rId6">
            <a:alphaModFix/>
          </a:blip>
          <a:srcRect/>
          <a:stretch/>
        </p:blipFill>
        <p:spPr>
          <a:xfrm>
            <a:off x="8446530" y="1867586"/>
            <a:ext cx="2896436" cy="2481991"/>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078"/>
        <p:cNvGrpSpPr/>
        <p:nvPr/>
      </p:nvGrpSpPr>
      <p:grpSpPr>
        <a:xfrm>
          <a:off x="0" y="0"/>
          <a:ext cx="0" cy="0"/>
          <a:chOff x="0" y="0"/>
          <a:chExt cx="0" cy="0"/>
        </a:xfrm>
      </p:grpSpPr>
      <p:sp>
        <p:nvSpPr>
          <p:cNvPr id="1079" name="Google Shape;1079;gd9424f3cfd_0_797"/>
          <p:cNvSpPr txBox="1">
            <a:spLocks noGrp="1"/>
          </p:cNvSpPr>
          <p:nvPr>
            <p:ph type="title"/>
          </p:nvPr>
        </p:nvSpPr>
        <p:spPr>
          <a:xfrm>
            <a:off x="803275" y="1423446"/>
            <a:ext cx="6037500" cy="633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2800"/>
              <a:buFont typeface="Calibri"/>
              <a:buNone/>
            </a:pPr>
            <a:endParaRPr/>
          </a:p>
        </p:txBody>
      </p:sp>
      <p:pic>
        <p:nvPicPr>
          <p:cNvPr id="1080" name="Google Shape;1080;gd9424f3cfd_0_797" descr="A picture containing text, indoor, room&#10;&#10;Description automatically generated"/>
          <p:cNvPicPr preferRelativeResize="0"/>
          <p:nvPr/>
        </p:nvPicPr>
        <p:blipFill rotWithShape="1">
          <a:blip r:embed="rId3">
            <a:alphaModFix/>
          </a:blip>
          <a:srcRect t="5095" b="9"/>
          <a:stretch/>
        </p:blipFill>
        <p:spPr>
          <a:xfrm>
            <a:off x="803275" y="1423446"/>
            <a:ext cx="5130597" cy="4129630"/>
          </a:xfrm>
          <a:prstGeom prst="rect">
            <a:avLst/>
          </a:prstGeom>
          <a:noFill/>
          <a:ln>
            <a:noFill/>
          </a:ln>
        </p:spPr>
      </p:pic>
      <p:pic>
        <p:nvPicPr>
          <p:cNvPr id="1081" name="Google Shape;1081;gd9424f3cfd_0_797" descr="A large bed in a room&#10;&#10;Description automatically generated with low confidence"/>
          <p:cNvPicPr preferRelativeResize="0"/>
          <p:nvPr/>
        </p:nvPicPr>
        <p:blipFill rotWithShape="1">
          <a:blip r:embed="rId4">
            <a:alphaModFix/>
          </a:blip>
          <a:srcRect t="2065" b="13624"/>
          <a:stretch/>
        </p:blipFill>
        <p:spPr>
          <a:xfrm>
            <a:off x="6355663" y="1423446"/>
            <a:ext cx="5130597" cy="412963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1086" name="Google Shape;1086;gd9424f3cfd_0_804"/>
          <p:cNvPicPr preferRelativeResize="0"/>
          <p:nvPr/>
        </p:nvPicPr>
        <p:blipFill rotWithShape="1">
          <a:blip r:embed="rId3">
            <a:alphaModFix/>
          </a:blip>
          <a:srcRect/>
          <a:stretch/>
        </p:blipFill>
        <p:spPr>
          <a:xfrm>
            <a:off x="1272209" y="924339"/>
            <a:ext cx="9213574" cy="5307496"/>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pic>
        <p:nvPicPr>
          <p:cNvPr id="1091" name="Google Shape;1091;gd9424f3cfd_0_808" descr="A picture containing indoor&#10;&#10;Description automatically generated"/>
          <p:cNvPicPr preferRelativeResize="0"/>
          <p:nvPr/>
        </p:nvPicPr>
        <p:blipFill rotWithShape="1">
          <a:blip r:embed="rId3">
            <a:alphaModFix/>
          </a:blip>
          <a:srcRect/>
          <a:stretch/>
        </p:blipFill>
        <p:spPr>
          <a:xfrm>
            <a:off x="2286000" y="1117600"/>
            <a:ext cx="7620000" cy="46228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095"/>
        <p:cNvGrpSpPr/>
        <p:nvPr/>
      </p:nvGrpSpPr>
      <p:grpSpPr>
        <a:xfrm>
          <a:off x="0" y="0"/>
          <a:ext cx="0" cy="0"/>
          <a:chOff x="0" y="0"/>
          <a:chExt cx="0" cy="0"/>
        </a:xfrm>
      </p:grpSpPr>
      <p:pic>
        <p:nvPicPr>
          <p:cNvPr id="1096" name="Google Shape;1096;gd9424f3cfd_0_812" descr="A picture containing scene, way, road, highway&#10;&#10;Description automatically generated"/>
          <p:cNvPicPr preferRelativeResize="0"/>
          <p:nvPr/>
        </p:nvPicPr>
        <p:blipFill rotWithShape="1">
          <a:blip r:embed="rId3">
            <a:alphaModFix/>
          </a:blip>
          <a:srcRect/>
          <a:stretch/>
        </p:blipFill>
        <p:spPr>
          <a:xfrm>
            <a:off x="526773" y="308113"/>
            <a:ext cx="3139661" cy="2004391"/>
          </a:xfrm>
          <a:prstGeom prst="rect">
            <a:avLst/>
          </a:prstGeom>
          <a:noFill/>
          <a:ln>
            <a:noFill/>
          </a:ln>
        </p:spPr>
      </p:pic>
      <p:pic>
        <p:nvPicPr>
          <p:cNvPr id="1097" name="Google Shape;1097;gd9424f3cfd_0_812"/>
          <p:cNvPicPr preferRelativeResize="0"/>
          <p:nvPr/>
        </p:nvPicPr>
        <p:blipFill rotWithShape="1">
          <a:blip r:embed="rId4">
            <a:alphaModFix/>
          </a:blip>
          <a:srcRect/>
          <a:stretch/>
        </p:blipFill>
        <p:spPr>
          <a:xfrm>
            <a:off x="2096603" y="2743200"/>
            <a:ext cx="4274820" cy="2521226"/>
          </a:xfrm>
          <a:prstGeom prst="rect">
            <a:avLst/>
          </a:prstGeom>
          <a:noFill/>
          <a:ln>
            <a:noFill/>
          </a:ln>
        </p:spPr>
      </p:pic>
      <p:pic>
        <p:nvPicPr>
          <p:cNvPr id="1098" name="Google Shape;1098;gd9424f3cfd_0_812" descr="A picture containing person, feet, legs, shoes&#10;&#10;Description automatically generated"/>
          <p:cNvPicPr preferRelativeResize="0"/>
          <p:nvPr/>
        </p:nvPicPr>
        <p:blipFill rotWithShape="1">
          <a:blip r:embed="rId5">
            <a:alphaModFix/>
          </a:blip>
          <a:srcRect/>
          <a:stretch/>
        </p:blipFill>
        <p:spPr>
          <a:xfrm>
            <a:off x="7265503" y="496956"/>
            <a:ext cx="3438939" cy="2932044"/>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pic>
        <p:nvPicPr>
          <p:cNvPr id="1103" name="Google Shape;1103;gd9424f3cfd_0_818" descr="A group of multicolored pills&#10;&#10;Description automatically generated with low confidenc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95086" y="3429000"/>
            <a:ext cx="4736934" cy="3053360"/>
          </a:xfrm>
          <a:prstGeom prst="rect">
            <a:avLst/>
          </a:prstGeom>
          <a:noFill/>
          <a:ln>
            <a:noFill/>
          </a:ln>
        </p:spPr>
      </p:pic>
      <p:pic>
        <p:nvPicPr>
          <p:cNvPr id="1104" name="Google Shape;1104;gd9424f3cfd_0_818" descr="A picture containing indoor, blue, gun&#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920842" y="3737593"/>
            <a:ext cx="3706420" cy="2744767"/>
          </a:xfrm>
          <a:prstGeom prst="rect">
            <a:avLst/>
          </a:prstGeom>
          <a:noFill/>
          <a:ln>
            <a:noFill/>
          </a:ln>
        </p:spPr>
      </p:pic>
      <p:pic>
        <p:nvPicPr>
          <p:cNvPr id="1105" name="Google Shape;1105;gd9424f3cfd_0_818"/>
          <p:cNvPicPr preferRelativeResize="0"/>
          <p:nvPr/>
        </p:nvPicPr>
        <p:blipFill rotWithShape="1">
          <a:blip r:embed="rId5">
            <a:alphaModFix/>
          </a:blip>
          <a:srcRect/>
          <a:stretch/>
        </p:blipFill>
        <p:spPr>
          <a:xfrm>
            <a:off x="3438565" y="375640"/>
            <a:ext cx="6222670" cy="2744767"/>
          </a:xfrm>
          <a:prstGeom prst="rect">
            <a:avLst/>
          </a:prstGeom>
          <a:noFill/>
          <a:ln>
            <a:noFill/>
          </a:ln>
        </p:spPr>
      </p:pic>
      <p:sp>
        <p:nvSpPr>
          <p:cNvPr id="1106" name="Google Shape;1106;gd9424f3cfd_0_818"/>
          <p:cNvSpPr txBox="1"/>
          <p:nvPr/>
        </p:nvSpPr>
        <p:spPr>
          <a:xfrm>
            <a:off x="785092" y="1140031"/>
            <a:ext cx="17457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GB" sz="3600" b="0" i="0" u="none" strike="noStrike" cap="none">
                <a:solidFill>
                  <a:schemeClr val="lt1"/>
                </a:solidFill>
                <a:latin typeface="Calibri"/>
                <a:ea typeface="Calibri"/>
                <a:cs typeface="Calibri"/>
                <a:sym typeface="Calibri"/>
              </a:rPr>
              <a:t>3D Printing</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110"/>
        <p:cNvGrpSpPr/>
        <p:nvPr/>
      </p:nvGrpSpPr>
      <p:grpSpPr>
        <a:xfrm>
          <a:off x="0" y="0"/>
          <a:ext cx="0" cy="0"/>
          <a:chOff x="0" y="0"/>
          <a:chExt cx="0" cy="0"/>
        </a:xfrm>
      </p:grpSpPr>
      <p:pic>
        <p:nvPicPr>
          <p:cNvPr id="1111" name="Google Shape;1111;gd9424f3cfd_0_825" descr="A picture containing text, electronics&#10;&#10;Description automatically generated"/>
          <p:cNvPicPr preferRelativeResize="0"/>
          <p:nvPr/>
        </p:nvPicPr>
        <p:blipFill rotWithShape="1">
          <a:blip r:embed="rId3">
            <a:alphaModFix/>
          </a:blip>
          <a:srcRect/>
          <a:stretch/>
        </p:blipFill>
        <p:spPr>
          <a:xfrm>
            <a:off x="395416" y="358346"/>
            <a:ext cx="3052119" cy="3070654"/>
          </a:xfrm>
          <a:prstGeom prst="rect">
            <a:avLst/>
          </a:prstGeom>
          <a:noFill/>
          <a:ln>
            <a:noFill/>
          </a:ln>
        </p:spPr>
      </p:pic>
      <p:pic>
        <p:nvPicPr>
          <p:cNvPr id="1112" name="Google Shape;1112;gd9424f3cfd_0_825" descr="A picture containing holding, person, hand, cellphone&#10;&#10;Description automatically generated"/>
          <p:cNvPicPr preferRelativeResize="0"/>
          <p:nvPr/>
        </p:nvPicPr>
        <p:blipFill rotWithShape="1">
          <a:blip r:embed="rId4">
            <a:alphaModFix/>
          </a:blip>
          <a:srcRect/>
          <a:stretch/>
        </p:blipFill>
        <p:spPr>
          <a:xfrm>
            <a:off x="3694670" y="777239"/>
            <a:ext cx="2054620" cy="2392017"/>
          </a:xfrm>
          <a:prstGeom prst="rect">
            <a:avLst/>
          </a:prstGeom>
          <a:noFill/>
          <a:ln>
            <a:noFill/>
          </a:ln>
        </p:spPr>
      </p:pic>
      <p:pic>
        <p:nvPicPr>
          <p:cNvPr id="1113" name="Google Shape;1113;gd9424f3cfd_0_825" descr="A picture containing text, electronics, computer&#10;&#10;Description automatically generated"/>
          <p:cNvPicPr preferRelativeResize="0"/>
          <p:nvPr/>
        </p:nvPicPr>
        <p:blipFill rotWithShape="1">
          <a:blip r:embed="rId5">
            <a:alphaModFix/>
          </a:blip>
          <a:srcRect/>
          <a:stretch/>
        </p:blipFill>
        <p:spPr>
          <a:xfrm>
            <a:off x="1794510" y="3867128"/>
            <a:ext cx="3562610" cy="2632526"/>
          </a:xfrm>
          <a:prstGeom prst="rect">
            <a:avLst/>
          </a:prstGeom>
          <a:noFill/>
          <a:ln>
            <a:noFill/>
          </a:ln>
        </p:spPr>
      </p:pic>
      <p:pic>
        <p:nvPicPr>
          <p:cNvPr id="1114" name="Google Shape;1114;gd9424f3cfd_0_825"/>
          <p:cNvPicPr preferRelativeResize="0"/>
          <p:nvPr/>
        </p:nvPicPr>
        <p:blipFill rotWithShape="1">
          <a:blip r:embed="rId6">
            <a:alphaModFix/>
          </a:blip>
          <a:srcRect/>
          <a:stretch/>
        </p:blipFill>
        <p:spPr>
          <a:xfrm>
            <a:off x="6096000" y="894521"/>
            <a:ext cx="3882390" cy="2392017"/>
          </a:xfrm>
          <a:prstGeom prst="rect">
            <a:avLst/>
          </a:prstGeom>
          <a:noFill/>
          <a:ln>
            <a:noFill/>
          </a:ln>
        </p:spPr>
      </p:pic>
      <p:pic>
        <p:nvPicPr>
          <p:cNvPr id="1115" name="Google Shape;1115;gd9424f3cfd_0_825" descr="Diagram&#10;&#10;Description automatically generated"/>
          <p:cNvPicPr preferRelativeResize="0"/>
          <p:nvPr/>
        </p:nvPicPr>
        <p:blipFill rotWithShape="1">
          <a:blip r:embed="rId7">
            <a:alphaModFix/>
          </a:blip>
          <a:srcRect/>
          <a:stretch/>
        </p:blipFill>
        <p:spPr>
          <a:xfrm>
            <a:off x="6573078" y="3571461"/>
            <a:ext cx="4594032" cy="2632526"/>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119"/>
        <p:cNvGrpSpPr/>
        <p:nvPr/>
      </p:nvGrpSpPr>
      <p:grpSpPr>
        <a:xfrm>
          <a:off x="0" y="0"/>
          <a:ext cx="0" cy="0"/>
          <a:chOff x="0" y="0"/>
          <a:chExt cx="0" cy="0"/>
        </a:xfrm>
      </p:grpSpPr>
      <p:sp>
        <p:nvSpPr>
          <p:cNvPr id="1120" name="Google Shape;1120;gd9424f3cfd_0_833"/>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1121" name="Google Shape;1121;gd9424f3cfd_0_833"/>
          <p:cNvPicPr preferRelativeResize="0"/>
          <p:nvPr/>
        </p:nvPicPr>
        <p:blipFill rotWithShape="1">
          <a:blip r:embed="rId3">
            <a:alphaModFix/>
          </a:blip>
          <a:srcRect/>
          <a:stretch/>
        </p:blipFill>
        <p:spPr>
          <a:xfrm>
            <a:off x="0" y="0"/>
            <a:ext cx="12192001" cy="68580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25"/>
        <p:cNvGrpSpPr/>
        <p:nvPr/>
      </p:nvGrpSpPr>
      <p:grpSpPr>
        <a:xfrm>
          <a:off x="0" y="0"/>
          <a:ext cx="0" cy="0"/>
          <a:chOff x="0" y="0"/>
          <a:chExt cx="0" cy="0"/>
        </a:xfrm>
      </p:grpSpPr>
      <p:pic>
        <p:nvPicPr>
          <p:cNvPr id="1126" name="Google Shape;1126;gd9424f3cfd_0_838" descr="Related image"/>
          <p:cNvPicPr preferRelativeResize="0"/>
          <p:nvPr/>
        </p:nvPicPr>
        <p:blipFill rotWithShape="1">
          <a:blip r:embed="rId3">
            <a:alphaModFix/>
          </a:blip>
          <a:srcRect/>
          <a:stretch/>
        </p:blipFill>
        <p:spPr>
          <a:xfrm>
            <a:off x="0" y="0"/>
            <a:ext cx="12192001" cy="6857999"/>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130"/>
        <p:cNvGrpSpPr/>
        <p:nvPr/>
      </p:nvGrpSpPr>
      <p:grpSpPr>
        <a:xfrm>
          <a:off x="0" y="0"/>
          <a:ext cx="0" cy="0"/>
          <a:chOff x="0" y="0"/>
          <a:chExt cx="0" cy="0"/>
        </a:xfrm>
      </p:grpSpPr>
      <p:pic>
        <p:nvPicPr>
          <p:cNvPr id="1131" name="Google Shape;1131;gd9424f3cfd_0_842" descr="haveaheartanimal"/>
          <p:cNvPicPr preferRelativeResize="0"/>
          <p:nvPr/>
        </p:nvPicPr>
        <p:blipFill rotWithShape="1">
          <a:blip r:embed="rId3">
            <a:alphaModFix/>
          </a:blip>
          <a:srcRect/>
          <a:stretch/>
        </p:blipFill>
        <p:spPr>
          <a:xfrm>
            <a:off x="0" y="0"/>
            <a:ext cx="12192000" cy="6858001"/>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136" name="Google Shape;1136;gd9424f3cfd_0_846"/>
          <p:cNvSpPr txBox="1">
            <a:spLocks noGrp="1"/>
          </p:cNvSpPr>
          <p:nvPr>
            <p:ph type="body" idx="2"/>
          </p:nvPr>
        </p:nvSpPr>
        <p:spPr>
          <a:xfrm>
            <a:off x="6819333" y="1615481"/>
            <a:ext cx="3051000" cy="1393500"/>
          </a:xfrm>
          <a:prstGeom prst="rect">
            <a:avLst/>
          </a:prstGeom>
          <a:noFill/>
          <a:ln>
            <a:noFill/>
          </a:ln>
        </p:spPr>
        <p:txBody>
          <a:bodyPr spcFirstLastPara="1" wrap="square" lIns="91425" tIns="46800" rIns="91425" bIns="45700" anchor="ctr" anchorCtr="0">
            <a:noAutofit/>
          </a:bodyPr>
          <a:lstStyle/>
          <a:p>
            <a:pPr marL="0" lvl="0" indent="0" algn="ctr" rtl="0">
              <a:lnSpc>
                <a:spcPct val="100000"/>
              </a:lnSpc>
              <a:spcBef>
                <a:spcPts val="0"/>
              </a:spcBef>
              <a:spcAft>
                <a:spcPts val="0"/>
              </a:spcAft>
              <a:buClr>
                <a:schemeClr val="lt1"/>
              </a:buClr>
              <a:buSzPts val="2800"/>
              <a:buNone/>
            </a:pPr>
            <a:r>
              <a:rPr lang="en-GB" sz="2800"/>
              <a:t>Join our network</a:t>
            </a:r>
            <a:endParaRPr/>
          </a:p>
        </p:txBody>
      </p:sp>
      <p:pic>
        <p:nvPicPr>
          <p:cNvPr id="1137" name="Google Shape;1137;gd9424f3cfd_0_846" descr="Qr code&#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904767" y="3097606"/>
            <a:ext cx="2880042" cy="2880042"/>
          </a:xfrm>
          <a:prstGeom prst="rect">
            <a:avLst/>
          </a:prstGeom>
          <a:noFill/>
          <a:ln>
            <a:noFill/>
          </a:ln>
        </p:spPr>
      </p:pic>
      <p:sp>
        <p:nvSpPr>
          <p:cNvPr id="1138" name="Google Shape;1138;gd9424f3cfd_0_846"/>
          <p:cNvSpPr txBox="1"/>
          <p:nvPr/>
        </p:nvSpPr>
        <p:spPr>
          <a:xfrm>
            <a:off x="2047396" y="3108971"/>
            <a:ext cx="3051000" cy="1393500"/>
          </a:xfrm>
          <a:prstGeom prst="rect">
            <a:avLst/>
          </a:prstGeom>
          <a:noFill/>
          <a:ln>
            <a:noFill/>
          </a:ln>
        </p:spPr>
        <p:txBody>
          <a:bodyPr spcFirstLastPara="1" wrap="square" lIns="91425" tIns="46800" rIns="91425" bIns="45700" anchor="ctr" anchorCtr="0">
            <a:noAutofit/>
          </a:bodyPr>
          <a:lstStyle/>
          <a:p>
            <a:pPr marL="0" marR="0" lvl="0" indent="0" algn="ctr" rtl="0">
              <a:lnSpc>
                <a:spcPct val="100000"/>
              </a:lnSpc>
              <a:spcBef>
                <a:spcPts val="0"/>
              </a:spcBef>
              <a:spcAft>
                <a:spcPts val="0"/>
              </a:spcAft>
              <a:buClr>
                <a:schemeClr val="lt1"/>
              </a:buClr>
              <a:buSzPts val="2000"/>
              <a:buFont typeface="Calibri"/>
              <a:buNone/>
            </a:pPr>
            <a:r>
              <a:rPr lang="en-GB" sz="2000" b="0" i="0" u="none" strike="noStrike" cap="none">
                <a:solidFill>
                  <a:schemeClr val="lt1"/>
                </a:solidFill>
                <a:latin typeface="Calibri"/>
                <a:ea typeface="Calibri"/>
                <a:cs typeface="Calibri"/>
                <a:sym typeface="Calibri"/>
              </a:rPr>
              <a:t>@dhiscotland</a:t>
            </a:r>
            <a:endParaRPr sz="1400" b="0" i="0" u="none" strike="noStrike" cap="none">
              <a:solidFill>
                <a:srgbClr val="000000"/>
              </a:solidFill>
              <a:latin typeface="Arial"/>
              <a:ea typeface="Arial"/>
              <a:cs typeface="Arial"/>
              <a:sym typeface="Arial"/>
            </a:endParaRPr>
          </a:p>
        </p:txBody>
      </p:sp>
      <p:sp>
        <p:nvSpPr>
          <p:cNvPr id="1139" name="Google Shape;1139;gd9424f3cfd_0_846"/>
          <p:cNvSpPr txBox="1"/>
          <p:nvPr/>
        </p:nvSpPr>
        <p:spPr>
          <a:xfrm>
            <a:off x="1535220" y="3713320"/>
            <a:ext cx="3051000" cy="1393500"/>
          </a:xfrm>
          <a:prstGeom prst="rect">
            <a:avLst/>
          </a:prstGeom>
          <a:noFill/>
          <a:ln>
            <a:noFill/>
          </a:ln>
        </p:spPr>
        <p:txBody>
          <a:bodyPr spcFirstLastPara="1" wrap="square" lIns="91425" tIns="46800" rIns="91425" bIns="45700" anchor="ctr" anchorCtr="0">
            <a:noAutofit/>
          </a:bodyPr>
          <a:lstStyle/>
          <a:p>
            <a:pPr marL="0" marR="0" lvl="0" indent="0" algn="ctr" rtl="0">
              <a:lnSpc>
                <a:spcPct val="100000"/>
              </a:lnSpc>
              <a:spcBef>
                <a:spcPts val="0"/>
              </a:spcBef>
              <a:spcAft>
                <a:spcPts val="0"/>
              </a:spcAft>
              <a:buClr>
                <a:schemeClr val="lt1"/>
              </a:buClr>
              <a:buSzPts val="2000"/>
              <a:buFont typeface="Calibri"/>
              <a:buNone/>
            </a:pPr>
            <a:r>
              <a:rPr lang="en-GB" sz="2000" b="0" i="0" u="none" strike="noStrike" cap="none">
                <a:solidFill>
                  <a:schemeClr val="lt1"/>
                </a:solidFill>
                <a:latin typeface="Calibri"/>
                <a:ea typeface="Calibri"/>
                <a:cs typeface="Calibri"/>
                <a:sym typeface="Calibri"/>
              </a:rPr>
              <a:t>www.dhi-scotland.com</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Shape 1143"/>
        <p:cNvGrpSpPr/>
        <p:nvPr/>
      </p:nvGrpSpPr>
      <p:grpSpPr>
        <a:xfrm>
          <a:off x="0" y="0"/>
          <a:ext cx="0" cy="0"/>
          <a:chOff x="0" y="0"/>
          <a:chExt cx="0" cy="0"/>
        </a:xfrm>
      </p:grpSpPr>
      <p:pic>
        <p:nvPicPr>
          <p:cNvPr id="1144" name="Google Shape;1144;p3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90623" y="205097"/>
            <a:ext cx="2296919" cy="849173"/>
          </a:xfrm>
          <a:prstGeom prst="rect">
            <a:avLst/>
          </a:prstGeom>
          <a:noFill/>
          <a:ln>
            <a:noFill/>
          </a:ln>
        </p:spPr>
      </p:pic>
      <p:grpSp>
        <p:nvGrpSpPr>
          <p:cNvPr id="1145" name="Google Shape;1145;p38"/>
          <p:cNvGrpSpPr/>
          <p:nvPr/>
        </p:nvGrpSpPr>
        <p:grpSpPr>
          <a:xfrm>
            <a:off x="-81670" y="2404872"/>
            <a:ext cx="12312000" cy="663758"/>
            <a:chOff x="-1553600" y="91440"/>
            <a:chExt cx="12312000" cy="663758"/>
          </a:xfrm>
        </p:grpSpPr>
        <p:cxnSp>
          <p:nvCxnSpPr>
            <p:cNvPr id="1146" name="Google Shape;1146;p38"/>
            <p:cNvCxnSpPr/>
            <p:nvPr/>
          </p:nvCxnSpPr>
          <p:spPr>
            <a:xfrm rot="10800000" flipH="1">
              <a:off x="-1553600" y="594360"/>
              <a:ext cx="12312000" cy="45720"/>
            </a:xfrm>
            <a:prstGeom prst="straightConnector1">
              <a:avLst/>
            </a:prstGeom>
            <a:noFill/>
            <a:ln w="9525" cap="flat" cmpd="sng">
              <a:solidFill>
                <a:srgbClr val="5B9BD5"/>
              </a:solidFill>
              <a:prstDash val="solid"/>
              <a:miter lim="800000"/>
              <a:headEnd type="none" w="sm" len="sm"/>
              <a:tailEnd type="none" w="sm" len="sm"/>
            </a:ln>
          </p:spPr>
        </p:cxnSp>
        <p:sp>
          <p:nvSpPr>
            <p:cNvPr id="1147" name="Google Shape;1147;p38"/>
            <p:cNvSpPr txBox="1"/>
            <p:nvPr/>
          </p:nvSpPr>
          <p:spPr>
            <a:xfrm>
              <a:off x="0" y="91440"/>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Calibri"/>
                <a:buNone/>
              </a:pPr>
              <a:r>
                <a:rPr lang="en-GB" sz="3600" b="0" i="0" u="none" strike="noStrike" cap="none">
                  <a:solidFill>
                    <a:srgbClr val="000000"/>
                  </a:solidFill>
                  <a:latin typeface="Calibri"/>
                  <a:ea typeface="Calibri"/>
                  <a:cs typeface="Calibri"/>
                  <a:sym typeface="Calibri"/>
                </a:rPr>
                <a:t>Thank You</a:t>
              </a:r>
              <a:endParaRPr sz="1400" b="0" i="0" u="none" strike="noStrike" cap="none">
                <a:solidFill>
                  <a:srgbClr val="000000"/>
                </a:solidFill>
                <a:latin typeface="Arial"/>
                <a:ea typeface="Arial"/>
                <a:cs typeface="Arial"/>
                <a:sym typeface="Arial"/>
              </a:endParaRPr>
            </a:p>
          </p:txBody>
        </p:sp>
      </p:grpSp>
      <p:sp>
        <p:nvSpPr>
          <p:cNvPr id="1148" name="Google Shape;1148;p38"/>
          <p:cNvSpPr txBox="1"/>
          <p:nvPr/>
        </p:nvSpPr>
        <p:spPr>
          <a:xfrm>
            <a:off x="1558798" y="2967228"/>
            <a:ext cx="9144000" cy="663758"/>
          </a:xfrm>
          <a:prstGeom prst="rect">
            <a:avLst/>
          </a:prstGeom>
          <a:noFill/>
          <a:ln>
            <a:noFill/>
          </a:ln>
        </p:spPr>
        <p:txBody>
          <a:bodyPr spcFirstLastPara="1" wrap="square" lIns="91425" tIns="45700" rIns="91425" bIns="45700" anchor="ctr" anchorCtr="0">
            <a:normAutofit/>
          </a:bodyPr>
          <a:lstStyle/>
          <a:p>
            <a:pPr marL="180000" marR="0" lvl="0" indent="0" algn="ctr"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HI Primary">
  <a:themeElements>
    <a:clrScheme name="DHI 5">
      <a:dk1>
        <a:srgbClr val="4F3A8A"/>
      </a:dk1>
      <a:lt1>
        <a:srgbClr val="FFFFFF"/>
      </a:lt1>
      <a:dk2>
        <a:srgbClr val="DC2283"/>
      </a:dk2>
      <a:lt2>
        <a:srgbClr val="FFFFFF"/>
      </a:lt2>
      <a:accent1>
        <a:srgbClr val="4F3A8A"/>
      </a:accent1>
      <a:accent2>
        <a:srgbClr val="768692"/>
      </a:accent2>
      <a:accent3>
        <a:srgbClr val="DB2183"/>
      </a:accent3>
      <a:accent4>
        <a:srgbClr val="E3E7E9"/>
      </a:accent4>
      <a:accent5>
        <a:srgbClr val="7C54C7"/>
      </a:accent5>
      <a:accent6>
        <a:srgbClr val="3E2C73"/>
      </a:accent6>
      <a:hlink>
        <a:srgbClr val="DC2283"/>
      </a:hlink>
      <a:folHlink>
        <a:srgbClr val="C3C4C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3211</Words>
  <Application>Microsoft Macintosh PowerPoint</Application>
  <PresentationFormat>Widescreen</PresentationFormat>
  <Paragraphs>432</Paragraphs>
  <Slides>76</Slides>
  <Notes>76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76</vt:i4>
      </vt:variant>
    </vt:vector>
  </HeadingPairs>
  <TitlesOfParts>
    <vt:vector size="83" baseType="lpstr">
      <vt:lpstr>Century Gothic</vt:lpstr>
      <vt:lpstr>Times New Roman</vt:lpstr>
      <vt:lpstr>Noto Sans Symbols</vt:lpstr>
      <vt:lpstr>Calibri</vt:lpstr>
      <vt:lpstr>Arial</vt:lpstr>
      <vt:lpstr>Office Theme</vt:lpstr>
      <vt:lpstr>DHI Primary</vt:lpstr>
      <vt:lpstr>Digitally Enabled Services: collaborative and sustainable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Turas Care Management​ (Safety Huddle Tool)   Tracey Baxter, Principal Lead Product &amp; Delivery, NHS Education for Scotland (NES) Digital​ ​Angela Gregg, Senior Product Manager, NHS Education for Scotland (NES) Digital​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vision is that innovation in digital health and care will help Scotland’s people to live longer, healthier lives, create sustainable services and help Scotland’s economy grow.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Vision and focus</vt:lpstr>
      <vt:lpstr>PowerPoint Presentation</vt:lpstr>
      <vt:lpstr>PowerPoint Presentation</vt:lpstr>
      <vt:lpstr>PowerPoint Presentation</vt:lpstr>
      <vt:lpstr>Next Generation Services</vt:lpstr>
      <vt:lpstr>Citizen-centred data sharing</vt:lpstr>
      <vt:lpstr>BLEND CITIZEN GENERATED DATA WITH FORMAL HEALTH AND CARE DATA</vt:lpstr>
      <vt:lpstr>Personal Data by Determinants of Health</vt:lpstr>
      <vt:lpstr>PowerPoint Presentation</vt:lpstr>
      <vt:lpstr>PowerPoint Presentation</vt:lpstr>
      <vt:lpstr>PowerPoint Presentation</vt:lpstr>
      <vt:lpstr>PowerPoint Presentation</vt:lpstr>
      <vt:lpstr>Integrating Innovation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Digitally Enabled Services: collaborative and sustainable  </dc:title>
  <dc:creator>Murison L (Laura)</dc:creator>
  <cp:lastModifiedBy>Luci Wallace</cp:lastModifiedBy>
  <cp:revision>1</cp:revision>
  <dcterms:created xsi:type="dcterms:W3CDTF">2021-04-14T11:10:02Z</dcterms:created>
  <dcterms:modified xsi:type="dcterms:W3CDTF">2021-07-20T10:44:35Z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A32887402</vt:lpwstr>
  </property>
  <property fmtid="{D5CDD505-2E9C-101B-9397-08002B2CF9AE}" pid="4" name="Objective-Title">
    <vt:lpwstr>2021 - NHS Scotland Event - Programme - Template Title Slide</vt:lpwstr>
  </property>
  <property fmtid="{D5CDD505-2E9C-101B-9397-08002B2CF9AE}" pid="5" name="Objective-Description">
    <vt:lpwstr/>
  </property>
  <property fmtid="{D5CDD505-2E9C-101B-9397-08002B2CF9AE}" pid="6" name="Objective-CreationStamp">
    <vt:filetime>2021-04-14T12:14:37Z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2021-04-28T10:36:15Z</vt:filetime>
  </property>
  <property fmtid="{D5CDD505-2E9C-101B-9397-08002B2CF9AE}" pid="10" name="Objective-ModificationStamp">
    <vt:filetime>2021-04-28T10:36:15Z</vt:filetime>
  </property>
  <property fmtid="{D5CDD505-2E9C-101B-9397-08002B2CF9AE}" pid="11" name="Objective-Owner">
    <vt:lpwstr>Tait, Rebecca R (U417171)</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2021: 2020-2025</vt:lpwstr>
  </property>
  <property fmtid="{D5CDD505-2E9C-101B-9397-08002B2CF9AE}" pid="13" name="Objective-Parent">
    <vt:lpwstr>DG Health - Business Management and Support: Communications: NHS Scotland Event 2021: 2020-2025</vt:lpwstr>
  </property>
  <property fmtid="{D5CDD505-2E9C-101B-9397-08002B2CF9AE}" pid="14" name="Objective-State">
    <vt:lpwstr>Published</vt:lpwstr>
  </property>
  <property fmtid="{D5CDD505-2E9C-101B-9397-08002B2CF9AE}" pid="15" name="Objective-VersionId">
    <vt:lpwstr>vA48295503</vt:lpwstr>
  </property>
  <property fmtid="{D5CDD505-2E9C-101B-9397-08002B2CF9AE}" pid="16" name="Objective-Version">
    <vt:lpwstr>2.0</vt:lpwstr>
  </property>
  <property fmtid="{D5CDD505-2E9C-101B-9397-08002B2CF9AE}" pid="17" name="Objective-VersionNumber">
    <vt:r8>2</vt:r8>
  </property>
  <property fmtid="{D5CDD505-2E9C-101B-9397-08002B2CF9AE}" pid="18" name="Objective-VersionComment">
    <vt:lpwstr>Update</vt:lpwstr>
  </property>
  <property fmtid="{D5CDD505-2E9C-101B-9397-08002B2CF9AE}" pid="19" name="Objective-FileNumber">
    <vt:lpwstr>CASE/533161</vt:lpwstr>
  </property>
  <property fmtid="{D5CDD505-2E9C-101B-9397-08002B2CF9AE}" pid="20" name="Objective-Classification">
    <vt:lpwstr>OFFICIAL</vt:lpwstr>
  </property>
  <property fmtid="{D5CDD505-2E9C-101B-9397-08002B2CF9AE}" pid="21" name="Objective-Caveats">
    <vt:lpwstr>Caveat for access to SG Fileplan</vt:lpwstr>
  </property>
  <property fmtid="{D5CDD505-2E9C-101B-9397-08002B2CF9AE}" pid="22" name="Objective-Date of Original">
    <vt:lpwstr/>
  </property>
  <property fmtid="{D5CDD505-2E9C-101B-9397-08002B2CF9AE}" pid="23" name="Objective-Date Received">
    <vt:lpwstr/>
  </property>
  <property fmtid="{D5CDD505-2E9C-101B-9397-08002B2CF9AE}" pid="24" name="Objective-SG Web Publication - Category">
    <vt:lpwstr/>
  </property>
  <property fmtid="{D5CDD505-2E9C-101B-9397-08002B2CF9AE}" pid="25" name="Objective-SG Web Publication - Category 2 Classification">
    <vt:lpwstr/>
  </property>
  <property fmtid="{D5CDD505-2E9C-101B-9397-08002B2CF9AE}" pid="26" name="Objective-Connect Creator">
    <vt:lpwstr/>
  </property>
  <property fmtid="{D5CDD505-2E9C-101B-9397-08002B2CF9AE}" pid="27" name="Objective-Required Redaction">
    <vt:lpwstr/>
  </property>
</Properties>
</file>